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5" r:id="rId2"/>
    <p:sldId id="260" r:id="rId3"/>
    <p:sldId id="269" r:id="rId4"/>
    <p:sldId id="261" r:id="rId5"/>
    <p:sldId id="262" r:id="rId6"/>
    <p:sldId id="263" r:id="rId7"/>
    <p:sldId id="268" r:id="rId8"/>
    <p:sldId id="258" r:id="rId9"/>
    <p:sldId id="259" r:id="rId10"/>
    <p:sldId id="264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4660"/>
  </p:normalViewPr>
  <p:slideViewPr>
    <p:cSldViewPr snapToGrid="0">
      <p:cViewPr varScale="1">
        <p:scale>
          <a:sx n="59" d="100"/>
          <a:sy n="59" d="100"/>
        </p:scale>
        <p:origin x="64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7B3E75-0609-4C58-834F-EF784AEB2641}" type="datetimeFigureOut">
              <a:rPr lang="pt-BR" smtClean="0"/>
              <a:t>21/03/2019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E015DA-5ACC-4206-A71D-5E7075D9E3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340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Fluxo baseado na ISSAI/NBASP 100 – ISSAI/NBASP 400 – ISSAI 4000 (para fins didáticos).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09683E-0B97-4803-8CEE-7F41EDE80518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4619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AD139-45B4-4C43-9392-05ACA3A630B0}" type="datetimeFigureOut">
              <a:rPr lang="pt-BR" smtClean="0"/>
              <a:t>21/03/2019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F33C-27DA-42D1-818A-AB795A86B9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2020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AD139-45B4-4C43-9392-05ACA3A630B0}" type="datetimeFigureOut">
              <a:rPr lang="pt-BR" smtClean="0"/>
              <a:t>21/03/2019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F33C-27DA-42D1-818A-AB795A86B9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810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AD139-45B4-4C43-9392-05ACA3A630B0}" type="datetimeFigureOut">
              <a:rPr lang="pt-BR" smtClean="0"/>
              <a:t>21/03/2019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F33C-27DA-42D1-818A-AB795A86B9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8033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1332467C-B172-40DB-B7A8-196ACBEE702A}"/>
              </a:ext>
            </a:extLst>
          </p:cNvPr>
          <p:cNvCxnSpPr/>
          <p:nvPr userDrawn="1"/>
        </p:nvCxnSpPr>
        <p:spPr>
          <a:xfrm>
            <a:off x="0" y="548680"/>
            <a:ext cx="1219200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id="{A38C821C-1509-4FE8-BFD7-6285B83A22AB}"/>
              </a:ext>
            </a:extLst>
          </p:cNvPr>
          <p:cNvSpPr txBox="1"/>
          <p:nvPr userDrawn="1"/>
        </p:nvSpPr>
        <p:spPr>
          <a:xfrm>
            <a:off x="147236" y="179349"/>
            <a:ext cx="32643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Plano de Ação IRB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57A428D-FA73-4FA4-86FA-608297B35628}"/>
              </a:ext>
            </a:extLst>
          </p:cNvPr>
          <p:cNvSpPr txBox="1"/>
          <p:nvPr userDrawn="1"/>
        </p:nvSpPr>
        <p:spPr>
          <a:xfrm>
            <a:off x="10416480" y="6412560"/>
            <a:ext cx="32643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2018 │ 2019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E3A9A6E1-AD9C-45E2-B9EE-15A449D7D6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165304"/>
            <a:ext cx="2447595" cy="555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595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AD139-45B4-4C43-9392-05ACA3A630B0}" type="datetimeFigureOut">
              <a:rPr lang="pt-BR" smtClean="0"/>
              <a:t>21/03/2019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F33C-27DA-42D1-818A-AB795A86B9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5053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AD139-45B4-4C43-9392-05ACA3A630B0}" type="datetimeFigureOut">
              <a:rPr lang="pt-BR" smtClean="0"/>
              <a:t>21/03/2019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F33C-27DA-42D1-818A-AB795A86B9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6440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AD139-45B4-4C43-9392-05ACA3A630B0}" type="datetimeFigureOut">
              <a:rPr lang="pt-BR" smtClean="0"/>
              <a:t>21/03/2019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F33C-27DA-42D1-818A-AB795A86B9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993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AD139-45B4-4C43-9392-05ACA3A630B0}" type="datetimeFigureOut">
              <a:rPr lang="pt-BR" smtClean="0"/>
              <a:t>21/03/2019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F33C-27DA-42D1-818A-AB795A86B9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0955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AD139-45B4-4C43-9392-05ACA3A630B0}" type="datetimeFigureOut">
              <a:rPr lang="pt-BR" smtClean="0"/>
              <a:t>21/03/2019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F33C-27DA-42D1-818A-AB795A86B9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5085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AD139-45B4-4C43-9392-05ACA3A630B0}" type="datetimeFigureOut">
              <a:rPr lang="pt-BR" smtClean="0"/>
              <a:t>21/03/2019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F33C-27DA-42D1-818A-AB795A86B9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1282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AD139-45B4-4C43-9392-05ACA3A630B0}" type="datetimeFigureOut">
              <a:rPr lang="pt-BR" smtClean="0"/>
              <a:t>21/03/2019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F33C-27DA-42D1-818A-AB795A86B9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4281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AD139-45B4-4C43-9392-05ACA3A630B0}" type="datetimeFigureOut">
              <a:rPr lang="pt-BR" smtClean="0"/>
              <a:t>21/03/2019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7F33C-27DA-42D1-818A-AB795A86B9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8878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AD139-45B4-4C43-9392-05ACA3A630B0}" type="datetimeFigureOut">
              <a:rPr lang="pt-BR" smtClean="0"/>
              <a:t>21/03/2019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7F33C-27DA-42D1-818A-AB795A86B9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454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irb@irbcontas.org.br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48EC341-9024-45B9-8C2C-CA194B127A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21" y="201871"/>
            <a:ext cx="1377815" cy="28653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807AA6BC-4CE2-4593-95CB-B30D36A2E55F}"/>
              </a:ext>
            </a:extLst>
          </p:cNvPr>
          <p:cNvSpPr txBox="1"/>
          <p:nvPr/>
        </p:nvSpPr>
        <p:spPr>
          <a:xfrm>
            <a:off x="5956548" y="5417670"/>
            <a:ext cx="58629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Crislayne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Cavalcante de Moraes (TCE-PR/IRB)</a:t>
            </a:r>
          </a:p>
          <a:p>
            <a:pPr algn="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Nelson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Nei Granato Neto (TCE-PR/IRB)</a:t>
            </a:r>
          </a:p>
          <a:p>
            <a:pPr algn="r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Belo Horizonte, 22 de março de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32D5B92-EB0E-4147-8219-33FF96BDD7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4706" y="201871"/>
            <a:ext cx="2059512" cy="97146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1F16768C-71A0-422C-AA21-EF8B11D45213}"/>
              </a:ext>
            </a:extLst>
          </p:cNvPr>
          <p:cNvSpPr txBox="1"/>
          <p:nvPr/>
        </p:nvSpPr>
        <p:spPr>
          <a:xfrm>
            <a:off x="1621236" y="3058684"/>
            <a:ext cx="87601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AÇÕES DO INSTITUTO</a:t>
            </a:r>
          </a:p>
          <a:p>
            <a:pPr algn="ctr"/>
            <a:r>
              <a:rPr lang="pt-BR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RUI BARBOSA</a:t>
            </a:r>
            <a:endParaRPr lang="pt-BR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5616A4AF-59AF-4F4E-98D0-51A647A365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8794" y="274021"/>
            <a:ext cx="3306315" cy="899318"/>
          </a:xfrm>
          <a:prstGeom prst="rect">
            <a:avLst/>
          </a:prstGeom>
        </p:spPr>
      </p:pic>
      <p:pic>
        <p:nvPicPr>
          <p:cNvPr id="9" name="Imagem 8" descr="C:\Users\tc519693\AppData\Local\Microsoft\Windows\INetCache\Content.Word\LOGO_IRB_CONHECIMENTO_JPEG-02.jpg">
            <a:extLst>
              <a:ext uri="{FF2B5EF4-FFF2-40B4-BE49-F238E27FC236}">
                <a16:creationId xmlns:a16="http://schemas.microsoft.com/office/drawing/2014/main" id="{2A2B6FA1-58EB-44B1-92CA-668385B734B4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30"/>
          <a:stretch/>
        </p:blipFill>
        <p:spPr bwMode="auto">
          <a:xfrm>
            <a:off x="527422" y="274021"/>
            <a:ext cx="2753411" cy="8891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8652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48EC341-9024-45B9-8C2C-CA194B127A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21" y="201871"/>
            <a:ext cx="1377815" cy="286537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0031A11-5BA8-41FB-A1B0-150E49A53CFD}"/>
              </a:ext>
            </a:extLst>
          </p:cNvPr>
          <p:cNvSpPr txBox="1"/>
          <p:nvPr/>
        </p:nvSpPr>
        <p:spPr>
          <a:xfrm>
            <a:off x="2919412" y="2071688"/>
            <a:ext cx="6229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MUITO OBRIGADO!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2810C15-6304-4A33-9975-A1C0D5AA2673}"/>
              </a:ext>
            </a:extLst>
          </p:cNvPr>
          <p:cNvSpPr txBox="1"/>
          <p:nvPr/>
        </p:nvSpPr>
        <p:spPr>
          <a:xfrm>
            <a:off x="2057400" y="3429000"/>
            <a:ext cx="794385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CRISLAYNE CAVALCANTE DE MORAES</a:t>
            </a:r>
          </a:p>
          <a:p>
            <a:pPr algn="ctr"/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NELSON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NEI GRANATO NETO</a:t>
            </a:r>
          </a:p>
          <a:p>
            <a:pPr algn="ctr"/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irb@irbcontas.org.br</a:t>
            </a:r>
            <a:endParaRPr 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(41) 3350-1875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/>
          </a:p>
          <a:p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C6A49B2-48E1-4B50-836C-B135800600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4706" y="201871"/>
            <a:ext cx="2059512" cy="97146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5616A4AF-59AF-4F4E-98D0-51A647A365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8794" y="274021"/>
            <a:ext cx="3306315" cy="899318"/>
          </a:xfrm>
          <a:prstGeom prst="rect">
            <a:avLst/>
          </a:prstGeom>
        </p:spPr>
      </p:pic>
      <p:pic>
        <p:nvPicPr>
          <p:cNvPr id="10" name="Imagem 9" descr="C:\Users\tc519693\AppData\Local\Microsoft\Windows\INetCache\Content.Word\LOGO_IRB_CONHECIMENTO_JPEG-02.jpg">
            <a:extLst>
              <a:ext uri="{FF2B5EF4-FFF2-40B4-BE49-F238E27FC236}">
                <a16:creationId xmlns:a16="http://schemas.microsoft.com/office/drawing/2014/main" id="{2A2B6FA1-58EB-44B1-92CA-668385B734B4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30"/>
          <a:stretch/>
        </p:blipFill>
        <p:spPr bwMode="auto">
          <a:xfrm>
            <a:off x="527422" y="274021"/>
            <a:ext cx="2753411" cy="8891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3238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48EC341-9024-45B9-8C2C-CA194B127A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21" y="201871"/>
            <a:ext cx="1377815" cy="28653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A03A5CFF-3902-410C-8952-2FC96322E0F3}"/>
              </a:ext>
            </a:extLst>
          </p:cNvPr>
          <p:cNvSpPr txBox="1"/>
          <p:nvPr/>
        </p:nvSpPr>
        <p:spPr>
          <a:xfrm>
            <a:off x="1027193" y="951536"/>
            <a:ext cx="2173208" cy="52322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OBJETIVO E TIPO DE AUDITORIA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8C8291B-9673-427F-BB54-D06561BDA6A6}"/>
              </a:ext>
            </a:extLst>
          </p:cNvPr>
          <p:cNvSpPr txBox="1"/>
          <p:nvPr/>
        </p:nvSpPr>
        <p:spPr>
          <a:xfrm>
            <a:off x="1027193" y="1985328"/>
            <a:ext cx="2173208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ELEMENTOS DA</a:t>
            </a:r>
          </a:p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FISCALIZAÇÃO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CE67E2B-069D-45B3-87AB-5082CD3CF2D5}"/>
              </a:ext>
            </a:extLst>
          </p:cNvPr>
          <p:cNvSpPr txBox="1"/>
          <p:nvPr/>
        </p:nvSpPr>
        <p:spPr>
          <a:xfrm>
            <a:off x="1027193" y="3114193"/>
            <a:ext cx="2173208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PLANEJAMENTO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0920016-C14A-4EE5-8975-8D5A6B231C5F}"/>
              </a:ext>
            </a:extLst>
          </p:cNvPr>
          <p:cNvSpPr txBox="1"/>
          <p:nvPr/>
        </p:nvSpPr>
        <p:spPr>
          <a:xfrm>
            <a:off x="1027193" y="4066777"/>
            <a:ext cx="2173208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EXECUÇÃO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B524294-C0E4-4D4C-9C3A-A744BDECBE1C}"/>
              </a:ext>
            </a:extLst>
          </p:cNvPr>
          <p:cNvSpPr txBox="1"/>
          <p:nvPr/>
        </p:nvSpPr>
        <p:spPr>
          <a:xfrm>
            <a:off x="1008945" y="5099750"/>
            <a:ext cx="2173208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RELATÓRIO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BA48A56-8954-4F96-8CAD-67EFA303FA57}"/>
              </a:ext>
            </a:extLst>
          </p:cNvPr>
          <p:cNvSpPr txBox="1"/>
          <p:nvPr/>
        </p:nvSpPr>
        <p:spPr>
          <a:xfrm>
            <a:off x="3671483" y="951536"/>
            <a:ext cx="1721405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Avaliar se um dado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objeto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3ACAE0E-2528-4734-9AC7-EC4CE53E0E5C}"/>
              </a:ext>
            </a:extLst>
          </p:cNvPr>
          <p:cNvSpPr txBox="1"/>
          <p:nvPr/>
        </p:nvSpPr>
        <p:spPr>
          <a:xfrm>
            <a:off x="6405337" y="960379"/>
            <a:ext cx="2595831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...está em conformidade com o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critérios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aplicáveis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FA89FC5-69D1-4B1C-814B-666C1C7B43ED}"/>
              </a:ext>
            </a:extLst>
          </p:cNvPr>
          <p:cNvSpPr txBox="1"/>
          <p:nvPr/>
        </p:nvSpPr>
        <p:spPr>
          <a:xfrm>
            <a:off x="10013617" y="951536"/>
            <a:ext cx="1837365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Identificar o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tipo de auditoria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adequada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084E218-24C7-48B3-B38D-C984E2E0BACB}"/>
              </a:ext>
            </a:extLst>
          </p:cNvPr>
          <p:cNvSpPr txBox="1"/>
          <p:nvPr/>
        </p:nvSpPr>
        <p:spPr>
          <a:xfrm>
            <a:off x="5340186" y="1993352"/>
            <a:ext cx="125569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Identificar</a:t>
            </a:r>
          </a:p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objeto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EA12AC54-6D79-437F-8C10-A4F5DB92B814}"/>
              </a:ext>
            </a:extLst>
          </p:cNvPr>
          <p:cNvSpPr txBox="1"/>
          <p:nvPr/>
        </p:nvSpPr>
        <p:spPr>
          <a:xfrm>
            <a:off x="6821807" y="1990652"/>
            <a:ext cx="125569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Identificar</a:t>
            </a:r>
          </a:p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critérios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8E0B1A0-E7E2-4411-B611-4340A8DFD925}"/>
              </a:ext>
            </a:extLst>
          </p:cNvPr>
          <p:cNvSpPr txBox="1"/>
          <p:nvPr/>
        </p:nvSpPr>
        <p:spPr>
          <a:xfrm>
            <a:off x="3609615" y="1993352"/>
            <a:ext cx="148937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Identificar as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três partes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D5AAF859-DABC-485E-ABEE-A51D8E0B1367}"/>
              </a:ext>
            </a:extLst>
          </p:cNvPr>
          <p:cNvSpPr txBox="1"/>
          <p:nvPr/>
        </p:nvSpPr>
        <p:spPr>
          <a:xfrm>
            <a:off x="7351697" y="2992864"/>
            <a:ext cx="309072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Definir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escopo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(objeto e critérios) e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abordagem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C828B844-A4FE-4979-8E63-E1692F891F58}"/>
              </a:ext>
            </a:extLst>
          </p:cNvPr>
          <p:cNvSpPr txBox="1"/>
          <p:nvPr/>
        </p:nvSpPr>
        <p:spPr>
          <a:xfrm>
            <a:off x="3671483" y="2992864"/>
            <a:ext cx="2032518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Entender a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entidade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e seus controles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4EF3828-3AE1-49EE-9B63-69BC1F36EAFA}"/>
              </a:ext>
            </a:extLst>
          </p:cNvPr>
          <p:cNvSpPr txBox="1"/>
          <p:nvPr/>
        </p:nvSpPr>
        <p:spPr>
          <a:xfrm>
            <a:off x="6011454" y="2992864"/>
            <a:ext cx="1106501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Avaliar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riscos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FD873507-F3CB-43F5-B904-0CAFA4C59F68}"/>
              </a:ext>
            </a:extLst>
          </p:cNvPr>
          <p:cNvSpPr txBox="1"/>
          <p:nvPr/>
        </p:nvSpPr>
        <p:spPr>
          <a:xfrm>
            <a:off x="10739824" y="2992864"/>
            <a:ext cx="1106501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Plano de Auditoria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74097170-E4B1-4E4F-8F9A-B694C663A620}"/>
              </a:ext>
            </a:extLst>
          </p:cNvPr>
          <p:cNvSpPr txBox="1"/>
          <p:nvPr/>
        </p:nvSpPr>
        <p:spPr>
          <a:xfrm>
            <a:off x="3674754" y="3961930"/>
            <a:ext cx="159160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Coletar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evidências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e...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B32F4699-5ADC-4012-9C4B-430072229457}"/>
              </a:ext>
            </a:extLst>
          </p:cNvPr>
          <p:cNvSpPr txBox="1"/>
          <p:nvPr/>
        </p:nvSpPr>
        <p:spPr>
          <a:xfrm>
            <a:off x="6053782" y="3959056"/>
            <a:ext cx="2595831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...avaliar se elas são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suficientes e apropriadas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BF8AAAA6-F2A7-4064-A766-B676BDE019EE}"/>
              </a:ext>
            </a:extLst>
          </p:cNvPr>
          <p:cNvSpPr txBox="1"/>
          <p:nvPr/>
        </p:nvSpPr>
        <p:spPr>
          <a:xfrm>
            <a:off x="3680264" y="4992029"/>
            <a:ext cx="1526079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Emitir uma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opinião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e...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0E6911F6-D80B-477D-9EC5-54325031198A}"/>
              </a:ext>
            </a:extLst>
          </p:cNvPr>
          <p:cNvSpPr txBox="1"/>
          <p:nvPr/>
        </p:nvSpPr>
        <p:spPr>
          <a:xfrm>
            <a:off x="6702910" y="4992029"/>
            <a:ext cx="1946703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...encaminhar para os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usuários previstos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E1675735-4F8C-4D02-BC07-35992048FD99}"/>
              </a:ext>
            </a:extLst>
          </p:cNvPr>
          <p:cNvSpPr txBox="1"/>
          <p:nvPr/>
        </p:nvSpPr>
        <p:spPr>
          <a:xfrm>
            <a:off x="8331150" y="1993352"/>
            <a:ext cx="148937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Identificar o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tipo de trabalho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5E3B536-2EA9-41B1-8D45-D10E4D95CB8D}"/>
              </a:ext>
            </a:extLst>
          </p:cNvPr>
          <p:cNvSpPr txBox="1"/>
          <p:nvPr/>
        </p:nvSpPr>
        <p:spPr>
          <a:xfrm>
            <a:off x="10013617" y="1993352"/>
            <a:ext cx="183270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Identificar o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nível de asseguração</a:t>
            </a:r>
          </a:p>
        </p:txBody>
      </p: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id="{B3EE05B3-6E16-4CD4-A049-AAD72A941717}"/>
              </a:ext>
            </a:extLst>
          </p:cNvPr>
          <p:cNvCxnSpPr>
            <a:stCxn id="10" idx="3"/>
            <a:endCxn id="11" idx="1"/>
          </p:cNvCxnSpPr>
          <p:nvPr/>
        </p:nvCxnSpPr>
        <p:spPr>
          <a:xfrm>
            <a:off x="5392888" y="1213146"/>
            <a:ext cx="1012449" cy="8843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to 27">
            <a:extLst>
              <a:ext uri="{FF2B5EF4-FFF2-40B4-BE49-F238E27FC236}">
                <a16:creationId xmlns:a16="http://schemas.microsoft.com/office/drawing/2014/main" id="{F8886D06-C12C-4125-ADB8-25671F38163F}"/>
              </a:ext>
            </a:extLst>
          </p:cNvPr>
          <p:cNvCxnSpPr>
            <a:cxnSpLocks/>
            <a:stCxn id="11" idx="3"/>
            <a:endCxn id="12" idx="1"/>
          </p:cNvCxnSpPr>
          <p:nvPr/>
        </p:nvCxnSpPr>
        <p:spPr>
          <a:xfrm flipV="1">
            <a:off x="9001168" y="1213146"/>
            <a:ext cx="1012449" cy="8843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BA975261-8FEF-4722-B6B1-49ECDFF65246}"/>
              </a:ext>
            </a:extLst>
          </p:cNvPr>
          <p:cNvCxnSpPr>
            <a:stCxn id="15" idx="3"/>
            <a:endCxn id="24" idx="1"/>
          </p:cNvCxnSpPr>
          <p:nvPr/>
        </p:nvCxnSpPr>
        <p:spPr>
          <a:xfrm flipV="1">
            <a:off x="8096385" y="2254962"/>
            <a:ext cx="234765" cy="1972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id="{268788FF-7347-4B05-A555-43CBF648D3F7}"/>
              </a:ext>
            </a:extLst>
          </p:cNvPr>
          <p:cNvCxnSpPr>
            <a:stCxn id="24" idx="3"/>
            <a:endCxn id="25" idx="1"/>
          </p:cNvCxnSpPr>
          <p:nvPr/>
        </p:nvCxnSpPr>
        <p:spPr>
          <a:xfrm>
            <a:off x="9820526" y="2254962"/>
            <a:ext cx="19309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de Seta Reta 39">
            <a:extLst>
              <a:ext uri="{FF2B5EF4-FFF2-40B4-BE49-F238E27FC236}">
                <a16:creationId xmlns:a16="http://schemas.microsoft.com/office/drawing/2014/main" id="{4931BA8B-AC33-40CC-AB3B-0137F599898C}"/>
              </a:ext>
            </a:extLst>
          </p:cNvPr>
          <p:cNvCxnSpPr>
            <a:stCxn id="17" idx="3"/>
            <a:endCxn id="18" idx="1"/>
          </p:cNvCxnSpPr>
          <p:nvPr/>
        </p:nvCxnSpPr>
        <p:spPr>
          <a:xfrm>
            <a:off x="5704001" y="3254474"/>
            <a:ext cx="3074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de Seta Reta 41">
            <a:extLst>
              <a:ext uri="{FF2B5EF4-FFF2-40B4-BE49-F238E27FC236}">
                <a16:creationId xmlns:a16="http://schemas.microsoft.com/office/drawing/2014/main" id="{A2333EF6-69CC-4B45-B626-5C5F62ED1573}"/>
              </a:ext>
            </a:extLst>
          </p:cNvPr>
          <p:cNvCxnSpPr>
            <a:stCxn id="18" idx="3"/>
            <a:endCxn id="16" idx="1"/>
          </p:cNvCxnSpPr>
          <p:nvPr/>
        </p:nvCxnSpPr>
        <p:spPr>
          <a:xfrm>
            <a:off x="7117955" y="3254474"/>
            <a:ext cx="23374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de Seta Reta 43">
            <a:extLst>
              <a:ext uri="{FF2B5EF4-FFF2-40B4-BE49-F238E27FC236}">
                <a16:creationId xmlns:a16="http://schemas.microsoft.com/office/drawing/2014/main" id="{B5400FC9-4768-4EEA-9379-69D327D13AB3}"/>
              </a:ext>
            </a:extLst>
          </p:cNvPr>
          <p:cNvCxnSpPr>
            <a:stCxn id="16" idx="3"/>
            <a:endCxn id="19" idx="1"/>
          </p:cNvCxnSpPr>
          <p:nvPr/>
        </p:nvCxnSpPr>
        <p:spPr>
          <a:xfrm>
            <a:off x="10442417" y="3254474"/>
            <a:ext cx="2974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tângulo 50">
            <a:extLst>
              <a:ext uri="{FF2B5EF4-FFF2-40B4-BE49-F238E27FC236}">
                <a16:creationId xmlns:a16="http://schemas.microsoft.com/office/drawing/2014/main" id="{36A1DE04-E15B-42F9-84EB-3EF494A4D101}"/>
              </a:ext>
            </a:extLst>
          </p:cNvPr>
          <p:cNvSpPr/>
          <p:nvPr/>
        </p:nvSpPr>
        <p:spPr>
          <a:xfrm>
            <a:off x="3387837" y="201872"/>
            <a:ext cx="6127638" cy="4880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NBASP 100</a:t>
            </a:r>
            <a:endParaRPr lang="pt-BR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3" name="Conector de Seta Reta 52">
            <a:extLst>
              <a:ext uri="{FF2B5EF4-FFF2-40B4-BE49-F238E27FC236}">
                <a16:creationId xmlns:a16="http://schemas.microsoft.com/office/drawing/2014/main" id="{8E97D126-1524-4607-B3D5-49F3C5043C18}"/>
              </a:ext>
            </a:extLst>
          </p:cNvPr>
          <p:cNvCxnSpPr>
            <a:stCxn id="20" idx="3"/>
            <a:endCxn id="21" idx="1"/>
          </p:cNvCxnSpPr>
          <p:nvPr/>
        </p:nvCxnSpPr>
        <p:spPr>
          <a:xfrm flipV="1">
            <a:off x="5266354" y="4220666"/>
            <a:ext cx="787428" cy="28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de Seta Reta 54">
            <a:extLst>
              <a:ext uri="{FF2B5EF4-FFF2-40B4-BE49-F238E27FC236}">
                <a16:creationId xmlns:a16="http://schemas.microsoft.com/office/drawing/2014/main" id="{C9E8F144-F816-4E07-9B07-1AA895C80EDA}"/>
              </a:ext>
            </a:extLst>
          </p:cNvPr>
          <p:cNvCxnSpPr>
            <a:stCxn id="22" idx="3"/>
            <a:endCxn id="23" idx="1"/>
          </p:cNvCxnSpPr>
          <p:nvPr/>
        </p:nvCxnSpPr>
        <p:spPr>
          <a:xfrm>
            <a:off x="5206343" y="5253639"/>
            <a:ext cx="149656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to 56">
            <a:extLst>
              <a:ext uri="{FF2B5EF4-FFF2-40B4-BE49-F238E27FC236}">
                <a16:creationId xmlns:a16="http://schemas.microsoft.com/office/drawing/2014/main" id="{8B91DDF0-85A5-450E-9284-ECD0CABF596C}"/>
              </a:ext>
            </a:extLst>
          </p:cNvPr>
          <p:cNvCxnSpPr>
            <a:stCxn id="5" idx="2"/>
            <a:endCxn id="6" idx="0"/>
          </p:cNvCxnSpPr>
          <p:nvPr/>
        </p:nvCxnSpPr>
        <p:spPr>
          <a:xfrm>
            <a:off x="2113797" y="1474756"/>
            <a:ext cx="0" cy="510572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to 58">
            <a:extLst>
              <a:ext uri="{FF2B5EF4-FFF2-40B4-BE49-F238E27FC236}">
                <a16:creationId xmlns:a16="http://schemas.microsoft.com/office/drawing/2014/main" id="{55AB7BB1-56FD-4A7A-8DD4-1A9FCF7CC322}"/>
              </a:ext>
            </a:extLst>
          </p:cNvPr>
          <p:cNvCxnSpPr>
            <a:stCxn id="6" idx="2"/>
            <a:endCxn id="7" idx="0"/>
          </p:cNvCxnSpPr>
          <p:nvPr/>
        </p:nvCxnSpPr>
        <p:spPr>
          <a:xfrm>
            <a:off x="2113797" y="2508548"/>
            <a:ext cx="0" cy="605645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de Seta Reta 60">
            <a:extLst>
              <a:ext uri="{FF2B5EF4-FFF2-40B4-BE49-F238E27FC236}">
                <a16:creationId xmlns:a16="http://schemas.microsoft.com/office/drawing/2014/main" id="{74B2920A-5D66-4B23-BF84-8D2D5FBE98A1}"/>
              </a:ext>
            </a:extLst>
          </p:cNvPr>
          <p:cNvCxnSpPr>
            <a:stCxn id="7" idx="2"/>
            <a:endCxn id="8" idx="0"/>
          </p:cNvCxnSpPr>
          <p:nvPr/>
        </p:nvCxnSpPr>
        <p:spPr>
          <a:xfrm>
            <a:off x="2113797" y="3421970"/>
            <a:ext cx="0" cy="64480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de Seta Reta 62">
            <a:extLst>
              <a:ext uri="{FF2B5EF4-FFF2-40B4-BE49-F238E27FC236}">
                <a16:creationId xmlns:a16="http://schemas.microsoft.com/office/drawing/2014/main" id="{3FD28C73-3ED6-4EC7-ACE2-2AEE5B444385}"/>
              </a:ext>
            </a:extLst>
          </p:cNvPr>
          <p:cNvCxnSpPr>
            <a:stCxn id="8" idx="2"/>
            <a:endCxn id="9" idx="0"/>
          </p:cNvCxnSpPr>
          <p:nvPr/>
        </p:nvCxnSpPr>
        <p:spPr>
          <a:xfrm flipH="1">
            <a:off x="2095549" y="4374554"/>
            <a:ext cx="18248" cy="72519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ector reto 3"/>
          <p:cNvCxnSpPr>
            <a:stCxn id="15" idx="3"/>
            <a:endCxn id="13" idx="1"/>
          </p:cNvCxnSpPr>
          <p:nvPr/>
        </p:nvCxnSpPr>
        <p:spPr>
          <a:xfrm>
            <a:off x="5098991" y="2254962"/>
            <a:ext cx="2411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to 28"/>
          <p:cNvCxnSpPr>
            <a:stCxn id="13" idx="3"/>
            <a:endCxn id="14" idx="1"/>
          </p:cNvCxnSpPr>
          <p:nvPr/>
        </p:nvCxnSpPr>
        <p:spPr>
          <a:xfrm flipV="1">
            <a:off x="6595884" y="2252262"/>
            <a:ext cx="225923" cy="2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578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48EC341-9024-45B9-8C2C-CA194B127A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421" y="201871"/>
            <a:ext cx="1377815" cy="28653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A03A5CFF-3902-410C-8952-2FC96322E0F3}"/>
              </a:ext>
            </a:extLst>
          </p:cNvPr>
          <p:cNvSpPr txBox="1"/>
          <p:nvPr/>
        </p:nvSpPr>
        <p:spPr>
          <a:xfrm>
            <a:off x="1027193" y="951536"/>
            <a:ext cx="2173208" cy="30777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8C8291B-9673-427F-BB54-D06561BDA6A6}"/>
              </a:ext>
            </a:extLst>
          </p:cNvPr>
          <p:cNvSpPr txBox="1"/>
          <p:nvPr/>
        </p:nvSpPr>
        <p:spPr>
          <a:xfrm>
            <a:off x="1027193" y="1985328"/>
            <a:ext cx="2173208" cy="9541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ELEMENTOS DA</a:t>
            </a:r>
          </a:p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FISCALIZAÇÃO</a:t>
            </a:r>
          </a:p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(Planejamento Estratégico)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CE67E2B-069D-45B3-87AB-5082CD3CF2D5}"/>
              </a:ext>
            </a:extLst>
          </p:cNvPr>
          <p:cNvSpPr txBox="1"/>
          <p:nvPr/>
        </p:nvSpPr>
        <p:spPr>
          <a:xfrm>
            <a:off x="1027193" y="4132111"/>
            <a:ext cx="2173208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PLANEJAMENTO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0920016-C14A-4EE5-8975-8D5A6B231C5F}"/>
              </a:ext>
            </a:extLst>
          </p:cNvPr>
          <p:cNvSpPr txBox="1"/>
          <p:nvPr/>
        </p:nvSpPr>
        <p:spPr>
          <a:xfrm>
            <a:off x="1027193" y="4860404"/>
            <a:ext cx="2173208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EXECUÇÃO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B524294-C0E4-4D4C-9C3A-A744BDECBE1C}"/>
              </a:ext>
            </a:extLst>
          </p:cNvPr>
          <p:cNvSpPr txBox="1"/>
          <p:nvPr/>
        </p:nvSpPr>
        <p:spPr>
          <a:xfrm>
            <a:off x="1008945" y="5565578"/>
            <a:ext cx="2173208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RELATÓRIO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BA48A56-8954-4F96-8CAD-67EFA303FA57}"/>
              </a:ext>
            </a:extLst>
          </p:cNvPr>
          <p:cNvSpPr txBox="1"/>
          <p:nvPr/>
        </p:nvSpPr>
        <p:spPr>
          <a:xfrm>
            <a:off x="3671482" y="951536"/>
            <a:ext cx="1954893" cy="7386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Verificar:</a:t>
            </a:r>
          </a:p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DEMONSTRATIVOS</a:t>
            </a:r>
          </a:p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(auditoria financeira)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3ACAE0E-2528-4734-9AC7-EC4CE53E0E5C}"/>
              </a:ext>
            </a:extLst>
          </p:cNvPr>
          <p:cNvSpPr txBox="1"/>
          <p:nvPr/>
        </p:nvSpPr>
        <p:spPr>
          <a:xfrm>
            <a:off x="5807882" y="951536"/>
            <a:ext cx="2061974" cy="7386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Ou Verificar:</a:t>
            </a:r>
          </a:p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CONFORMIDADE</a:t>
            </a:r>
          </a:p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aud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. de conformidade)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FA89FC5-69D1-4B1C-814B-666C1C7B43ED}"/>
              </a:ext>
            </a:extLst>
          </p:cNvPr>
          <p:cNvSpPr txBox="1"/>
          <p:nvPr/>
        </p:nvSpPr>
        <p:spPr>
          <a:xfrm>
            <a:off x="8068384" y="951536"/>
            <a:ext cx="1625506" cy="7386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Ou Verificar:</a:t>
            </a:r>
          </a:p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DESEMPENHO</a:t>
            </a:r>
          </a:p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aud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. operacional)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084E218-24C7-48B3-B38D-C984E2E0BACB}"/>
              </a:ext>
            </a:extLst>
          </p:cNvPr>
          <p:cNvSpPr txBox="1"/>
          <p:nvPr/>
        </p:nvSpPr>
        <p:spPr>
          <a:xfrm>
            <a:off x="3671483" y="1982662"/>
            <a:ext cx="125569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identificar</a:t>
            </a:r>
          </a:p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PARTES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EA12AC54-6D79-437F-8C10-A4F5DB92B814}"/>
              </a:ext>
            </a:extLst>
          </p:cNvPr>
          <p:cNvSpPr txBox="1"/>
          <p:nvPr/>
        </p:nvSpPr>
        <p:spPr>
          <a:xfrm>
            <a:off x="5535033" y="1842459"/>
            <a:ext cx="2334823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Identificar</a:t>
            </a:r>
          </a:p>
          <a:p>
            <a:pPr algn="ctr"/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ÁREAS SIGNIFICATIVAS PARA O USUÁRIO e/ou</a:t>
            </a:r>
          </a:p>
          <a:p>
            <a:pPr algn="ctr"/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RISCOS DE DISTORÇÕES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8E0B1A0-E7E2-4411-B611-4340A8DFD925}"/>
              </a:ext>
            </a:extLst>
          </p:cNvPr>
          <p:cNvSpPr txBox="1"/>
          <p:nvPr/>
        </p:nvSpPr>
        <p:spPr>
          <a:xfrm>
            <a:off x="8396764" y="1993352"/>
            <a:ext cx="148937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Identificar a</a:t>
            </a:r>
          </a:p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Materialidade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D5AAF859-DABC-485E-ABEE-A51D8E0B1367}"/>
              </a:ext>
            </a:extLst>
          </p:cNvPr>
          <p:cNvSpPr txBox="1"/>
          <p:nvPr/>
        </p:nvSpPr>
        <p:spPr>
          <a:xfrm>
            <a:off x="7425407" y="4111986"/>
            <a:ext cx="3017009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Definir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escopo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(limites e extensão dos procedimentos) e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cronograma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C828B844-A4FE-4979-8E63-E1692F891F58}"/>
              </a:ext>
            </a:extLst>
          </p:cNvPr>
          <p:cNvSpPr txBox="1"/>
          <p:nvPr/>
        </p:nvSpPr>
        <p:spPr>
          <a:xfrm>
            <a:off x="3671483" y="4111986"/>
            <a:ext cx="183563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Entender a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entidade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e seus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controles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4EF3828-3AE1-49EE-9B63-69BC1F36EAFA}"/>
              </a:ext>
            </a:extLst>
          </p:cNvPr>
          <p:cNvSpPr txBox="1"/>
          <p:nvPr/>
        </p:nvSpPr>
        <p:spPr>
          <a:xfrm>
            <a:off x="5740707" y="4005970"/>
            <a:ext cx="1377248" cy="7386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Avaliar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riscos de distorções na entidade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FD873507-F3CB-43F5-B904-0CAFA4C59F68}"/>
              </a:ext>
            </a:extLst>
          </p:cNvPr>
          <p:cNvSpPr txBox="1"/>
          <p:nvPr/>
        </p:nvSpPr>
        <p:spPr>
          <a:xfrm>
            <a:off x="10739824" y="4114299"/>
            <a:ext cx="1106501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Plano de Auditoria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74097170-E4B1-4E4F-8F9A-B694C663A620}"/>
              </a:ext>
            </a:extLst>
          </p:cNvPr>
          <p:cNvSpPr txBox="1"/>
          <p:nvPr/>
        </p:nvSpPr>
        <p:spPr>
          <a:xfrm>
            <a:off x="3674754" y="4839728"/>
            <a:ext cx="159160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Coletar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evidências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e...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B32F4699-5ADC-4012-9C4B-430072229457}"/>
              </a:ext>
            </a:extLst>
          </p:cNvPr>
          <p:cNvSpPr txBox="1"/>
          <p:nvPr/>
        </p:nvSpPr>
        <p:spPr>
          <a:xfrm>
            <a:off x="6053782" y="4836854"/>
            <a:ext cx="2595831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...avaliar se elas são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suficientes e apropriadas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BF8AAAA6-F2A7-4064-A766-B676BDE019EE}"/>
              </a:ext>
            </a:extLst>
          </p:cNvPr>
          <p:cNvSpPr txBox="1"/>
          <p:nvPr/>
        </p:nvSpPr>
        <p:spPr>
          <a:xfrm>
            <a:off x="3680264" y="5540384"/>
            <a:ext cx="1526079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Relatar uma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conclusão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e...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0E6911F6-D80B-477D-9EC5-54325031198A}"/>
              </a:ext>
            </a:extLst>
          </p:cNvPr>
          <p:cNvSpPr txBox="1"/>
          <p:nvPr/>
        </p:nvSpPr>
        <p:spPr>
          <a:xfrm>
            <a:off x="6702910" y="5540384"/>
            <a:ext cx="1946703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...encaminhar para os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usuários previstos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E1675735-4F8C-4D02-BC07-35992048FD99}"/>
              </a:ext>
            </a:extLst>
          </p:cNvPr>
          <p:cNvSpPr txBox="1"/>
          <p:nvPr/>
        </p:nvSpPr>
        <p:spPr>
          <a:xfrm>
            <a:off x="10356949" y="1993352"/>
            <a:ext cx="148937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Identificar</a:t>
            </a:r>
          </a:p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OBJETO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5E3B536-2EA9-41B1-8D45-D10E4D95CB8D}"/>
              </a:ext>
            </a:extLst>
          </p:cNvPr>
          <p:cNvSpPr txBox="1"/>
          <p:nvPr/>
        </p:nvSpPr>
        <p:spPr>
          <a:xfrm>
            <a:off x="10013617" y="3076964"/>
            <a:ext cx="183270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Identificar os</a:t>
            </a:r>
            <a:endParaRPr 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CRITÉRIOS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id="{B3EE05B3-6E16-4CD4-A049-AAD72A941717}"/>
              </a:ext>
            </a:extLst>
          </p:cNvPr>
          <p:cNvCxnSpPr>
            <a:cxnSpLocks/>
            <a:stCxn id="10" idx="3"/>
            <a:endCxn id="11" idx="1"/>
          </p:cNvCxnSpPr>
          <p:nvPr/>
        </p:nvCxnSpPr>
        <p:spPr>
          <a:xfrm>
            <a:off x="5626375" y="1320868"/>
            <a:ext cx="181507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to 27">
            <a:extLst>
              <a:ext uri="{FF2B5EF4-FFF2-40B4-BE49-F238E27FC236}">
                <a16:creationId xmlns:a16="http://schemas.microsoft.com/office/drawing/2014/main" id="{F8886D06-C12C-4125-ADB8-25671F38163F}"/>
              </a:ext>
            </a:extLst>
          </p:cNvPr>
          <p:cNvCxnSpPr>
            <a:cxnSpLocks/>
            <a:stCxn id="11" idx="3"/>
            <a:endCxn id="12" idx="1"/>
          </p:cNvCxnSpPr>
          <p:nvPr/>
        </p:nvCxnSpPr>
        <p:spPr>
          <a:xfrm>
            <a:off x="7869856" y="1320868"/>
            <a:ext cx="198528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to 29">
            <a:extLst>
              <a:ext uri="{FF2B5EF4-FFF2-40B4-BE49-F238E27FC236}">
                <a16:creationId xmlns:a16="http://schemas.microsoft.com/office/drawing/2014/main" id="{2A8E6B88-C1FD-4E41-ABA6-1DDB4C60A53E}"/>
              </a:ext>
            </a:extLst>
          </p:cNvPr>
          <p:cNvCxnSpPr>
            <a:cxnSpLocks/>
            <a:stCxn id="13" idx="3"/>
            <a:endCxn id="14" idx="1"/>
          </p:cNvCxnSpPr>
          <p:nvPr/>
        </p:nvCxnSpPr>
        <p:spPr>
          <a:xfrm>
            <a:off x="4927181" y="2244272"/>
            <a:ext cx="607852" cy="13686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to 31">
            <a:extLst>
              <a:ext uri="{FF2B5EF4-FFF2-40B4-BE49-F238E27FC236}">
                <a16:creationId xmlns:a16="http://schemas.microsoft.com/office/drawing/2014/main" id="{875FF2B3-EA6F-413C-85CB-97146A31E929}"/>
              </a:ext>
            </a:extLst>
          </p:cNvPr>
          <p:cNvCxnSpPr>
            <a:cxnSpLocks/>
            <a:stCxn id="14" idx="3"/>
            <a:endCxn id="15" idx="1"/>
          </p:cNvCxnSpPr>
          <p:nvPr/>
        </p:nvCxnSpPr>
        <p:spPr>
          <a:xfrm flipV="1">
            <a:off x="7869856" y="2254962"/>
            <a:ext cx="526908" cy="2996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BA975261-8FEF-4722-B6B1-49ECDFF65246}"/>
              </a:ext>
            </a:extLst>
          </p:cNvPr>
          <p:cNvCxnSpPr>
            <a:stCxn id="15" idx="3"/>
            <a:endCxn id="24" idx="1"/>
          </p:cNvCxnSpPr>
          <p:nvPr/>
        </p:nvCxnSpPr>
        <p:spPr>
          <a:xfrm>
            <a:off x="9886140" y="2254962"/>
            <a:ext cx="470809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id="{268788FF-7347-4B05-A555-43CBF648D3F7}"/>
              </a:ext>
            </a:extLst>
          </p:cNvPr>
          <p:cNvCxnSpPr>
            <a:cxnSpLocks/>
          </p:cNvCxnSpPr>
          <p:nvPr/>
        </p:nvCxnSpPr>
        <p:spPr>
          <a:xfrm>
            <a:off x="11101637" y="2516572"/>
            <a:ext cx="0" cy="560392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de Seta Reta 39">
            <a:extLst>
              <a:ext uri="{FF2B5EF4-FFF2-40B4-BE49-F238E27FC236}">
                <a16:creationId xmlns:a16="http://schemas.microsoft.com/office/drawing/2014/main" id="{4931BA8B-AC33-40CC-AB3B-0137F599898C}"/>
              </a:ext>
            </a:extLst>
          </p:cNvPr>
          <p:cNvCxnSpPr>
            <a:cxnSpLocks/>
            <a:stCxn id="17" idx="3"/>
            <a:endCxn id="18" idx="1"/>
          </p:cNvCxnSpPr>
          <p:nvPr/>
        </p:nvCxnSpPr>
        <p:spPr>
          <a:xfrm>
            <a:off x="5507113" y="4373596"/>
            <a:ext cx="233594" cy="17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de Seta Reta 41">
            <a:extLst>
              <a:ext uri="{FF2B5EF4-FFF2-40B4-BE49-F238E27FC236}">
                <a16:creationId xmlns:a16="http://schemas.microsoft.com/office/drawing/2014/main" id="{A2333EF6-69CC-4B45-B626-5C5F62ED1573}"/>
              </a:ext>
            </a:extLst>
          </p:cNvPr>
          <p:cNvCxnSpPr>
            <a:cxnSpLocks/>
            <a:stCxn id="18" idx="3"/>
            <a:endCxn id="16" idx="1"/>
          </p:cNvCxnSpPr>
          <p:nvPr/>
        </p:nvCxnSpPr>
        <p:spPr>
          <a:xfrm flipV="1">
            <a:off x="7117955" y="4373596"/>
            <a:ext cx="307452" cy="17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de Seta Reta 43">
            <a:extLst>
              <a:ext uri="{FF2B5EF4-FFF2-40B4-BE49-F238E27FC236}">
                <a16:creationId xmlns:a16="http://schemas.microsoft.com/office/drawing/2014/main" id="{B5400FC9-4768-4EEA-9379-69D327D13AB3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10442416" y="4373596"/>
            <a:ext cx="2974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tângulo 50">
            <a:extLst>
              <a:ext uri="{FF2B5EF4-FFF2-40B4-BE49-F238E27FC236}">
                <a16:creationId xmlns:a16="http://schemas.microsoft.com/office/drawing/2014/main" id="{36A1DE04-E15B-42F9-84EB-3EF494A4D101}"/>
              </a:ext>
            </a:extLst>
          </p:cNvPr>
          <p:cNvSpPr/>
          <p:nvPr/>
        </p:nvSpPr>
        <p:spPr>
          <a:xfrm>
            <a:off x="2729948" y="201872"/>
            <a:ext cx="6785527" cy="4880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FLUXO AUDITORIA DO SETOR PÚBLICO (NBASP100)</a:t>
            </a:r>
          </a:p>
        </p:txBody>
      </p:sp>
      <p:cxnSp>
        <p:nvCxnSpPr>
          <p:cNvPr id="53" name="Conector de Seta Reta 52">
            <a:extLst>
              <a:ext uri="{FF2B5EF4-FFF2-40B4-BE49-F238E27FC236}">
                <a16:creationId xmlns:a16="http://schemas.microsoft.com/office/drawing/2014/main" id="{8E97D126-1524-4607-B3D5-49F3C5043C18}"/>
              </a:ext>
            </a:extLst>
          </p:cNvPr>
          <p:cNvCxnSpPr>
            <a:stCxn id="20" idx="3"/>
            <a:endCxn id="21" idx="1"/>
          </p:cNvCxnSpPr>
          <p:nvPr/>
        </p:nvCxnSpPr>
        <p:spPr>
          <a:xfrm flipV="1">
            <a:off x="5266354" y="5098464"/>
            <a:ext cx="787428" cy="28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de Seta Reta 54">
            <a:extLst>
              <a:ext uri="{FF2B5EF4-FFF2-40B4-BE49-F238E27FC236}">
                <a16:creationId xmlns:a16="http://schemas.microsoft.com/office/drawing/2014/main" id="{C9E8F144-F816-4E07-9B07-1AA895C80EDA}"/>
              </a:ext>
            </a:extLst>
          </p:cNvPr>
          <p:cNvCxnSpPr>
            <a:stCxn id="22" idx="3"/>
            <a:endCxn id="23" idx="1"/>
          </p:cNvCxnSpPr>
          <p:nvPr/>
        </p:nvCxnSpPr>
        <p:spPr>
          <a:xfrm>
            <a:off x="5206343" y="5801994"/>
            <a:ext cx="149656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to 56">
            <a:extLst>
              <a:ext uri="{FF2B5EF4-FFF2-40B4-BE49-F238E27FC236}">
                <a16:creationId xmlns:a16="http://schemas.microsoft.com/office/drawing/2014/main" id="{8B91DDF0-85A5-450E-9284-ECD0CABF596C}"/>
              </a:ext>
            </a:extLst>
          </p:cNvPr>
          <p:cNvCxnSpPr>
            <a:stCxn id="5" idx="2"/>
            <a:endCxn id="6" idx="0"/>
          </p:cNvCxnSpPr>
          <p:nvPr/>
        </p:nvCxnSpPr>
        <p:spPr>
          <a:xfrm>
            <a:off x="2113797" y="1259313"/>
            <a:ext cx="0" cy="726015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to 58">
            <a:extLst>
              <a:ext uri="{FF2B5EF4-FFF2-40B4-BE49-F238E27FC236}">
                <a16:creationId xmlns:a16="http://schemas.microsoft.com/office/drawing/2014/main" id="{55AB7BB1-56FD-4A7A-8DD4-1A9FCF7CC322}"/>
              </a:ext>
            </a:extLst>
          </p:cNvPr>
          <p:cNvCxnSpPr>
            <a:stCxn id="6" idx="2"/>
            <a:endCxn id="7" idx="0"/>
          </p:cNvCxnSpPr>
          <p:nvPr/>
        </p:nvCxnSpPr>
        <p:spPr>
          <a:xfrm>
            <a:off x="2113797" y="2939435"/>
            <a:ext cx="0" cy="1192676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de Seta Reta 60">
            <a:extLst>
              <a:ext uri="{FF2B5EF4-FFF2-40B4-BE49-F238E27FC236}">
                <a16:creationId xmlns:a16="http://schemas.microsoft.com/office/drawing/2014/main" id="{74B2920A-5D66-4B23-BF84-8D2D5FBE98A1}"/>
              </a:ext>
            </a:extLst>
          </p:cNvPr>
          <p:cNvCxnSpPr>
            <a:stCxn id="7" idx="2"/>
            <a:endCxn id="8" idx="0"/>
          </p:cNvCxnSpPr>
          <p:nvPr/>
        </p:nvCxnSpPr>
        <p:spPr>
          <a:xfrm>
            <a:off x="2113797" y="4439888"/>
            <a:ext cx="0" cy="42051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de Seta Reta 62">
            <a:extLst>
              <a:ext uri="{FF2B5EF4-FFF2-40B4-BE49-F238E27FC236}">
                <a16:creationId xmlns:a16="http://schemas.microsoft.com/office/drawing/2014/main" id="{3FD28C73-3ED6-4EC7-ACE2-2AEE5B444385}"/>
              </a:ext>
            </a:extLst>
          </p:cNvPr>
          <p:cNvCxnSpPr>
            <a:stCxn id="8" idx="2"/>
            <a:endCxn id="9" idx="0"/>
          </p:cNvCxnSpPr>
          <p:nvPr/>
        </p:nvCxnSpPr>
        <p:spPr>
          <a:xfrm flipH="1">
            <a:off x="2095549" y="5168181"/>
            <a:ext cx="18248" cy="39739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to 40">
            <a:extLst>
              <a:ext uri="{FF2B5EF4-FFF2-40B4-BE49-F238E27FC236}">
                <a16:creationId xmlns:a16="http://schemas.microsoft.com/office/drawing/2014/main" id="{12B36473-1D6E-4068-A049-F47D30BC2016}"/>
              </a:ext>
            </a:extLst>
          </p:cNvPr>
          <p:cNvCxnSpPr>
            <a:cxnSpLocks/>
          </p:cNvCxnSpPr>
          <p:nvPr/>
        </p:nvCxnSpPr>
        <p:spPr>
          <a:xfrm>
            <a:off x="0" y="3883925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>
            <a:extLst>
              <a:ext uri="{FF2B5EF4-FFF2-40B4-BE49-F238E27FC236}">
                <a16:creationId xmlns:a16="http://schemas.microsoft.com/office/drawing/2014/main" id="{D700B5E3-BBA9-41F5-9C85-9F78E417EC6D}"/>
              </a:ext>
            </a:extLst>
          </p:cNvPr>
          <p:cNvSpPr txBox="1"/>
          <p:nvPr/>
        </p:nvSpPr>
        <p:spPr>
          <a:xfrm rot="16200000">
            <a:off x="-451948" y="2020731"/>
            <a:ext cx="1999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ESTRATÉGIA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9D12F7B9-816B-46B4-A031-9962C88CB4CF}"/>
              </a:ext>
            </a:extLst>
          </p:cNvPr>
          <p:cNvSpPr txBox="1"/>
          <p:nvPr/>
        </p:nvSpPr>
        <p:spPr>
          <a:xfrm rot="16200000">
            <a:off x="-454462" y="4824110"/>
            <a:ext cx="1999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OPERACIONAL</a:t>
            </a:r>
          </a:p>
        </p:txBody>
      </p:sp>
      <p:sp>
        <p:nvSpPr>
          <p:cNvPr id="76" name="CaixaDeTexto 75">
            <a:extLst>
              <a:ext uri="{FF2B5EF4-FFF2-40B4-BE49-F238E27FC236}">
                <a16:creationId xmlns:a16="http://schemas.microsoft.com/office/drawing/2014/main" id="{7E614FCD-1AF7-4CB4-AD49-D6910DB1D786}"/>
              </a:ext>
            </a:extLst>
          </p:cNvPr>
          <p:cNvSpPr txBox="1"/>
          <p:nvPr/>
        </p:nvSpPr>
        <p:spPr>
          <a:xfrm>
            <a:off x="7928049" y="3076964"/>
            <a:ext cx="183270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Identificar o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nível de asseguração</a:t>
            </a:r>
          </a:p>
        </p:txBody>
      </p:sp>
      <p:cxnSp>
        <p:nvCxnSpPr>
          <p:cNvPr id="77" name="Conector reto 76">
            <a:extLst>
              <a:ext uri="{FF2B5EF4-FFF2-40B4-BE49-F238E27FC236}">
                <a16:creationId xmlns:a16="http://schemas.microsoft.com/office/drawing/2014/main" id="{80DFDCCB-97B0-4ADF-B4F8-2F1490035E23}"/>
              </a:ext>
            </a:extLst>
          </p:cNvPr>
          <p:cNvCxnSpPr>
            <a:cxnSpLocks/>
            <a:stCxn id="76" idx="3"/>
            <a:endCxn id="25" idx="1"/>
          </p:cNvCxnSpPr>
          <p:nvPr/>
        </p:nvCxnSpPr>
        <p:spPr>
          <a:xfrm>
            <a:off x="9760757" y="3338574"/>
            <a:ext cx="25286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CaixaDeTexto 79">
            <a:extLst>
              <a:ext uri="{FF2B5EF4-FFF2-40B4-BE49-F238E27FC236}">
                <a16:creationId xmlns:a16="http://schemas.microsoft.com/office/drawing/2014/main" id="{657543CC-22A3-494E-B6E3-8B802D5F9893}"/>
              </a:ext>
            </a:extLst>
          </p:cNvPr>
          <p:cNvSpPr txBox="1"/>
          <p:nvPr/>
        </p:nvSpPr>
        <p:spPr>
          <a:xfrm>
            <a:off x="5801228" y="3074087"/>
            <a:ext cx="183270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Identificar o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tipo de trabalho</a:t>
            </a:r>
          </a:p>
        </p:txBody>
      </p:sp>
      <p:cxnSp>
        <p:nvCxnSpPr>
          <p:cNvPr id="81" name="Conector reto 80">
            <a:extLst>
              <a:ext uri="{FF2B5EF4-FFF2-40B4-BE49-F238E27FC236}">
                <a16:creationId xmlns:a16="http://schemas.microsoft.com/office/drawing/2014/main" id="{F08AB771-3E93-49F1-956C-21B8ABFB099A}"/>
              </a:ext>
            </a:extLst>
          </p:cNvPr>
          <p:cNvCxnSpPr>
            <a:cxnSpLocks/>
            <a:stCxn id="80" idx="3"/>
            <a:endCxn id="76" idx="1"/>
          </p:cNvCxnSpPr>
          <p:nvPr/>
        </p:nvCxnSpPr>
        <p:spPr>
          <a:xfrm>
            <a:off x="7633936" y="3335697"/>
            <a:ext cx="294113" cy="2877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CaixaDeTexto 82">
            <a:extLst>
              <a:ext uri="{FF2B5EF4-FFF2-40B4-BE49-F238E27FC236}">
                <a16:creationId xmlns:a16="http://schemas.microsoft.com/office/drawing/2014/main" id="{60D9D77E-6240-44E0-A3D8-7C86B7DC974C}"/>
              </a:ext>
            </a:extLst>
          </p:cNvPr>
          <p:cNvSpPr txBox="1"/>
          <p:nvPr/>
        </p:nvSpPr>
        <p:spPr>
          <a:xfrm>
            <a:off x="3674407" y="3074087"/>
            <a:ext cx="183270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Documentar a</a:t>
            </a:r>
          </a:p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estratégia</a:t>
            </a:r>
          </a:p>
        </p:txBody>
      </p:sp>
      <p:cxnSp>
        <p:nvCxnSpPr>
          <p:cNvPr id="84" name="Conector reto 83">
            <a:extLst>
              <a:ext uri="{FF2B5EF4-FFF2-40B4-BE49-F238E27FC236}">
                <a16:creationId xmlns:a16="http://schemas.microsoft.com/office/drawing/2014/main" id="{D039CFF8-40B5-4BE5-B652-6A7E9C514721}"/>
              </a:ext>
            </a:extLst>
          </p:cNvPr>
          <p:cNvCxnSpPr>
            <a:cxnSpLocks/>
            <a:stCxn id="83" idx="3"/>
            <a:endCxn id="80" idx="1"/>
          </p:cNvCxnSpPr>
          <p:nvPr/>
        </p:nvCxnSpPr>
        <p:spPr>
          <a:xfrm>
            <a:off x="5507115" y="3335697"/>
            <a:ext cx="294113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CaixaDeTexto 85">
            <a:extLst>
              <a:ext uri="{FF2B5EF4-FFF2-40B4-BE49-F238E27FC236}">
                <a16:creationId xmlns:a16="http://schemas.microsoft.com/office/drawing/2014/main" id="{BBBEB1E3-5DFE-47B8-AFDD-44ADAE7D25A1}"/>
              </a:ext>
            </a:extLst>
          </p:cNvPr>
          <p:cNvSpPr txBox="1"/>
          <p:nvPr/>
        </p:nvSpPr>
        <p:spPr>
          <a:xfrm>
            <a:off x="9441909" y="4833407"/>
            <a:ext cx="159160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Formação da </a:t>
            </a:r>
          </a:p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CONCLUSÃO</a:t>
            </a:r>
          </a:p>
        </p:txBody>
      </p:sp>
      <p:cxnSp>
        <p:nvCxnSpPr>
          <p:cNvPr id="87" name="Conector de Seta Reta 86">
            <a:extLst>
              <a:ext uri="{FF2B5EF4-FFF2-40B4-BE49-F238E27FC236}">
                <a16:creationId xmlns:a16="http://schemas.microsoft.com/office/drawing/2014/main" id="{A062E1F3-975C-4B43-89D6-B4125CBC10D6}"/>
              </a:ext>
            </a:extLst>
          </p:cNvPr>
          <p:cNvCxnSpPr>
            <a:cxnSpLocks/>
            <a:endCxn id="86" idx="1"/>
          </p:cNvCxnSpPr>
          <p:nvPr/>
        </p:nvCxnSpPr>
        <p:spPr>
          <a:xfrm flipV="1">
            <a:off x="8654480" y="5095017"/>
            <a:ext cx="787429" cy="28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CaixaDeTexto 88">
            <a:extLst>
              <a:ext uri="{FF2B5EF4-FFF2-40B4-BE49-F238E27FC236}">
                <a16:creationId xmlns:a16="http://schemas.microsoft.com/office/drawing/2014/main" id="{CCAB8C0A-219F-46C8-B125-9AFDF1C9D2E7}"/>
              </a:ext>
            </a:extLst>
          </p:cNvPr>
          <p:cNvSpPr txBox="1"/>
          <p:nvPr/>
        </p:nvSpPr>
        <p:spPr>
          <a:xfrm>
            <a:off x="984184" y="6270752"/>
            <a:ext cx="2173208" cy="30777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MONITORAMENTO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0" name="Conector de Seta Reta 89">
            <a:extLst>
              <a:ext uri="{FF2B5EF4-FFF2-40B4-BE49-F238E27FC236}">
                <a16:creationId xmlns:a16="http://schemas.microsoft.com/office/drawing/2014/main" id="{30E381DA-891F-4D75-87AF-5DF599E7BBF5}"/>
              </a:ext>
            </a:extLst>
          </p:cNvPr>
          <p:cNvCxnSpPr>
            <a:endCxn id="89" idx="0"/>
          </p:cNvCxnSpPr>
          <p:nvPr/>
        </p:nvCxnSpPr>
        <p:spPr>
          <a:xfrm flipH="1">
            <a:off x="2070788" y="5873355"/>
            <a:ext cx="18248" cy="39739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BABE7AA9-041F-4D42-AED3-4C3289A501FB}"/>
              </a:ext>
            </a:extLst>
          </p:cNvPr>
          <p:cNvSpPr txBox="1"/>
          <p:nvPr/>
        </p:nvSpPr>
        <p:spPr>
          <a:xfrm>
            <a:off x="10023075" y="971416"/>
            <a:ext cx="1823859" cy="7386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Ou combinar objetivos</a:t>
            </a:r>
          </a:p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aud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. combinadas)</a:t>
            </a:r>
          </a:p>
        </p:txBody>
      </p:sp>
      <p:cxnSp>
        <p:nvCxnSpPr>
          <p:cNvPr id="64" name="Conector reto 63">
            <a:extLst>
              <a:ext uri="{FF2B5EF4-FFF2-40B4-BE49-F238E27FC236}">
                <a16:creationId xmlns:a16="http://schemas.microsoft.com/office/drawing/2014/main" id="{EE37A9F0-A82A-4E3F-801F-8A3EEF801404}"/>
              </a:ext>
            </a:extLst>
          </p:cNvPr>
          <p:cNvCxnSpPr>
            <a:cxnSpLocks/>
            <a:endCxn id="62" idx="1"/>
          </p:cNvCxnSpPr>
          <p:nvPr/>
        </p:nvCxnSpPr>
        <p:spPr>
          <a:xfrm>
            <a:off x="9727106" y="1340748"/>
            <a:ext cx="295969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877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48EC341-9024-45B9-8C2C-CA194B127A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21" y="201871"/>
            <a:ext cx="1377815" cy="286537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B57929AA-67D6-4F94-9A6D-3B8B814AB060}"/>
              </a:ext>
            </a:extLst>
          </p:cNvPr>
          <p:cNvSpPr/>
          <p:nvPr/>
        </p:nvSpPr>
        <p:spPr>
          <a:xfrm>
            <a:off x="3387837" y="201871"/>
            <a:ext cx="5156199" cy="8550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NBASP 100 – ELEMENTOS DA FISCALIZAÇÃO</a:t>
            </a:r>
            <a:endParaRPr lang="pt-BR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EEA91250-C69C-4A8F-A277-783C8031D114}"/>
              </a:ext>
            </a:extLst>
          </p:cNvPr>
          <p:cNvSpPr/>
          <p:nvPr/>
        </p:nvSpPr>
        <p:spPr>
          <a:xfrm>
            <a:off x="522154" y="2773365"/>
            <a:ext cx="2089168" cy="10754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TRÊS PARTES</a:t>
            </a:r>
          </a:p>
          <a:p>
            <a:pPr algn="ctr"/>
            <a:r>
              <a:rPr lang="pt-BR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AUDITORIA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02C3F3D4-E3DF-451C-A4B5-F82E0A6BE803}"/>
              </a:ext>
            </a:extLst>
          </p:cNvPr>
          <p:cNvSpPr/>
          <p:nvPr/>
        </p:nvSpPr>
        <p:spPr>
          <a:xfrm>
            <a:off x="3387837" y="1688840"/>
            <a:ext cx="2373484" cy="6722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AUDITOR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43401A7A-B0D7-41E4-B4FE-D65BACEB6623}"/>
              </a:ext>
            </a:extLst>
          </p:cNvPr>
          <p:cNvSpPr/>
          <p:nvPr/>
        </p:nvSpPr>
        <p:spPr>
          <a:xfrm>
            <a:off x="3387837" y="2974943"/>
            <a:ext cx="2373484" cy="6722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 RESPONSÁVEL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A9A585ED-5E74-4302-882E-E43AA4D3E459}"/>
              </a:ext>
            </a:extLst>
          </p:cNvPr>
          <p:cNvSpPr/>
          <p:nvPr/>
        </p:nvSpPr>
        <p:spPr>
          <a:xfrm>
            <a:off x="3387837" y="4261046"/>
            <a:ext cx="2373484" cy="6722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USUÁRIO PREVISTO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7F18CCE2-3979-498A-86B6-9B15E8A9E086}"/>
              </a:ext>
            </a:extLst>
          </p:cNvPr>
          <p:cNvSpPr/>
          <p:nvPr/>
        </p:nvSpPr>
        <p:spPr>
          <a:xfrm>
            <a:off x="6430681" y="1688840"/>
            <a:ext cx="5204728" cy="6722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*Quem vai fazer a fiscalização: Tribunal de Contas (designando uma equipe)</a:t>
            </a:r>
            <a:endParaRPr lang="pt-BR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73788B3F-9E67-4BF1-96DB-28A09F9FA722}"/>
              </a:ext>
            </a:extLst>
          </p:cNvPr>
          <p:cNvSpPr/>
          <p:nvPr/>
        </p:nvSpPr>
        <p:spPr>
          <a:xfrm>
            <a:off x="6430681" y="2974943"/>
            <a:ext cx="5204728" cy="6722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*Quem são as entidades que são responsáveis pelo objeto da fiscalização</a:t>
            </a:r>
            <a:endParaRPr lang="pt-B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359A15D3-FA8E-42C4-A6AA-5C52D5A18315}"/>
              </a:ext>
            </a:extLst>
          </p:cNvPr>
          <p:cNvSpPr/>
          <p:nvPr/>
        </p:nvSpPr>
        <p:spPr>
          <a:xfrm>
            <a:off x="6430681" y="4261046"/>
            <a:ext cx="5204728" cy="6722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*Para quem eu vou entregar o relatório de fiscalização</a:t>
            </a:r>
            <a:endParaRPr lang="pt-B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Conector Angulado 14"/>
          <p:cNvCxnSpPr>
            <a:stCxn id="6" idx="3"/>
            <a:endCxn id="7" idx="1"/>
          </p:cNvCxnSpPr>
          <p:nvPr/>
        </p:nvCxnSpPr>
        <p:spPr>
          <a:xfrm flipV="1">
            <a:off x="2611322" y="2024967"/>
            <a:ext cx="776515" cy="128610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/>
          <p:cNvCxnSpPr>
            <a:stCxn id="6" idx="3"/>
            <a:endCxn id="8" idx="1"/>
          </p:cNvCxnSpPr>
          <p:nvPr/>
        </p:nvCxnSpPr>
        <p:spPr>
          <a:xfrm>
            <a:off x="2611322" y="3311070"/>
            <a:ext cx="77651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Angulado 21"/>
          <p:cNvCxnSpPr>
            <a:stCxn id="6" idx="3"/>
            <a:endCxn id="9" idx="1"/>
          </p:cNvCxnSpPr>
          <p:nvPr/>
        </p:nvCxnSpPr>
        <p:spPr>
          <a:xfrm>
            <a:off x="2611322" y="3311070"/>
            <a:ext cx="776515" cy="128610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/>
          <p:cNvCxnSpPr>
            <a:stCxn id="7" idx="3"/>
            <a:endCxn id="10" idx="1"/>
          </p:cNvCxnSpPr>
          <p:nvPr/>
        </p:nvCxnSpPr>
        <p:spPr>
          <a:xfrm>
            <a:off x="5761321" y="2024967"/>
            <a:ext cx="6693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de Seta Reta 27"/>
          <p:cNvCxnSpPr>
            <a:stCxn id="8" idx="3"/>
            <a:endCxn id="11" idx="1"/>
          </p:cNvCxnSpPr>
          <p:nvPr/>
        </p:nvCxnSpPr>
        <p:spPr>
          <a:xfrm>
            <a:off x="5761321" y="3311070"/>
            <a:ext cx="6693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de Seta Reta 29"/>
          <p:cNvCxnSpPr>
            <a:stCxn id="9" idx="3"/>
            <a:endCxn id="12" idx="1"/>
          </p:cNvCxnSpPr>
          <p:nvPr/>
        </p:nvCxnSpPr>
        <p:spPr>
          <a:xfrm>
            <a:off x="5761321" y="4597173"/>
            <a:ext cx="6693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tângulo 30">
            <a:extLst>
              <a:ext uri="{FF2B5EF4-FFF2-40B4-BE49-F238E27FC236}">
                <a16:creationId xmlns:a16="http://schemas.microsoft.com/office/drawing/2014/main" id="{359A15D3-FA8E-42C4-A6AA-5C52D5A18315}"/>
              </a:ext>
            </a:extLst>
          </p:cNvPr>
          <p:cNvSpPr/>
          <p:nvPr/>
        </p:nvSpPr>
        <p:spPr>
          <a:xfrm>
            <a:off x="6430681" y="5269426"/>
            <a:ext cx="5204728" cy="9499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*a identificação do </a:t>
            </a:r>
            <a:r>
              <a:rPr lang="pt-BR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usuário previsto </a:t>
            </a:r>
            <a:r>
              <a:rPr lang="pt-BR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vai ajudar a definir o objeto e os critérios da fiscalização</a:t>
            </a:r>
            <a:endParaRPr lang="pt-B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Conector de Seta Reta 32"/>
          <p:cNvCxnSpPr>
            <a:stCxn id="12" idx="2"/>
            <a:endCxn id="31" idx="0"/>
          </p:cNvCxnSpPr>
          <p:nvPr/>
        </p:nvCxnSpPr>
        <p:spPr>
          <a:xfrm>
            <a:off x="9033045" y="4933300"/>
            <a:ext cx="0" cy="3361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024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48EC341-9024-45B9-8C2C-CA194B127A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21" y="201871"/>
            <a:ext cx="1377815" cy="286537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B57929AA-67D6-4F94-9A6D-3B8B814AB060}"/>
              </a:ext>
            </a:extLst>
          </p:cNvPr>
          <p:cNvSpPr/>
          <p:nvPr/>
        </p:nvSpPr>
        <p:spPr>
          <a:xfrm>
            <a:off x="3387837" y="201871"/>
            <a:ext cx="5156199" cy="8550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NBASP 100 – ELEMENTOS DA FISCALIZAÇÃO</a:t>
            </a:r>
            <a:endParaRPr lang="pt-BR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A9A585ED-5E74-4302-882E-E43AA4D3E459}"/>
              </a:ext>
            </a:extLst>
          </p:cNvPr>
          <p:cNvSpPr/>
          <p:nvPr/>
        </p:nvSpPr>
        <p:spPr>
          <a:xfrm>
            <a:off x="2981439" y="1269488"/>
            <a:ext cx="2373484" cy="6722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USUÁRIO PREVISTO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359A15D3-FA8E-42C4-A6AA-5C52D5A18315}"/>
              </a:ext>
            </a:extLst>
          </p:cNvPr>
          <p:cNvSpPr/>
          <p:nvPr/>
        </p:nvSpPr>
        <p:spPr>
          <a:xfrm>
            <a:off x="2206736" y="2382768"/>
            <a:ext cx="7518400" cy="6722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 DO DESENVOLVIMENTO SUSTENTÁVEL:</a:t>
            </a:r>
          </a:p>
          <a:p>
            <a:pPr algn="ctr"/>
            <a:r>
              <a:rPr lang="pt-BR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 mundial com objetivos e metas para 2030</a:t>
            </a:r>
            <a:endParaRPr lang="pt-B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Conector de Seta Reta 29"/>
          <p:cNvCxnSpPr>
            <a:stCxn id="9" idx="3"/>
            <a:endCxn id="20" idx="1"/>
          </p:cNvCxnSpPr>
          <p:nvPr/>
        </p:nvCxnSpPr>
        <p:spPr>
          <a:xfrm>
            <a:off x="5354923" y="1605615"/>
            <a:ext cx="10414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tângulo 19">
            <a:extLst>
              <a:ext uri="{FF2B5EF4-FFF2-40B4-BE49-F238E27FC236}">
                <a16:creationId xmlns:a16="http://schemas.microsoft.com/office/drawing/2014/main" id="{A9A585ED-5E74-4302-882E-E43AA4D3E459}"/>
              </a:ext>
            </a:extLst>
          </p:cNvPr>
          <p:cNvSpPr/>
          <p:nvPr/>
        </p:nvSpPr>
        <p:spPr>
          <a:xfrm>
            <a:off x="6396328" y="1269488"/>
            <a:ext cx="2373484" cy="6722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SOCIEDADE</a:t>
            </a:r>
            <a:endParaRPr lang="pt-B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359A15D3-FA8E-42C4-A6AA-5C52D5A18315}"/>
              </a:ext>
            </a:extLst>
          </p:cNvPr>
          <p:cNvSpPr/>
          <p:nvPr/>
        </p:nvSpPr>
        <p:spPr>
          <a:xfrm>
            <a:off x="2206736" y="3252198"/>
            <a:ext cx="7518400" cy="6722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PROJETO OCDE-TCU-IRB-</a:t>
            </a:r>
            <a:r>
              <a:rPr lang="pt-BR" sz="2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TCs</a:t>
            </a:r>
            <a:endParaRPr lang="pt-BR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359A15D3-FA8E-42C4-A6AA-5C52D5A18315}"/>
              </a:ext>
            </a:extLst>
          </p:cNvPr>
          <p:cNvSpPr/>
          <p:nvPr/>
        </p:nvSpPr>
        <p:spPr>
          <a:xfrm>
            <a:off x="2206736" y="4919653"/>
            <a:ext cx="7518400" cy="9499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Painéis de indicadores ajudarão a identificar os </a:t>
            </a:r>
            <a:r>
              <a:rPr lang="pt-BR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objetos</a:t>
            </a:r>
            <a:r>
              <a:rPr lang="pt-BR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prioritários na educação</a:t>
            </a:r>
            <a:endParaRPr lang="pt-B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359A15D3-FA8E-42C4-A6AA-5C52D5A18315}"/>
              </a:ext>
            </a:extLst>
          </p:cNvPr>
          <p:cNvSpPr/>
          <p:nvPr/>
        </p:nvSpPr>
        <p:spPr>
          <a:xfrm>
            <a:off x="2206736" y="4043440"/>
            <a:ext cx="7518400" cy="6722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DE INDICADORES DE FISCALIZAÇÃO</a:t>
            </a:r>
          </a:p>
        </p:txBody>
      </p:sp>
    </p:spTree>
    <p:extLst>
      <p:ext uri="{BB962C8B-B14F-4D97-AF65-F5344CB8AC3E}">
        <p14:creationId xmlns:p14="http://schemas.microsoft.com/office/powerpoint/2010/main" val="147465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48EC341-9024-45B9-8C2C-CA194B127A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21" y="201871"/>
            <a:ext cx="1377815" cy="286537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B57929AA-67D6-4F94-9A6D-3B8B814AB060}"/>
              </a:ext>
            </a:extLst>
          </p:cNvPr>
          <p:cNvSpPr/>
          <p:nvPr/>
        </p:nvSpPr>
        <p:spPr>
          <a:xfrm>
            <a:off x="3387837" y="201871"/>
            <a:ext cx="5156199" cy="8550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NBASP 100 – ELEMENTOS DA FISCALIZAÇÃO</a:t>
            </a:r>
            <a:endParaRPr lang="pt-BR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A9A585ED-5E74-4302-882E-E43AA4D3E459}"/>
              </a:ext>
            </a:extLst>
          </p:cNvPr>
          <p:cNvSpPr/>
          <p:nvPr/>
        </p:nvSpPr>
        <p:spPr>
          <a:xfrm>
            <a:off x="2981439" y="1269488"/>
            <a:ext cx="2373484" cy="6722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 RESPONSÁVEL</a:t>
            </a:r>
            <a:endParaRPr lang="pt-B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359A15D3-FA8E-42C4-A6AA-5C52D5A18315}"/>
              </a:ext>
            </a:extLst>
          </p:cNvPr>
          <p:cNvSpPr/>
          <p:nvPr/>
        </p:nvSpPr>
        <p:spPr>
          <a:xfrm>
            <a:off x="2206736" y="2382768"/>
            <a:ext cx="7518400" cy="6722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 DO DESENVOLVIMENTO SUSTENTÁVEL:</a:t>
            </a:r>
          </a:p>
          <a:p>
            <a:pPr algn="ctr"/>
            <a:r>
              <a:rPr lang="pt-BR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 mundial com objetivos e metas para 2030</a:t>
            </a:r>
            <a:endParaRPr lang="pt-B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Conector de Seta Reta 29"/>
          <p:cNvCxnSpPr>
            <a:stCxn id="9" idx="3"/>
            <a:endCxn id="20" idx="1"/>
          </p:cNvCxnSpPr>
          <p:nvPr/>
        </p:nvCxnSpPr>
        <p:spPr>
          <a:xfrm>
            <a:off x="5354923" y="1605615"/>
            <a:ext cx="10414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tângulo 30">
            <a:extLst>
              <a:ext uri="{FF2B5EF4-FFF2-40B4-BE49-F238E27FC236}">
                <a16:creationId xmlns:a16="http://schemas.microsoft.com/office/drawing/2014/main" id="{359A15D3-FA8E-42C4-A6AA-5C52D5A18315}"/>
              </a:ext>
            </a:extLst>
          </p:cNvPr>
          <p:cNvSpPr/>
          <p:nvPr/>
        </p:nvSpPr>
        <p:spPr>
          <a:xfrm>
            <a:off x="2206736" y="4853603"/>
            <a:ext cx="7518400" cy="9499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Definidos os objetos e os critérios</a:t>
            </a:r>
            <a:r>
              <a:rPr lang="pt-BR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os painéis de indicadores ajudarão a </a:t>
            </a:r>
            <a:r>
              <a:rPr lang="pt-BR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identificar as entidades </a:t>
            </a:r>
            <a:r>
              <a:rPr lang="pt-BR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serem fiscalizadas de acordo com o seu </a:t>
            </a:r>
            <a:r>
              <a:rPr lang="pt-BR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desempenho</a:t>
            </a:r>
            <a:endParaRPr lang="pt-BR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A9A585ED-5E74-4302-882E-E43AA4D3E459}"/>
              </a:ext>
            </a:extLst>
          </p:cNvPr>
          <p:cNvSpPr/>
          <p:nvPr/>
        </p:nvSpPr>
        <p:spPr>
          <a:xfrm>
            <a:off x="6396328" y="1269488"/>
            <a:ext cx="2373484" cy="6722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ENTIDADES</a:t>
            </a:r>
            <a:endParaRPr lang="pt-B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359A15D3-FA8E-42C4-A6AA-5C52D5A18315}"/>
              </a:ext>
            </a:extLst>
          </p:cNvPr>
          <p:cNvSpPr/>
          <p:nvPr/>
        </p:nvSpPr>
        <p:spPr>
          <a:xfrm>
            <a:off x="2206736" y="3192931"/>
            <a:ext cx="7518400" cy="6722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PROJETO OCDE-TCU-IRB-</a:t>
            </a:r>
            <a:r>
              <a:rPr lang="pt-BR" sz="2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TCs</a:t>
            </a:r>
            <a:endParaRPr lang="pt-BR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59A15D3-FA8E-42C4-A6AA-5C52D5A18315}"/>
              </a:ext>
            </a:extLst>
          </p:cNvPr>
          <p:cNvSpPr/>
          <p:nvPr/>
        </p:nvSpPr>
        <p:spPr>
          <a:xfrm>
            <a:off x="2206736" y="4003094"/>
            <a:ext cx="7518400" cy="6722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DE INDICADORES DE FISCALIZAÇÃO</a:t>
            </a:r>
          </a:p>
        </p:txBody>
      </p:sp>
    </p:spTree>
    <p:extLst>
      <p:ext uri="{BB962C8B-B14F-4D97-AF65-F5344CB8AC3E}">
        <p14:creationId xmlns:p14="http://schemas.microsoft.com/office/powerpoint/2010/main" val="323004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48EC341-9024-45B9-8C2C-CA194B127A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21" y="201871"/>
            <a:ext cx="1377815" cy="28653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A03A5CFF-3902-410C-8952-2FC96322E0F3}"/>
              </a:ext>
            </a:extLst>
          </p:cNvPr>
          <p:cNvSpPr txBox="1"/>
          <p:nvPr/>
        </p:nvSpPr>
        <p:spPr>
          <a:xfrm>
            <a:off x="1027193" y="951536"/>
            <a:ext cx="2173208" cy="52322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OBJETIVO E TIPO DE AUDITORIA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8C8291B-9673-427F-BB54-D06561BDA6A6}"/>
              </a:ext>
            </a:extLst>
          </p:cNvPr>
          <p:cNvSpPr txBox="1"/>
          <p:nvPr/>
        </p:nvSpPr>
        <p:spPr>
          <a:xfrm>
            <a:off x="1027193" y="1985328"/>
            <a:ext cx="2173208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ELEMENTOS DA</a:t>
            </a:r>
          </a:p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FISCALIZAÇÃO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CE67E2B-069D-45B3-87AB-5082CD3CF2D5}"/>
              </a:ext>
            </a:extLst>
          </p:cNvPr>
          <p:cNvSpPr txBox="1"/>
          <p:nvPr/>
        </p:nvSpPr>
        <p:spPr>
          <a:xfrm>
            <a:off x="1027193" y="3114193"/>
            <a:ext cx="2173208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PLANEJAMENTO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0920016-C14A-4EE5-8975-8D5A6B231C5F}"/>
              </a:ext>
            </a:extLst>
          </p:cNvPr>
          <p:cNvSpPr txBox="1"/>
          <p:nvPr/>
        </p:nvSpPr>
        <p:spPr>
          <a:xfrm>
            <a:off x="1027193" y="4066777"/>
            <a:ext cx="2173208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EXECUÇÃO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B524294-C0E4-4D4C-9C3A-A744BDECBE1C}"/>
              </a:ext>
            </a:extLst>
          </p:cNvPr>
          <p:cNvSpPr txBox="1"/>
          <p:nvPr/>
        </p:nvSpPr>
        <p:spPr>
          <a:xfrm>
            <a:off x="1008945" y="5099750"/>
            <a:ext cx="2173208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RELATÓRIO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BA48A56-8954-4F96-8CAD-67EFA303FA57}"/>
              </a:ext>
            </a:extLst>
          </p:cNvPr>
          <p:cNvSpPr txBox="1"/>
          <p:nvPr/>
        </p:nvSpPr>
        <p:spPr>
          <a:xfrm>
            <a:off x="3671483" y="951536"/>
            <a:ext cx="1721405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Avaliar se um dado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objeto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3ACAE0E-2528-4734-9AC7-EC4CE53E0E5C}"/>
              </a:ext>
            </a:extLst>
          </p:cNvPr>
          <p:cNvSpPr txBox="1"/>
          <p:nvPr/>
        </p:nvSpPr>
        <p:spPr>
          <a:xfrm>
            <a:off x="6405337" y="960379"/>
            <a:ext cx="2595831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...está em conformidade com o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critérios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aplicáveis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FA89FC5-69D1-4B1C-814B-666C1C7B43ED}"/>
              </a:ext>
            </a:extLst>
          </p:cNvPr>
          <p:cNvSpPr txBox="1"/>
          <p:nvPr/>
        </p:nvSpPr>
        <p:spPr>
          <a:xfrm>
            <a:off x="10013617" y="951536"/>
            <a:ext cx="1837365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Identificar o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tipo de auditoria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adequada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084E218-24C7-48B3-B38D-C984E2E0BACB}"/>
              </a:ext>
            </a:extLst>
          </p:cNvPr>
          <p:cNvSpPr txBox="1"/>
          <p:nvPr/>
        </p:nvSpPr>
        <p:spPr>
          <a:xfrm>
            <a:off x="5340186" y="1993352"/>
            <a:ext cx="125569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Identificar</a:t>
            </a:r>
          </a:p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objeto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EA12AC54-6D79-437F-8C10-A4F5DB92B814}"/>
              </a:ext>
            </a:extLst>
          </p:cNvPr>
          <p:cNvSpPr txBox="1"/>
          <p:nvPr/>
        </p:nvSpPr>
        <p:spPr>
          <a:xfrm>
            <a:off x="6821807" y="1990652"/>
            <a:ext cx="125569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Identificar</a:t>
            </a:r>
          </a:p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critérios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8E0B1A0-E7E2-4411-B611-4340A8DFD925}"/>
              </a:ext>
            </a:extLst>
          </p:cNvPr>
          <p:cNvSpPr txBox="1"/>
          <p:nvPr/>
        </p:nvSpPr>
        <p:spPr>
          <a:xfrm>
            <a:off x="3609615" y="1993352"/>
            <a:ext cx="148937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Identificar as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três partes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D5AAF859-DABC-485E-ABEE-A51D8E0B1367}"/>
              </a:ext>
            </a:extLst>
          </p:cNvPr>
          <p:cNvSpPr txBox="1"/>
          <p:nvPr/>
        </p:nvSpPr>
        <p:spPr>
          <a:xfrm>
            <a:off x="7351697" y="2992864"/>
            <a:ext cx="309072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Definir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escopo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(objeto e critérios) e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abordagem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C828B844-A4FE-4979-8E63-E1692F891F58}"/>
              </a:ext>
            </a:extLst>
          </p:cNvPr>
          <p:cNvSpPr txBox="1"/>
          <p:nvPr/>
        </p:nvSpPr>
        <p:spPr>
          <a:xfrm>
            <a:off x="3671483" y="2992864"/>
            <a:ext cx="2032518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Entender a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entidade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e seus controles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4EF3828-3AE1-49EE-9B63-69BC1F36EAFA}"/>
              </a:ext>
            </a:extLst>
          </p:cNvPr>
          <p:cNvSpPr txBox="1"/>
          <p:nvPr/>
        </p:nvSpPr>
        <p:spPr>
          <a:xfrm>
            <a:off x="6011454" y="2992864"/>
            <a:ext cx="1106501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Avaliar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riscos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FD873507-F3CB-43F5-B904-0CAFA4C59F68}"/>
              </a:ext>
            </a:extLst>
          </p:cNvPr>
          <p:cNvSpPr txBox="1"/>
          <p:nvPr/>
        </p:nvSpPr>
        <p:spPr>
          <a:xfrm>
            <a:off x="10739824" y="2992864"/>
            <a:ext cx="1106501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Plano de Auditoria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74097170-E4B1-4E4F-8F9A-B694C663A620}"/>
              </a:ext>
            </a:extLst>
          </p:cNvPr>
          <p:cNvSpPr txBox="1"/>
          <p:nvPr/>
        </p:nvSpPr>
        <p:spPr>
          <a:xfrm>
            <a:off x="3674754" y="3961930"/>
            <a:ext cx="159160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Coletar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evidências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e...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B32F4699-5ADC-4012-9C4B-430072229457}"/>
              </a:ext>
            </a:extLst>
          </p:cNvPr>
          <p:cNvSpPr txBox="1"/>
          <p:nvPr/>
        </p:nvSpPr>
        <p:spPr>
          <a:xfrm>
            <a:off x="6053782" y="3959056"/>
            <a:ext cx="2595831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...avaliar se elas são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suficientes e apropriadas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BF8AAAA6-F2A7-4064-A766-B676BDE019EE}"/>
              </a:ext>
            </a:extLst>
          </p:cNvPr>
          <p:cNvSpPr txBox="1"/>
          <p:nvPr/>
        </p:nvSpPr>
        <p:spPr>
          <a:xfrm>
            <a:off x="3680264" y="4992029"/>
            <a:ext cx="1526079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Emitir uma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opinião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e...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0E6911F6-D80B-477D-9EC5-54325031198A}"/>
              </a:ext>
            </a:extLst>
          </p:cNvPr>
          <p:cNvSpPr txBox="1"/>
          <p:nvPr/>
        </p:nvSpPr>
        <p:spPr>
          <a:xfrm>
            <a:off x="6702910" y="4992029"/>
            <a:ext cx="1946703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...encaminhar para os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usuários previstos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E1675735-4F8C-4D02-BC07-35992048FD99}"/>
              </a:ext>
            </a:extLst>
          </p:cNvPr>
          <p:cNvSpPr txBox="1"/>
          <p:nvPr/>
        </p:nvSpPr>
        <p:spPr>
          <a:xfrm>
            <a:off x="8331150" y="1993352"/>
            <a:ext cx="148937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Identificar o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tipo de trabalho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5E3B536-2EA9-41B1-8D45-D10E4D95CB8D}"/>
              </a:ext>
            </a:extLst>
          </p:cNvPr>
          <p:cNvSpPr txBox="1"/>
          <p:nvPr/>
        </p:nvSpPr>
        <p:spPr>
          <a:xfrm>
            <a:off x="10013617" y="1993352"/>
            <a:ext cx="1832708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Identificar o 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nível de asseguração</a:t>
            </a:r>
          </a:p>
        </p:txBody>
      </p: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id="{B3EE05B3-6E16-4CD4-A049-AAD72A941717}"/>
              </a:ext>
            </a:extLst>
          </p:cNvPr>
          <p:cNvCxnSpPr>
            <a:stCxn id="10" idx="3"/>
            <a:endCxn id="11" idx="1"/>
          </p:cNvCxnSpPr>
          <p:nvPr/>
        </p:nvCxnSpPr>
        <p:spPr>
          <a:xfrm>
            <a:off x="5392888" y="1213146"/>
            <a:ext cx="1012449" cy="8843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to 27">
            <a:extLst>
              <a:ext uri="{FF2B5EF4-FFF2-40B4-BE49-F238E27FC236}">
                <a16:creationId xmlns:a16="http://schemas.microsoft.com/office/drawing/2014/main" id="{F8886D06-C12C-4125-ADB8-25671F38163F}"/>
              </a:ext>
            </a:extLst>
          </p:cNvPr>
          <p:cNvCxnSpPr>
            <a:cxnSpLocks/>
            <a:stCxn id="11" idx="3"/>
            <a:endCxn id="12" idx="1"/>
          </p:cNvCxnSpPr>
          <p:nvPr/>
        </p:nvCxnSpPr>
        <p:spPr>
          <a:xfrm flipV="1">
            <a:off x="9001168" y="1213146"/>
            <a:ext cx="1012449" cy="8843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BA975261-8FEF-4722-B6B1-49ECDFF65246}"/>
              </a:ext>
            </a:extLst>
          </p:cNvPr>
          <p:cNvCxnSpPr>
            <a:stCxn id="15" idx="3"/>
            <a:endCxn id="24" idx="1"/>
          </p:cNvCxnSpPr>
          <p:nvPr/>
        </p:nvCxnSpPr>
        <p:spPr>
          <a:xfrm flipV="1">
            <a:off x="8096385" y="2254962"/>
            <a:ext cx="234765" cy="1972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id="{268788FF-7347-4B05-A555-43CBF648D3F7}"/>
              </a:ext>
            </a:extLst>
          </p:cNvPr>
          <p:cNvCxnSpPr>
            <a:stCxn id="24" idx="3"/>
            <a:endCxn id="25" idx="1"/>
          </p:cNvCxnSpPr>
          <p:nvPr/>
        </p:nvCxnSpPr>
        <p:spPr>
          <a:xfrm>
            <a:off x="9820526" y="2254962"/>
            <a:ext cx="19309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de Seta Reta 39">
            <a:extLst>
              <a:ext uri="{FF2B5EF4-FFF2-40B4-BE49-F238E27FC236}">
                <a16:creationId xmlns:a16="http://schemas.microsoft.com/office/drawing/2014/main" id="{4931BA8B-AC33-40CC-AB3B-0137F599898C}"/>
              </a:ext>
            </a:extLst>
          </p:cNvPr>
          <p:cNvCxnSpPr>
            <a:stCxn id="17" idx="3"/>
            <a:endCxn id="18" idx="1"/>
          </p:cNvCxnSpPr>
          <p:nvPr/>
        </p:nvCxnSpPr>
        <p:spPr>
          <a:xfrm>
            <a:off x="5704001" y="3254474"/>
            <a:ext cx="3074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de Seta Reta 41">
            <a:extLst>
              <a:ext uri="{FF2B5EF4-FFF2-40B4-BE49-F238E27FC236}">
                <a16:creationId xmlns:a16="http://schemas.microsoft.com/office/drawing/2014/main" id="{A2333EF6-69CC-4B45-B626-5C5F62ED1573}"/>
              </a:ext>
            </a:extLst>
          </p:cNvPr>
          <p:cNvCxnSpPr>
            <a:stCxn id="18" idx="3"/>
            <a:endCxn id="16" idx="1"/>
          </p:cNvCxnSpPr>
          <p:nvPr/>
        </p:nvCxnSpPr>
        <p:spPr>
          <a:xfrm>
            <a:off x="7117955" y="3254474"/>
            <a:ext cx="23374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de Seta Reta 43">
            <a:extLst>
              <a:ext uri="{FF2B5EF4-FFF2-40B4-BE49-F238E27FC236}">
                <a16:creationId xmlns:a16="http://schemas.microsoft.com/office/drawing/2014/main" id="{B5400FC9-4768-4EEA-9379-69D327D13AB3}"/>
              </a:ext>
            </a:extLst>
          </p:cNvPr>
          <p:cNvCxnSpPr>
            <a:stCxn id="16" idx="3"/>
            <a:endCxn id="19" idx="1"/>
          </p:cNvCxnSpPr>
          <p:nvPr/>
        </p:nvCxnSpPr>
        <p:spPr>
          <a:xfrm>
            <a:off x="10442417" y="3254474"/>
            <a:ext cx="2974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tângulo 50">
            <a:extLst>
              <a:ext uri="{FF2B5EF4-FFF2-40B4-BE49-F238E27FC236}">
                <a16:creationId xmlns:a16="http://schemas.microsoft.com/office/drawing/2014/main" id="{36A1DE04-E15B-42F9-84EB-3EF494A4D101}"/>
              </a:ext>
            </a:extLst>
          </p:cNvPr>
          <p:cNvSpPr/>
          <p:nvPr/>
        </p:nvSpPr>
        <p:spPr>
          <a:xfrm>
            <a:off x="3387837" y="201872"/>
            <a:ext cx="6127638" cy="4880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NBASP 100</a:t>
            </a:r>
            <a:endParaRPr lang="pt-BR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3" name="Conector de Seta Reta 52">
            <a:extLst>
              <a:ext uri="{FF2B5EF4-FFF2-40B4-BE49-F238E27FC236}">
                <a16:creationId xmlns:a16="http://schemas.microsoft.com/office/drawing/2014/main" id="{8E97D126-1524-4607-B3D5-49F3C5043C18}"/>
              </a:ext>
            </a:extLst>
          </p:cNvPr>
          <p:cNvCxnSpPr>
            <a:stCxn id="20" idx="3"/>
            <a:endCxn id="21" idx="1"/>
          </p:cNvCxnSpPr>
          <p:nvPr/>
        </p:nvCxnSpPr>
        <p:spPr>
          <a:xfrm flipV="1">
            <a:off x="5266354" y="4220666"/>
            <a:ext cx="787428" cy="28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de Seta Reta 54">
            <a:extLst>
              <a:ext uri="{FF2B5EF4-FFF2-40B4-BE49-F238E27FC236}">
                <a16:creationId xmlns:a16="http://schemas.microsoft.com/office/drawing/2014/main" id="{C9E8F144-F816-4E07-9B07-1AA895C80EDA}"/>
              </a:ext>
            </a:extLst>
          </p:cNvPr>
          <p:cNvCxnSpPr>
            <a:stCxn id="22" idx="3"/>
            <a:endCxn id="23" idx="1"/>
          </p:cNvCxnSpPr>
          <p:nvPr/>
        </p:nvCxnSpPr>
        <p:spPr>
          <a:xfrm>
            <a:off x="5206343" y="5253639"/>
            <a:ext cx="149656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to 56">
            <a:extLst>
              <a:ext uri="{FF2B5EF4-FFF2-40B4-BE49-F238E27FC236}">
                <a16:creationId xmlns:a16="http://schemas.microsoft.com/office/drawing/2014/main" id="{8B91DDF0-85A5-450E-9284-ECD0CABF596C}"/>
              </a:ext>
            </a:extLst>
          </p:cNvPr>
          <p:cNvCxnSpPr>
            <a:stCxn id="5" idx="2"/>
            <a:endCxn id="6" idx="0"/>
          </p:cNvCxnSpPr>
          <p:nvPr/>
        </p:nvCxnSpPr>
        <p:spPr>
          <a:xfrm>
            <a:off x="2113797" y="1474756"/>
            <a:ext cx="0" cy="510572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to 58">
            <a:extLst>
              <a:ext uri="{FF2B5EF4-FFF2-40B4-BE49-F238E27FC236}">
                <a16:creationId xmlns:a16="http://schemas.microsoft.com/office/drawing/2014/main" id="{55AB7BB1-56FD-4A7A-8DD4-1A9FCF7CC322}"/>
              </a:ext>
            </a:extLst>
          </p:cNvPr>
          <p:cNvCxnSpPr>
            <a:stCxn id="6" idx="2"/>
            <a:endCxn id="7" idx="0"/>
          </p:cNvCxnSpPr>
          <p:nvPr/>
        </p:nvCxnSpPr>
        <p:spPr>
          <a:xfrm>
            <a:off x="2113797" y="2508548"/>
            <a:ext cx="0" cy="605645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de Seta Reta 60">
            <a:extLst>
              <a:ext uri="{FF2B5EF4-FFF2-40B4-BE49-F238E27FC236}">
                <a16:creationId xmlns:a16="http://schemas.microsoft.com/office/drawing/2014/main" id="{74B2920A-5D66-4B23-BF84-8D2D5FBE98A1}"/>
              </a:ext>
            </a:extLst>
          </p:cNvPr>
          <p:cNvCxnSpPr>
            <a:stCxn id="7" idx="2"/>
            <a:endCxn id="8" idx="0"/>
          </p:cNvCxnSpPr>
          <p:nvPr/>
        </p:nvCxnSpPr>
        <p:spPr>
          <a:xfrm>
            <a:off x="2113797" y="3421970"/>
            <a:ext cx="0" cy="64480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de Seta Reta 62">
            <a:extLst>
              <a:ext uri="{FF2B5EF4-FFF2-40B4-BE49-F238E27FC236}">
                <a16:creationId xmlns:a16="http://schemas.microsoft.com/office/drawing/2014/main" id="{3FD28C73-3ED6-4EC7-ACE2-2AEE5B444385}"/>
              </a:ext>
            </a:extLst>
          </p:cNvPr>
          <p:cNvCxnSpPr>
            <a:stCxn id="8" idx="2"/>
            <a:endCxn id="9" idx="0"/>
          </p:cNvCxnSpPr>
          <p:nvPr/>
        </p:nvCxnSpPr>
        <p:spPr>
          <a:xfrm flipH="1">
            <a:off x="2095549" y="4374554"/>
            <a:ext cx="18248" cy="72519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ector reto 3"/>
          <p:cNvCxnSpPr>
            <a:stCxn id="15" idx="3"/>
            <a:endCxn id="13" idx="1"/>
          </p:cNvCxnSpPr>
          <p:nvPr/>
        </p:nvCxnSpPr>
        <p:spPr>
          <a:xfrm>
            <a:off x="5098991" y="2254962"/>
            <a:ext cx="2411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to 28"/>
          <p:cNvCxnSpPr>
            <a:stCxn id="13" idx="3"/>
            <a:endCxn id="14" idx="1"/>
          </p:cNvCxnSpPr>
          <p:nvPr/>
        </p:nvCxnSpPr>
        <p:spPr>
          <a:xfrm flipV="1">
            <a:off x="6595884" y="2252262"/>
            <a:ext cx="225923" cy="2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24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00A36C4-BC5C-4CF2-8745-07ABCAE393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021" y="218805"/>
            <a:ext cx="1377815" cy="28653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9E791DA-C646-41DF-BDAE-7F99868D0E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9109" y="1710562"/>
            <a:ext cx="7562850" cy="3228975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57F80007-76B0-4A79-B5AD-4A7A76D6F063}"/>
              </a:ext>
            </a:extLst>
          </p:cNvPr>
          <p:cNvSpPr/>
          <p:nvPr/>
        </p:nvSpPr>
        <p:spPr>
          <a:xfrm>
            <a:off x="2929544" y="754024"/>
            <a:ext cx="6171548" cy="5993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PROCESSO DE PRODUÇÃO E FISCALIZAÇÃO DE POLÍTICAS PÚBLICAS</a:t>
            </a:r>
            <a:endParaRPr lang="pt-B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65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48EC341-9024-45B9-8C2C-CA194B127A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21" y="201871"/>
            <a:ext cx="1377815" cy="286537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4887638D-22E5-4E7B-AD9E-2829DC19BD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4099" y="754024"/>
            <a:ext cx="4382438" cy="5628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6B349054-5239-4B1D-AB33-693CE9441F09}"/>
              </a:ext>
            </a:extLst>
          </p:cNvPr>
          <p:cNvSpPr txBox="1"/>
          <p:nvPr/>
        </p:nvSpPr>
        <p:spPr>
          <a:xfrm>
            <a:off x="7111135" y="1594090"/>
            <a:ext cx="3054841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*Produção de serviços públicos</a:t>
            </a:r>
          </a:p>
          <a:p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Eficácia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: atingimento de metas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0F823AB-9C6D-4652-AFAA-DD42D80C4674}"/>
              </a:ext>
            </a:extLst>
          </p:cNvPr>
          <p:cNvSpPr txBox="1"/>
          <p:nvPr/>
        </p:nvSpPr>
        <p:spPr>
          <a:xfrm>
            <a:off x="4968390" y="3279089"/>
            <a:ext cx="2093855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*IDEB, Proficiência, Evasão</a:t>
            </a:r>
          </a:p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*Estrutura</a:t>
            </a:r>
          </a:p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*Docentes</a:t>
            </a:r>
          </a:p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Acompanhamento das metas do PNE</a:t>
            </a:r>
          </a:p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*[...]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23FBF2E-96FD-4D7B-8F1A-6C9662619EC3}"/>
              </a:ext>
            </a:extLst>
          </p:cNvPr>
          <p:cNvSpPr txBox="1"/>
          <p:nvPr/>
        </p:nvSpPr>
        <p:spPr>
          <a:xfrm>
            <a:off x="9068892" y="3444136"/>
            <a:ext cx="2070824" cy="3385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Montante de recursos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9F05435-6FBD-4F37-B8EF-223650B6FDBA}"/>
              </a:ext>
            </a:extLst>
          </p:cNvPr>
          <p:cNvSpPr txBox="1"/>
          <p:nvPr/>
        </p:nvSpPr>
        <p:spPr>
          <a:xfrm>
            <a:off x="8064566" y="5462404"/>
            <a:ext cx="2523088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Vinculações legais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Aplicação do 25% da Educação</a:t>
            </a:r>
          </a:p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Regra do 60% do FUNDEB</a:t>
            </a:r>
          </a:p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Regra do 95% do FUNDEB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475852C-BC84-497E-AA53-2396D72A8D7F}"/>
              </a:ext>
            </a:extLst>
          </p:cNvPr>
          <p:cNvSpPr txBox="1"/>
          <p:nvPr/>
        </p:nvSpPr>
        <p:spPr>
          <a:xfrm>
            <a:off x="698566" y="3390911"/>
            <a:ext cx="1845340" cy="5539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Existência de controles internos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2F2ECF1-D09E-44D4-9730-624E91208314}"/>
              </a:ext>
            </a:extLst>
          </p:cNvPr>
          <p:cNvSpPr txBox="1"/>
          <p:nvPr/>
        </p:nvSpPr>
        <p:spPr>
          <a:xfrm>
            <a:off x="1934352" y="5506456"/>
            <a:ext cx="1660594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IEGM/IEGE (IRB)</a:t>
            </a:r>
          </a:p>
          <a:p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*I-EDUC</a:t>
            </a:r>
          </a:p>
        </p:txBody>
      </p: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89CD1AB4-35EF-4EF6-84F4-286CA1A39265}"/>
              </a:ext>
            </a:extLst>
          </p:cNvPr>
          <p:cNvCxnSpPr>
            <a:cxnSpLocks/>
          </p:cNvCxnSpPr>
          <p:nvPr/>
        </p:nvCxnSpPr>
        <p:spPr>
          <a:xfrm>
            <a:off x="6809784" y="2769755"/>
            <a:ext cx="1611745" cy="1400998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" name="Conector de Seta Reta 24">
            <a:extLst>
              <a:ext uri="{FF2B5EF4-FFF2-40B4-BE49-F238E27FC236}">
                <a16:creationId xmlns:a16="http://schemas.microsoft.com/office/drawing/2014/main" id="{ABC8DAF2-A539-4F2A-80B7-8CD0A232EA73}"/>
              </a:ext>
            </a:extLst>
          </p:cNvPr>
          <p:cNvCxnSpPr>
            <a:cxnSpLocks/>
          </p:cNvCxnSpPr>
          <p:nvPr/>
        </p:nvCxnSpPr>
        <p:spPr>
          <a:xfrm>
            <a:off x="3925480" y="4695708"/>
            <a:ext cx="4139086" cy="1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de Seta Reta 26">
            <a:extLst>
              <a:ext uri="{FF2B5EF4-FFF2-40B4-BE49-F238E27FC236}">
                <a16:creationId xmlns:a16="http://schemas.microsoft.com/office/drawing/2014/main" id="{AC27CD47-EAC3-425A-A3BE-1FF625262800}"/>
              </a:ext>
            </a:extLst>
          </p:cNvPr>
          <p:cNvCxnSpPr>
            <a:cxnSpLocks/>
          </p:cNvCxnSpPr>
          <p:nvPr/>
        </p:nvCxnSpPr>
        <p:spPr>
          <a:xfrm flipV="1">
            <a:off x="3412012" y="2822267"/>
            <a:ext cx="1770009" cy="1212558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tângulo 16">
            <a:extLst>
              <a:ext uri="{FF2B5EF4-FFF2-40B4-BE49-F238E27FC236}">
                <a16:creationId xmlns:a16="http://schemas.microsoft.com/office/drawing/2014/main" id="{57F80007-76B0-4A79-B5AD-4A7A76D6F063}"/>
              </a:ext>
            </a:extLst>
          </p:cNvPr>
          <p:cNvSpPr/>
          <p:nvPr/>
        </p:nvSpPr>
        <p:spPr>
          <a:xfrm>
            <a:off x="2929544" y="754024"/>
            <a:ext cx="6171548" cy="5993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DE INDICADORES DE FISCALIZAÇÃO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2927542B-E846-4CEE-A034-FA0699E6F824}"/>
              </a:ext>
            </a:extLst>
          </p:cNvPr>
          <p:cNvSpPr/>
          <p:nvPr/>
        </p:nvSpPr>
        <p:spPr>
          <a:xfrm>
            <a:off x="516835" y="3265209"/>
            <a:ext cx="2247814" cy="707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5E82CAF6-B574-4F52-864B-7E30D3D1AF4B}"/>
              </a:ext>
            </a:extLst>
          </p:cNvPr>
          <p:cNvSpPr/>
          <p:nvPr/>
        </p:nvSpPr>
        <p:spPr>
          <a:xfrm>
            <a:off x="8945217" y="3301977"/>
            <a:ext cx="2194498" cy="555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427AD6B-B61D-4FC2-B2C0-4B294AC22B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4149" y="1588417"/>
            <a:ext cx="3573178" cy="566977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FB37C2D5-9F3C-44B2-8405-7C8E63257AF4}"/>
              </a:ext>
            </a:extLst>
          </p:cNvPr>
          <p:cNvSpPr txBox="1"/>
          <p:nvPr/>
        </p:nvSpPr>
        <p:spPr>
          <a:xfrm>
            <a:off x="1048946" y="2135137"/>
            <a:ext cx="2591028" cy="1077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FISCALIZAÇÃO ORIENTADA PARA OS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RESULTADOS DAS POLÍTICAS PÚBLICAS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F4C7A402-AFB8-4EF6-925E-A7DF8B6A0158}"/>
              </a:ext>
            </a:extLst>
          </p:cNvPr>
          <p:cNvSpPr txBox="1"/>
          <p:nvPr/>
        </p:nvSpPr>
        <p:spPr>
          <a:xfrm>
            <a:off x="8206537" y="2074530"/>
            <a:ext cx="2933178" cy="1077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INDUZIR OS GESTORES A ENTREGAREM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MAIS E MELHORES SERVIÇOS PÚBLICOS À POPULAÇÃO</a:t>
            </a:r>
          </a:p>
        </p:txBody>
      </p:sp>
      <p:sp>
        <p:nvSpPr>
          <p:cNvPr id="5" name="Elipse 4"/>
          <p:cNvSpPr/>
          <p:nvPr/>
        </p:nvSpPr>
        <p:spPr>
          <a:xfrm>
            <a:off x="5036727" y="1674376"/>
            <a:ext cx="1808956" cy="129604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</a:t>
            </a:r>
          </a:p>
          <a:p>
            <a:pPr algn="ctr"/>
            <a:r>
              <a:rPr lang="pt-BR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IMPACTO</a:t>
            </a:r>
            <a:endParaRPr lang="pt-BR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Elipse 22"/>
          <p:cNvSpPr/>
          <p:nvPr/>
        </p:nvSpPr>
        <p:spPr>
          <a:xfrm>
            <a:off x="1882019" y="4041669"/>
            <a:ext cx="1808956" cy="129604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PROCESSO</a:t>
            </a:r>
            <a:endParaRPr lang="pt-BR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Elipse 23"/>
          <p:cNvSpPr/>
          <p:nvPr/>
        </p:nvSpPr>
        <p:spPr>
          <a:xfrm>
            <a:off x="8206537" y="4056900"/>
            <a:ext cx="1808956" cy="129604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INSUMO</a:t>
            </a:r>
            <a:endParaRPr lang="pt-BR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47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655</Words>
  <Application>Microsoft Office PowerPoint</Application>
  <PresentationFormat>Widescreen</PresentationFormat>
  <Paragraphs>158</Paragraphs>
  <Slides>10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MARÍLIA GONÇALVES DE CARVALHO</dc:creator>
  <cp:lastModifiedBy>MARILIA GONÇALVES DE CARVALHO</cp:lastModifiedBy>
  <cp:revision>8</cp:revision>
  <dcterms:created xsi:type="dcterms:W3CDTF">2019-03-21T13:30:45Z</dcterms:created>
  <dcterms:modified xsi:type="dcterms:W3CDTF">2019-03-21T14:29:00Z</dcterms:modified>
</cp:coreProperties>
</file>