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6" r:id="rId2"/>
    <p:sldId id="348" r:id="rId3"/>
    <p:sldId id="349" r:id="rId4"/>
    <p:sldId id="350" r:id="rId5"/>
    <p:sldId id="351" r:id="rId6"/>
    <p:sldId id="354" r:id="rId7"/>
    <p:sldId id="352" r:id="rId8"/>
    <p:sldId id="353" r:id="rId9"/>
    <p:sldId id="355" r:id="rId10"/>
    <p:sldId id="304" r:id="rId11"/>
  </p:sldIdLst>
  <p:sldSz cx="12192000" cy="6858000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Ferreira Matias" initials="FFM" lastIdx="1" clrIdx="0">
    <p:extLst>
      <p:ext uri="{19B8F6BF-5375-455C-9EA6-DF929625EA0E}">
        <p15:presenceInfo xmlns:p15="http://schemas.microsoft.com/office/powerpoint/2012/main" userId="S-1-5-21-3047964981-4138357788-528410519-359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0000"/>
    <a:srgbClr val="4EA7B0"/>
    <a:srgbClr val="CC0000"/>
    <a:srgbClr val="03A1A4"/>
    <a:srgbClr val="FF7344"/>
    <a:srgbClr val="B55349"/>
    <a:srgbClr val="FE6046"/>
    <a:srgbClr val="F27452"/>
    <a:srgbClr val="696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5B482-FAB7-47ED-BE91-B1802373F09F}" v="234" dt="2019-03-22T11:26:42.0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16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C1AAAEC-54DC-4CB1-9B6C-D5542D3C8E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16B905B-0070-4AE1-B45C-A23D32371A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74DB1F3A-D46F-45FB-BBE0-E4F6B0B4F137}" type="datetimeFigureOut">
              <a:rPr lang="pt-BR" smtClean="0"/>
              <a:t>22/03/2019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68E17AB-8C2A-4812-9A9C-FDD49287ED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A291D74-CCF1-4ABB-AFE5-281E416E02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F7444AE5-CC79-48D8-9BFA-5E7564377D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107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A8EB2086-DAE2-44ED-B609-2DC4EF0BDB96}" type="datetimeFigureOut">
              <a:rPr lang="pt-BR" smtClean="0"/>
              <a:t>22/03/2019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0" tIns="47750" rIns="95500" bIns="4775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600" y="4924990"/>
            <a:ext cx="5680103" cy="4029684"/>
          </a:xfrm>
          <a:prstGeom prst="rect">
            <a:avLst/>
          </a:prstGeom>
        </p:spPr>
        <p:txBody>
          <a:bodyPr vert="horz" lIns="95500" tIns="47750" rIns="95500" bIns="4775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0293F325-F7BE-4EAD-806F-0E3B198FF7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130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3F325-F7BE-4EAD-806F-0E3B198FF71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680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BE264-0D4A-472C-A60E-81FFCC0B0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073CE6-FCF1-4E52-885F-58DD02A5C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FA8839-0A59-457B-936E-14BC48049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1B1E17-0BAE-4D8A-8256-AC78448E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D8E441-1242-41B6-BAC8-EC8C4F783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DF619-F68A-455A-8D11-A1D4A3C1E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579333-383B-4FAD-ABCA-2AC04695F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E8FF64-CB45-4F7B-B02D-A9DD34B17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719FEB-152C-4F4D-BE7C-7A7C910B1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A33FD5-1BF4-4178-84DC-4517182CC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6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E31EAEA-6D05-4CAC-BC4A-69DCE12A8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88186F-32AB-4248-B2B5-ADF6C3FCF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99F36A-7D1B-4BD2-A4F3-D61726CA0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6355FF-A883-4D80-A711-5CEB97059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B9B8DC-990E-499B-B4D4-8BD5BDDA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5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D6C8C1-4241-48EB-A9DC-E3CFD20E0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CF5489-3E03-4D7C-A097-B4CB29902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05185D-7251-4021-8774-D1F9AE12D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427472-8B41-4394-AEFF-A9F3C19F3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C6DDAB-A898-43F3-A9C4-34682AB63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7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AE3B19-A973-4967-9B81-7896A00F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3FE24F8-3238-4061-841C-FE834BC16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061BE7-640C-4BC7-A290-118A56329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59C431-3244-4487-95B9-7275D256A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F85887-B099-4290-8A4E-551292A0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8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B55FFD-CDFF-4F16-B1E0-028C6764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066AD5-560D-45B5-B7C7-D0B82134A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E92F1DC-CB16-485F-9002-88C306EA8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40454C7-7243-4028-9CAF-8F01C3749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4C2209-7B90-41FB-8E7C-E9154DECC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932612-6AD1-4D5A-8081-F83532B7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85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1B9E3E-D683-4E24-ACCB-84E4E366C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ACCE863-931C-4B66-AED9-BC4806FC0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E3D589A-7D28-4A53-97C5-E065C89FD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0C8E820-740E-49BC-8C2E-B7DC7E3D9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8C77493-7A9A-4454-9E7C-08FE4FBDC5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4CFB699-4883-43A0-9442-14EEEAB0B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788B15E-8F60-485E-80C1-0B2F05A5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AD18319-A31D-4B9B-8743-A2734361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0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02629-C21B-4B79-B744-F431C17A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DC247E0-CC5C-42F8-ABA9-A3C95D4A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90F9339-665C-42FC-9ABC-A7E70E35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4855063-9D73-47B3-8389-00952D69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3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0030BD8-4587-4DA9-A46D-7F6119DB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C999F70-E112-414B-862F-64F0C10A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29592B-B5D0-4EBE-BF36-C965F9C75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915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C17A6-739B-476D-9E42-66D8DBAF6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2056E5-F646-4A2F-97EA-C67CB2526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8954C47-AAA7-49A8-83C3-A59B809FA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025AAF-437E-4243-8B10-62949D80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A3494B3-4C36-4EBA-B1A7-CA67236E4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93B797F-E9A1-4125-BDA7-655924BC9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1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2990CA-7596-4B2C-8D3B-01A3EF85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EE3A5F9-5C0E-4937-A65F-3E90AD14E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65A977-AB14-4D64-B0C2-2DFD3609F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CA5358-2E17-4E96-AECD-E2893E5CF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A39BCB-70E0-498F-8958-B56FD6DAB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DB6E63-655F-43F8-A671-2C85D429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BFC9351-BC63-46CC-B744-CC22B12C4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3B6FDA-AD81-40DE-8CFB-8732CC842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EB5477-4308-45B0-8729-90055AF625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6291-269F-4017-8EF3-5876289F47E8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2D0D95-CD2C-435E-94AE-346E1BCD7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B5D8C4-F0A1-4372-BB68-91ED03EC1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3D4CB-B0FD-47F7-BD03-A2F41CD639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3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irb@irbcontas.org.b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5.sv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9.png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sv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5.svg"/><Relationship Id="rId11" Type="http://schemas.openxmlformats.org/officeDocument/2006/relationships/image" Target="../media/image25.png"/><Relationship Id="rId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3.sv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5.svg"/><Relationship Id="rId11" Type="http://schemas.openxmlformats.org/officeDocument/2006/relationships/image" Target="../media/image25.png"/><Relationship Id="rId5" Type="http://schemas.openxmlformats.org/officeDocument/2006/relationships/image" Target="../media/image4.png"/><Relationship Id="rId10" Type="http://schemas.openxmlformats.org/officeDocument/2006/relationships/image" Target="../media/image29.png"/><Relationship Id="rId4" Type="http://schemas.openxmlformats.org/officeDocument/2006/relationships/image" Target="../media/image3.sv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23000">
              <a:schemeClr val="accent1">
                <a:lumMod val="45000"/>
                <a:lumOff val="5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75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EF4A2F6-6074-449A-B18E-6B22B43B3CF3}"/>
              </a:ext>
            </a:extLst>
          </p:cNvPr>
          <p:cNvPicPr/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0613"/>
            <a:ext cx="7305978" cy="3209171"/>
          </a:xfrm>
          <a:prstGeom prst="rect">
            <a:avLst/>
          </a:prstGeom>
        </p:spPr>
      </p:pic>
      <p:sp>
        <p:nvSpPr>
          <p:cNvPr id="7" name="Isosceles Triangle 4">
            <a:extLst>
              <a:ext uri="{FF2B5EF4-FFF2-40B4-BE49-F238E27FC236}">
                <a16:creationId xmlns:a16="http://schemas.microsoft.com/office/drawing/2014/main" id="{45E675B8-34CD-4A0D-8FEC-B355FF6AE331}"/>
              </a:ext>
            </a:extLst>
          </p:cNvPr>
          <p:cNvSpPr/>
          <p:nvPr/>
        </p:nvSpPr>
        <p:spPr>
          <a:xfrm rot="16200000">
            <a:off x="3985544" y="3537563"/>
            <a:ext cx="3822108" cy="2818765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8" name="Isosceles Triangle 5">
            <a:extLst>
              <a:ext uri="{FF2B5EF4-FFF2-40B4-BE49-F238E27FC236}">
                <a16:creationId xmlns:a16="http://schemas.microsoft.com/office/drawing/2014/main" id="{0E88E2DA-F97D-418C-8117-722410BA29DA}"/>
              </a:ext>
            </a:extLst>
          </p:cNvPr>
          <p:cNvSpPr/>
          <p:nvPr/>
        </p:nvSpPr>
        <p:spPr>
          <a:xfrm rot="5400000">
            <a:off x="6903746" y="3482854"/>
            <a:ext cx="3776345" cy="2971876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C8973D2F-C008-43EA-8639-F08BC5D01C75}"/>
              </a:ext>
            </a:extLst>
          </p:cNvPr>
          <p:cNvSpPr txBox="1"/>
          <p:nvPr/>
        </p:nvSpPr>
        <p:spPr>
          <a:xfrm>
            <a:off x="3434739" y="324701"/>
            <a:ext cx="5320957" cy="6140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99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INSTITUTO RUI BARBOSA</a:t>
            </a:r>
            <a:endParaRPr lang="pt-BR" sz="3200" dirty="0">
              <a:solidFill>
                <a:srgbClr val="99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869D841-8CDE-47CB-B894-4F3455B96094}"/>
              </a:ext>
            </a:extLst>
          </p:cNvPr>
          <p:cNvSpPr/>
          <p:nvPr/>
        </p:nvSpPr>
        <p:spPr>
          <a:xfrm>
            <a:off x="-45719" y="5484813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 useBgFill="1">
        <p:nvSpPr>
          <p:cNvPr id="14" name="Triângulo Retângulo 13">
            <a:extLst>
              <a:ext uri="{FF2B5EF4-FFF2-40B4-BE49-F238E27FC236}">
                <a16:creationId xmlns:a16="http://schemas.microsoft.com/office/drawing/2014/main" id="{02D2BEAD-244A-47DD-BF59-888262E31274}"/>
              </a:ext>
            </a:extLst>
          </p:cNvPr>
          <p:cNvSpPr/>
          <p:nvPr/>
        </p:nvSpPr>
        <p:spPr>
          <a:xfrm rot="10800000">
            <a:off x="5787208" y="1920613"/>
            <a:ext cx="1518770" cy="116104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6" name="Group 10">
            <a:extLst>
              <a:ext uri="{FF2B5EF4-FFF2-40B4-BE49-F238E27FC236}">
                <a16:creationId xmlns:a16="http://schemas.microsoft.com/office/drawing/2014/main" id="{232E4CD7-725D-4786-BB90-891D0EF058E7}"/>
              </a:ext>
            </a:extLst>
          </p:cNvPr>
          <p:cNvGrpSpPr/>
          <p:nvPr/>
        </p:nvGrpSpPr>
        <p:grpSpPr>
          <a:xfrm>
            <a:off x="2957804" y="358225"/>
            <a:ext cx="529590" cy="614045"/>
            <a:chOff x="0" y="0"/>
            <a:chExt cx="477671" cy="554098"/>
          </a:xfrm>
        </p:grpSpPr>
        <p:sp>
          <p:nvSpPr>
            <p:cNvPr id="17" name="Isosceles Triangle 9">
              <a:extLst>
                <a:ext uri="{FF2B5EF4-FFF2-40B4-BE49-F238E27FC236}">
                  <a16:creationId xmlns:a16="http://schemas.microsoft.com/office/drawing/2014/main" id="{C646CCB6-1551-4B1D-B599-03DFD2DE80F8}"/>
                </a:ext>
              </a:extLst>
            </p:cNvPr>
            <p:cNvSpPr/>
            <p:nvPr/>
          </p:nvSpPr>
          <p:spPr>
            <a:xfrm rot="5400000">
              <a:off x="-38213" y="38213"/>
              <a:ext cx="554098" cy="477671"/>
            </a:xfrm>
            <a:prstGeom prst="triangle">
              <a:avLst/>
            </a:prstGeom>
            <a:solidFill>
              <a:srgbClr val="860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18" name="Isosceles Triangle 8">
              <a:extLst>
                <a:ext uri="{FF2B5EF4-FFF2-40B4-BE49-F238E27FC236}">
                  <a16:creationId xmlns:a16="http://schemas.microsoft.com/office/drawing/2014/main" id="{CEDE70A1-5C15-4573-A73D-ADE74C49F11A}"/>
                </a:ext>
              </a:extLst>
            </p:cNvPr>
            <p:cNvSpPr/>
            <p:nvPr/>
          </p:nvSpPr>
          <p:spPr>
            <a:xfrm rot="5400000">
              <a:off x="-19162" y="252525"/>
              <a:ext cx="319809" cy="275799"/>
            </a:xfrm>
            <a:prstGeom prst="triangle">
              <a:avLst/>
            </a:prstGeom>
            <a:solidFill>
              <a:srgbClr val="C8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  <p:sp>
        <p:nvSpPr>
          <p:cNvPr id="19" name="Oval 15">
            <a:extLst>
              <a:ext uri="{FF2B5EF4-FFF2-40B4-BE49-F238E27FC236}">
                <a16:creationId xmlns:a16="http://schemas.microsoft.com/office/drawing/2014/main" id="{5194CD77-887E-42BE-B1AA-5034C5677851}"/>
              </a:ext>
            </a:extLst>
          </p:cNvPr>
          <p:cNvSpPr/>
          <p:nvPr/>
        </p:nvSpPr>
        <p:spPr>
          <a:xfrm>
            <a:off x="9013720" y="5826767"/>
            <a:ext cx="548582" cy="528170"/>
          </a:xfrm>
          <a:prstGeom prst="ellipse">
            <a:avLst/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>
              <a:solidFill>
                <a:srgbClr val="FE6046"/>
              </a:solidFill>
            </a:endParaRPr>
          </a:p>
        </p:txBody>
      </p:sp>
      <p:pic>
        <p:nvPicPr>
          <p:cNvPr id="20" name="Gráfico 3" descr="Livros">
            <a:extLst>
              <a:ext uri="{FF2B5EF4-FFF2-40B4-BE49-F238E27FC236}">
                <a16:creationId xmlns:a16="http://schemas.microsoft.com/office/drawing/2014/main" id="{20B37324-0BA2-461C-BC29-820A8223EB9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21" name="Caixa de Texto 2">
            <a:extLst>
              <a:ext uri="{FF2B5EF4-FFF2-40B4-BE49-F238E27FC236}">
                <a16:creationId xmlns:a16="http://schemas.microsoft.com/office/drawing/2014/main" id="{E4032E61-65B7-48C7-9DF8-AA4C71522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Oval 16">
            <a:extLst>
              <a:ext uri="{FF2B5EF4-FFF2-40B4-BE49-F238E27FC236}">
                <a16:creationId xmlns:a16="http://schemas.microsoft.com/office/drawing/2014/main" id="{F5279906-F23F-48AB-B469-788AB0F10B50}"/>
              </a:ext>
            </a:extLst>
          </p:cNvPr>
          <p:cNvSpPr/>
          <p:nvPr/>
        </p:nvSpPr>
        <p:spPr>
          <a:xfrm>
            <a:off x="10024635" y="5806560"/>
            <a:ext cx="548914" cy="508420"/>
          </a:xfrm>
          <a:prstGeom prst="ellipse">
            <a:avLst/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>
              <a:solidFill>
                <a:srgbClr val="FE6046"/>
              </a:solidFill>
            </a:endParaRPr>
          </a:p>
        </p:txBody>
      </p:sp>
      <p:sp>
        <p:nvSpPr>
          <p:cNvPr id="27" name="Caixa de Texto 2">
            <a:extLst>
              <a:ext uri="{FF2B5EF4-FFF2-40B4-BE49-F238E27FC236}">
                <a16:creationId xmlns:a16="http://schemas.microsoft.com/office/drawing/2014/main" id="{A2367CC8-AC23-4565-9C92-3B8F3EB99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162" y="6353032"/>
            <a:ext cx="687705" cy="38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Gestão &amp; Inovação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Oval 17">
            <a:extLst>
              <a:ext uri="{FF2B5EF4-FFF2-40B4-BE49-F238E27FC236}">
                <a16:creationId xmlns:a16="http://schemas.microsoft.com/office/drawing/2014/main" id="{67AB2B4E-DCE9-473D-AE25-878D2718A3A4}"/>
              </a:ext>
            </a:extLst>
          </p:cNvPr>
          <p:cNvSpPr/>
          <p:nvPr/>
        </p:nvSpPr>
        <p:spPr>
          <a:xfrm>
            <a:off x="11035880" y="5814228"/>
            <a:ext cx="523532" cy="509672"/>
          </a:xfrm>
          <a:prstGeom prst="ellipse">
            <a:avLst/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>
              <a:solidFill>
                <a:srgbClr val="FE6046"/>
              </a:solidFill>
            </a:endParaRPr>
          </a:p>
        </p:txBody>
      </p:sp>
      <p:pic>
        <p:nvPicPr>
          <p:cNvPr id="33" name="Gráfico 32" descr="Casa">
            <a:extLst>
              <a:ext uri="{FF2B5EF4-FFF2-40B4-BE49-F238E27FC236}">
                <a16:creationId xmlns:a16="http://schemas.microsoft.com/office/drawing/2014/main" id="{FAAE052F-7142-4A44-988F-266AAD04AD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34" name="Caixa de Texto 2">
            <a:extLst>
              <a:ext uri="{FF2B5EF4-FFF2-40B4-BE49-F238E27FC236}">
                <a16:creationId xmlns:a16="http://schemas.microsoft.com/office/drawing/2014/main" id="{5033085B-CB4A-4DB2-BA36-3013B6FBF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 de Texto 2">
            <a:extLst>
              <a:ext uri="{FF2B5EF4-FFF2-40B4-BE49-F238E27FC236}">
                <a16:creationId xmlns:a16="http://schemas.microsoft.com/office/drawing/2014/main" id="{61E10A3F-B7F1-47DF-ADA7-3151CEF4E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42" y="1277835"/>
            <a:ext cx="9456098" cy="40234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3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“Integrar para fortalecer os Tribunais de Contas”</a:t>
            </a:r>
            <a:endParaRPr lang="pt-BR" sz="3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Gráfico 2" descr="Lupa">
            <a:extLst>
              <a:ext uri="{FF2B5EF4-FFF2-40B4-BE49-F238E27FC236}">
                <a16:creationId xmlns:a16="http://schemas.microsoft.com/office/drawing/2014/main" id="{81E20DC2-7580-4D2D-9F7D-90B7700CF8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sp>
        <p:nvSpPr>
          <p:cNvPr id="2" name="Triângulo isósceles 1">
            <a:extLst>
              <a:ext uri="{FF2B5EF4-FFF2-40B4-BE49-F238E27FC236}">
                <a16:creationId xmlns:a16="http://schemas.microsoft.com/office/drawing/2014/main" id="{1C633C0B-4415-436C-AE2C-76108CE7943D}"/>
              </a:ext>
            </a:extLst>
          </p:cNvPr>
          <p:cNvSpPr/>
          <p:nvPr/>
        </p:nvSpPr>
        <p:spPr>
          <a:xfrm rot="16200000">
            <a:off x="6907162" y="794379"/>
            <a:ext cx="5682145" cy="494295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5" name="Text Box 32">
            <a:extLst>
              <a:ext uri="{FF2B5EF4-FFF2-40B4-BE49-F238E27FC236}">
                <a16:creationId xmlns:a16="http://schemas.microsoft.com/office/drawing/2014/main" id="{110FEFB4-04A6-4975-9CC8-C4B54C13A024}"/>
              </a:ext>
            </a:extLst>
          </p:cNvPr>
          <p:cNvSpPr txBox="1"/>
          <p:nvPr/>
        </p:nvSpPr>
        <p:spPr>
          <a:xfrm>
            <a:off x="8692952" y="2407295"/>
            <a:ext cx="3481793" cy="196822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 prstMaterial="metal">
              <a:bevelT w="38100" h="38100" prst="angle"/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Planejamento</a:t>
            </a:r>
            <a:endParaRPr lang="pt-BR" sz="11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Estratégico</a:t>
            </a:r>
            <a:endParaRPr lang="pt-BR" sz="11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2018-2022</a:t>
            </a:r>
            <a:endParaRPr lang="pt-BR" sz="11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91DA32-0954-4D7E-899E-A3D3D91B3C9F}"/>
              </a:ext>
            </a:extLst>
          </p:cNvPr>
          <p:cNvSpPr txBox="1"/>
          <p:nvPr/>
        </p:nvSpPr>
        <p:spPr>
          <a:xfrm>
            <a:off x="398806" y="5135224"/>
            <a:ext cx="47071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i="1" spc="50" dirty="0">
                <a:ln w="0"/>
                <a:solidFill>
                  <a:srgbClr val="99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Gestão 2018-2022</a:t>
            </a:r>
          </a:p>
        </p:txBody>
      </p:sp>
    </p:spTree>
    <p:extLst>
      <p:ext uri="{BB962C8B-B14F-4D97-AF65-F5344CB8AC3E}">
        <p14:creationId xmlns:p14="http://schemas.microsoft.com/office/powerpoint/2010/main" val="867308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lumMod val="50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0">
              <a:schemeClr val="bg2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30DA8B0-B66A-46E9-8037-13EE5E35BB4E}"/>
              </a:ext>
            </a:extLst>
          </p:cNvPr>
          <p:cNvGrpSpPr/>
          <p:nvPr/>
        </p:nvGrpSpPr>
        <p:grpSpPr>
          <a:xfrm>
            <a:off x="3355999" y="278241"/>
            <a:ext cx="529590" cy="614045"/>
            <a:chOff x="0" y="0"/>
            <a:chExt cx="477671" cy="554098"/>
          </a:xfrm>
        </p:grpSpPr>
        <p:sp>
          <p:nvSpPr>
            <p:cNvPr id="12" name="Isosceles Triangle 9">
              <a:extLst>
                <a:ext uri="{FF2B5EF4-FFF2-40B4-BE49-F238E27FC236}">
                  <a16:creationId xmlns:a16="http://schemas.microsoft.com/office/drawing/2014/main" id="{2652B0BA-CB28-47F1-BAEE-98E53CCE2E9F}"/>
                </a:ext>
              </a:extLst>
            </p:cNvPr>
            <p:cNvSpPr/>
            <p:nvPr/>
          </p:nvSpPr>
          <p:spPr>
            <a:xfrm rot="5400000">
              <a:off x="-38213" y="38213"/>
              <a:ext cx="554098" cy="477671"/>
            </a:xfrm>
            <a:prstGeom prst="triangle">
              <a:avLst/>
            </a:prstGeom>
            <a:solidFill>
              <a:srgbClr val="8604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13" name="Isosceles Triangle 8">
              <a:extLst>
                <a:ext uri="{FF2B5EF4-FFF2-40B4-BE49-F238E27FC236}">
                  <a16:creationId xmlns:a16="http://schemas.microsoft.com/office/drawing/2014/main" id="{6BA86E71-78A9-4773-8655-76915CFE632A}"/>
                </a:ext>
              </a:extLst>
            </p:cNvPr>
            <p:cNvSpPr/>
            <p:nvPr/>
          </p:nvSpPr>
          <p:spPr>
            <a:xfrm rot="5400000">
              <a:off x="-19162" y="252525"/>
              <a:ext cx="319809" cy="275799"/>
            </a:xfrm>
            <a:prstGeom prst="triangle">
              <a:avLst/>
            </a:prstGeom>
            <a:solidFill>
              <a:srgbClr val="C8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  <p:sp>
        <p:nvSpPr>
          <p:cNvPr id="14" name="Text Box 11">
            <a:extLst>
              <a:ext uri="{FF2B5EF4-FFF2-40B4-BE49-F238E27FC236}">
                <a16:creationId xmlns:a16="http://schemas.microsoft.com/office/drawing/2014/main" id="{7D222C92-2098-40D8-BFB2-303CD932C159}"/>
              </a:ext>
            </a:extLst>
          </p:cNvPr>
          <p:cNvSpPr txBox="1"/>
          <p:nvPr/>
        </p:nvSpPr>
        <p:spPr>
          <a:xfrm>
            <a:off x="4009461" y="289298"/>
            <a:ext cx="4533900" cy="6140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INSTITUTO RUI BARBOSA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500AF50-8009-4526-8EFD-D25885E8159A}"/>
              </a:ext>
            </a:extLst>
          </p:cNvPr>
          <p:cNvSpPr/>
          <p:nvPr/>
        </p:nvSpPr>
        <p:spPr>
          <a:xfrm>
            <a:off x="487989" y="1259663"/>
            <a:ext cx="7987005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42645" algn="l"/>
              </a:tabLs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Telefone: (41) 3350-1875 </a:t>
            </a:r>
            <a:endParaRPr lang="pt-B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42645" algn="l"/>
              </a:tabLs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Email: </a:t>
            </a:r>
            <a:r>
              <a:rPr lang="en-US" b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comunicacao</a:t>
            </a:r>
            <a:r>
              <a:rPr lang="en-US" b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@irbcontas.org.br</a:t>
            </a:r>
            <a:endParaRPr lang="pt-B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42645" algn="l"/>
              </a:tabLs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Copyright 2018 - Instituto Rui Barbosa - Todos os direitos reservados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702B37B2-39A5-4258-A37E-A76B6819676E}"/>
              </a:ext>
            </a:extLst>
          </p:cNvPr>
          <p:cNvGrpSpPr/>
          <p:nvPr/>
        </p:nvGrpSpPr>
        <p:grpSpPr>
          <a:xfrm>
            <a:off x="355916" y="3039575"/>
            <a:ext cx="6791333" cy="518160"/>
            <a:chOff x="0" y="0"/>
            <a:chExt cx="5213350" cy="518160"/>
          </a:xfrm>
        </p:grpSpPr>
        <p:sp>
          <p:nvSpPr>
            <p:cNvPr id="16" name="Caixa de Texto 264">
              <a:extLst>
                <a:ext uri="{FF2B5EF4-FFF2-40B4-BE49-F238E27FC236}">
                  <a16:creationId xmlns:a16="http://schemas.microsoft.com/office/drawing/2014/main" id="{66204713-D8E1-4C36-A30F-0FDE2ADD01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906" y="0"/>
              <a:ext cx="4820444" cy="3956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Equipe Técnica - IRB</a:t>
              </a:r>
              <a:endPara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63479702-75E6-4F64-8877-74470982AE3E}"/>
                </a:ext>
              </a:extLst>
            </p:cNvPr>
            <p:cNvSpPr>
              <a:spLocks/>
            </p:cNvSpPr>
            <p:nvPr/>
          </p:nvSpPr>
          <p:spPr>
            <a:xfrm>
              <a:off x="0" y="330200"/>
              <a:ext cx="5213350" cy="61595"/>
            </a:xfrm>
            <a:prstGeom prst="rect">
              <a:avLst/>
            </a:prstGeom>
            <a:gradFill flip="none" rotWithShape="1">
              <a:gsLst>
                <a:gs pos="0">
                  <a:srgbClr val="ED7D31">
                    <a:lumMod val="67000"/>
                  </a:srgbClr>
                </a:gs>
                <a:gs pos="48000">
                  <a:srgbClr val="ED7D31">
                    <a:lumMod val="97000"/>
                    <a:lumOff val="3000"/>
                  </a:srgbClr>
                </a:gs>
                <a:gs pos="100000">
                  <a:srgbClr val="ED7D31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1B9B491D-E735-4F7A-94A3-2FE3B15F9C3A}"/>
                </a:ext>
              </a:extLst>
            </p:cNvPr>
            <p:cNvSpPr>
              <a:spLocks/>
            </p:cNvSpPr>
            <p:nvPr/>
          </p:nvSpPr>
          <p:spPr>
            <a:xfrm>
              <a:off x="177800" y="0"/>
              <a:ext cx="402590" cy="518160"/>
            </a:xfrm>
            <a:prstGeom prst="rect">
              <a:avLst/>
            </a:prstGeom>
            <a:gradFill flip="none" rotWithShape="1">
              <a:gsLst>
                <a:gs pos="0">
                  <a:srgbClr val="4472C4">
                    <a:lumMod val="67000"/>
                  </a:srgbClr>
                </a:gs>
                <a:gs pos="48000">
                  <a:srgbClr val="4472C4">
                    <a:lumMod val="97000"/>
                    <a:lumOff val="3000"/>
                  </a:srgbClr>
                </a:gs>
                <a:gs pos="100000">
                  <a:srgbClr val="4472C4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9F90DDAF-258A-4305-8046-F14D1DB8C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101391"/>
              </p:ext>
            </p:extLst>
          </p:nvPr>
        </p:nvGraphicFramePr>
        <p:xfrm>
          <a:off x="355915" y="3705394"/>
          <a:ext cx="6791332" cy="2926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5666">
                  <a:extLst>
                    <a:ext uri="{9D8B030D-6E8A-4147-A177-3AD203B41FA5}">
                      <a16:colId xmlns:a16="http://schemas.microsoft.com/office/drawing/2014/main" val="1015488212"/>
                    </a:ext>
                  </a:extLst>
                </a:gridCol>
                <a:gridCol w="3395666">
                  <a:extLst>
                    <a:ext uri="{9D8B030D-6E8A-4147-A177-3AD203B41FA5}">
                      <a16:colId xmlns:a16="http://schemas.microsoft.com/office/drawing/2014/main" val="2876358335"/>
                    </a:ext>
                  </a:extLst>
                </a:gridCol>
              </a:tblGrid>
              <a:tr h="379184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Crislayne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Cavalcante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Coordenadora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Geral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98860632"/>
                  </a:ext>
                </a:extLst>
              </a:tr>
              <a:tr h="258352"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André Luiz Fernandes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Gerente Supervisor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Nelson Nei Granato Neto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Gerente de Políticas Públicas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345289"/>
                  </a:ext>
                </a:extLst>
              </a:tr>
              <a:tr h="628209"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Tiago Maler Fernandes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Gerente Financeiro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Sandra Regina Durau Rodrigues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Gerente Administrativa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2612895"/>
                  </a:ext>
                </a:extLst>
              </a:tr>
              <a:tr h="62820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Denis Florentino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Gerente de Planejamento</a:t>
                      </a:r>
                      <a:endParaRPr lang="pt-BR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611027"/>
                  </a:ext>
                </a:extLst>
              </a:tr>
            </a:tbl>
          </a:graphicData>
        </a:graphic>
      </p:graphicFrame>
      <p:sp>
        <p:nvSpPr>
          <p:cNvPr id="20" name="Isosceles Triangle 5">
            <a:extLst>
              <a:ext uri="{FF2B5EF4-FFF2-40B4-BE49-F238E27FC236}">
                <a16:creationId xmlns:a16="http://schemas.microsoft.com/office/drawing/2014/main" id="{A664207F-A1DB-4608-A325-B9DC8AC4E7E2}"/>
              </a:ext>
            </a:extLst>
          </p:cNvPr>
          <p:cNvSpPr/>
          <p:nvPr/>
        </p:nvSpPr>
        <p:spPr>
          <a:xfrm rot="5400000">
            <a:off x="6727794" y="3459030"/>
            <a:ext cx="3818424" cy="2979519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1D478383-022F-4C45-AE05-94FAE6ECCBF0}"/>
              </a:ext>
            </a:extLst>
          </p:cNvPr>
          <p:cNvSpPr/>
          <p:nvPr/>
        </p:nvSpPr>
        <p:spPr>
          <a:xfrm rot="16200000">
            <a:off x="6777651" y="765900"/>
            <a:ext cx="5682145" cy="494295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1478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8C760B5-503D-4F00-A032-0D345864C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36" y="409207"/>
            <a:ext cx="10584873" cy="6135961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DCD47499-F426-40B0-9469-96A0B7F7EE04}"/>
              </a:ext>
            </a:extLst>
          </p:cNvPr>
          <p:cNvSpPr/>
          <p:nvPr/>
        </p:nvSpPr>
        <p:spPr>
          <a:xfrm>
            <a:off x="886691" y="4280452"/>
            <a:ext cx="6242980" cy="2168341"/>
          </a:xfrm>
          <a:prstGeom prst="ellipse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9684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C3696EB7-986B-4C14-A8FE-96C7D0432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90" y="2384071"/>
            <a:ext cx="2260813" cy="1762366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31856245-258B-45A1-BD1C-076CDE3652EB}"/>
              </a:ext>
            </a:extLst>
          </p:cNvPr>
          <p:cNvSpPr/>
          <p:nvPr/>
        </p:nvSpPr>
        <p:spPr>
          <a:xfrm>
            <a:off x="2857438" y="2986958"/>
            <a:ext cx="2080592" cy="556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E53D8C7-A9E9-4FE3-A394-A10E719BC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763" y="986706"/>
            <a:ext cx="4345400" cy="3262455"/>
          </a:xfrm>
          <a:prstGeom prst="rect">
            <a:avLst/>
          </a:prstGeom>
        </p:spPr>
      </p:pic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3062EA06-AEC0-4B9F-9211-CB9D4A2F8BD7}"/>
              </a:ext>
            </a:extLst>
          </p:cNvPr>
          <p:cNvSpPr/>
          <p:nvPr/>
        </p:nvSpPr>
        <p:spPr>
          <a:xfrm rot="16200000">
            <a:off x="6666128" y="4857530"/>
            <a:ext cx="2166732" cy="1887217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Isosceles Triangle 5">
            <a:extLst>
              <a:ext uri="{FF2B5EF4-FFF2-40B4-BE49-F238E27FC236}">
                <a16:creationId xmlns:a16="http://schemas.microsoft.com/office/drawing/2014/main" id="{087FA799-8FFD-42E7-8444-87BBD2F2BFBC}"/>
              </a:ext>
            </a:extLst>
          </p:cNvPr>
          <p:cNvSpPr/>
          <p:nvPr/>
        </p:nvSpPr>
        <p:spPr>
          <a:xfrm rot="5400000">
            <a:off x="8393798" y="5017082"/>
            <a:ext cx="2166730" cy="1568123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EBD54F50-29F6-45DA-B70F-E93B5C1E47F3}"/>
              </a:ext>
            </a:extLst>
          </p:cNvPr>
          <p:cNvSpPr/>
          <p:nvPr/>
        </p:nvSpPr>
        <p:spPr>
          <a:xfrm rot="16200000">
            <a:off x="8447558" y="3113556"/>
            <a:ext cx="3871042" cy="361784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261D2FFA-E309-4A22-A38A-8B8B5144351B}"/>
              </a:ext>
            </a:extLst>
          </p:cNvPr>
          <p:cNvSpPr txBox="1"/>
          <p:nvPr/>
        </p:nvSpPr>
        <p:spPr>
          <a:xfrm>
            <a:off x="8736660" y="4371972"/>
            <a:ext cx="39955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AUDITORIA</a:t>
            </a:r>
          </a:p>
        </p:txBody>
      </p:sp>
      <p:pic>
        <p:nvPicPr>
          <p:cNvPr id="15" name="Gráfico 3" descr="Livros">
            <a:extLst>
              <a:ext uri="{FF2B5EF4-FFF2-40B4-BE49-F238E27FC236}">
                <a16:creationId xmlns:a16="http://schemas.microsoft.com/office/drawing/2014/main" id="{E590932A-5142-4735-905E-3EAEB0F85FF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16" name="Caixa de Texto 2">
            <a:extLst>
              <a:ext uri="{FF2B5EF4-FFF2-40B4-BE49-F238E27FC236}">
                <a16:creationId xmlns:a16="http://schemas.microsoft.com/office/drawing/2014/main" id="{C94F0D4A-31A6-4013-9D40-A797650C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6" descr="Casa">
            <a:extLst>
              <a:ext uri="{FF2B5EF4-FFF2-40B4-BE49-F238E27FC236}">
                <a16:creationId xmlns:a16="http://schemas.microsoft.com/office/drawing/2014/main" id="{418754E9-019B-4877-914A-D15A1EB390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18" name="Caixa de Texto 2">
            <a:extLst>
              <a:ext uri="{FF2B5EF4-FFF2-40B4-BE49-F238E27FC236}">
                <a16:creationId xmlns:a16="http://schemas.microsoft.com/office/drawing/2014/main" id="{824D062F-1667-40EB-B035-1B16A0EC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áfico 18" descr="Lupa">
            <a:extLst>
              <a:ext uri="{FF2B5EF4-FFF2-40B4-BE49-F238E27FC236}">
                <a16:creationId xmlns:a16="http://schemas.microsoft.com/office/drawing/2014/main" id="{A43D20EE-A772-4C3D-9618-06C102CAA9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51C0945B-A239-43E2-8EA4-E18A7F9074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58470" y="518089"/>
            <a:ext cx="6075980" cy="3205129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4333860-1AA5-4829-89C9-2B78AD070012}"/>
              </a:ext>
            </a:extLst>
          </p:cNvPr>
          <p:cNvSpPr/>
          <p:nvPr/>
        </p:nvSpPr>
        <p:spPr>
          <a:xfrm>
            <a:off x="637918" y="3839110"/>
            <a:ext cx="4153838" cy="2166733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b="1" dirty="0"/>
              <a:t>LEVANTAMENTOS DOS</a:t>
            </a:r>
          </a:p>
          <a:p>
            <a:pPr algn="ctr"/>
            <a:r>
              <a:rPr lang="pt-BR" sz="2500" b="1" dirty="0"/>
              <a:t>PLANOS CENTRALIZADOS DE FISCALIZAÇÃO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417224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3062EA06-AEC0-4B9F-9211-CB9D4A2F8BD7}"/>
              </a:ext>
            </a:extLst>
          </p:cNvPr>
          <p:cNvSpPr/>
          <p:nvPr/>
        </p:nvSpPr>
        <p:spPr>
          <a:xfrm rot="16200000">
            <a:off x="6666128" y="4857530"/>
            <a:ext cx="2166732" cy="1887217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Isosceles Triangle 5">
            <a:extLst>
              <a:ext uri="{FF2B5EF4-FFF2-40B4-BE49-F238E27FC236}">
                <a16:creationId xmlns:a16="http://schemas.microsoft.com/office/drawing/2014/main" id="{087FA799-8FFD-42E7-8444-87BBD2F2BFBC}"/>
              </a:ext>
            </a:extLst>
          </p:cNvPr>
          <p:cNvSpPr/>
          <p:nvPr/>
        </p:nvSpPr>
        <p:spPr>
          <a:xfrm rot="5400000">
            <a:off x="8393798" y="5017082"/>
            <a:ext cx="2166730" cy="1568123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EBD54F50-29F6-45DA-B70F-E93B5C1E47F3}"/>
              </a:ext>
            </a:extLst>
          </p:cNvPr>
          <p:cNvSpPr/>
          <p:nvPr/>
        </p:nvSpPr>
        <p:spPr>
          <a:xfrm rot="16200000">
            <a:off x="8447558" y="3113556"/>
            <a:ext cx="3871042" cy="361784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261D2FFA-E309-4A22-A38A-8B8B5144351B}"/>
              </a:ext>
            </a:extLst>
          </p:cNvPr>
          <p:cNvSpPr txBox="1"/>
          <p:nvPr/>
        </p:nvSpPr>
        <p:spPr>
          <a:xfrm>
            <a:off x="8802920" y="4239452"/>
            <a:ext cx="39955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PESQUISA &amp;</a:t>
            </a:r>
          </a:p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ENSINO</a:t>
            </a:r>
          </a:p>
        </p:txBody>
      </p:sp>
      <p:pic>
        <p:nvPicPr>
          <p:cNvPr id="15" name="Gráfico 3" descr="Livros">
            <a:extLst>
              <a:ext uri="{FF2B5EF4-FFF2-40B4-BE49-F238E27FC236}">
                <a16:creationId xmlns:a16="http://schemas.microsoft.com/office/drawing/2014/main" id="{E590932A-5142-4735-905E-3EAEB0F85F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16" name="Caixa de Texto 2">
            <a:extLst>
              <a:ext uri="{FF2B5EF4-FFF2-40B4-BE49-F238E27FC236}">
                <a16:creationId xmlns:a16="http://schemas.microsoft.com/office/drawing/2014/main" id="{C94F0D4A-31A6-4013-9D40-A797650C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6" descr="Casa">
            <a:extLst>
              <a:ext uri="{FF2B5EF4-FFF2-40B4-BE49-F238E27FC236}">
                <a16:creationId xmlns:a16="http://schemas.microsoft.com/office/drawing/2014/main" id="{418754E9-019B-4877-914A-D15A1EB390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18" name="Caixa de Texto 2">
            <a:extLst>
              <a:ext uri="{FF2B5EF4-FFF2-40B4-BE49-F238E27FC236}">
                <a16:creationId xmlns:a16="http://schemas.microsoft.com/office/drawing/2014/main" id="{824D062F-1667-40EB-B035-1B16A0EC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áfico 18" descr="Lupa">
            <a:extLst>
              <a:ext uri="{FF2B5EF4-FFF2-40B4-BE49-F238E27FC236}">
                <a16:creationId xmlns:a16="http://schemas.microsoft.com/office/drawing/2014/main" id="{A43D20EE-A772-4C3D-9618-06C102CAA9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D754108-7E96-4D8A-9369-9C58221E54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03" y="528205"/>
            <a:ext cx="2924175" cy="15621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4B05D16-2999-48ED-9D8E-58CEA76403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03" y="2619808"/>
            <a:ext cx="3562350" cy="128587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7842EEC-6150-4B9D-A619-6A8E916920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569" y="4600080"/>
            <a:ext cx="2962275" cy="154305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D3E50C58-3F54-4C1B-B265-080F1AAA6F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71910" y="491406"/>
            <a:ext cx="1828800" cy="2495550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4117E3EE-44F3-4047-B47A-C20819DFA8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25319" y="488827"/>
            <a:ext cx="2924175" cy="2471624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A36D3234-EC39-4095-A243-9B5508E120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91075" y="3210127"/>
            <a:ext cx="2609850" cy="1752600"/>
          </a:xfrm>
          <a:prstGeom prst="rect">
            <a:avLst/>
          </a:prstGeom>
        </p:spPr>
      </p:pic>
      <p:pic>
        <p:nvPicPr>
          <p:cNvPr id="1026" name="Picture 2" descr="Resultado de imagem para coleÃ§Ã£o IRB">
            <a:extLst>
              <a:ext uri="{FF2B5EF4-FFF2-40B4-BE49-F238E27FC236}">
                <a16:creationId xmlns:a16="http://schemas.microsoft.com/office/drawing/2014/main" id="{F40C7479-8272-4DED-99C9-CA4E88C5C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64" y="5243922"/>
            <a:ext cx="3190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E2239575-1A29-4E14-A793-DB470D8ACC72}"/>
              </a:ext>
            </a:extLst>
          </p:cNvPr>
          <p:cNvSpPr/>
          <p:nvPr/>
        </p:nvSpPr>
        <p:spPr>
          <a:xfrm>
            <a:off x="4665457" y="1020913"/>
            <a:ext cx="3152166" cy="1310553"/>
          </a:xfrm>
          <a:prstGeom prst="ellipse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26 A 28 DE AGOSTO</a:t>
            </a:r>
          </a:p>
          <a:p>
            <a:pPr algn="ctr"/>
            <a:r>
              <a:rPr lang="pt-BR" dirty="0"/>
              <a:t>TCMSP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4276A5A-9AA1-432F-B586-15CF102E384A}"/>
              </a:ext>
            </a:extLst>
          </p:cNvPr>
          <p:cNvSpPr/>
          <p:nvPr/>
        </p:nvSpPr>
        <p:spPr>
          <a:xfrm>
            <a:off x="8504606" y="1033997"/>
            <a:ext cx="3152166" cy="1310553"/>
          </a:xfrm>
          <a:prstGeom prst="ellipse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JORNADA DE ENUNCIADOS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5428837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4C24202-F9E2-4F99-913E-1A3674144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97" y="905061"/>
            <a:ext cx="9867900" cy="4371975"/>
          </a:xfrm>
          <a:prstGeom prst="rect">
            <a:avLst/>
          </a:prstGeom>
        </p:spPr>
      </p:pic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3062EA06-AEC0-4B9F-9211-CB9D4A2F8BD7}"/>
              </a:ext>
            </a:extLst>
          </p:cNvPr>
          <p:cNvSpPr/>
          <p:nvPr/>
        </p:nvSpPr>
        <p:spPr>
          <a:xfrm rot="16200000">
            <a:off x="6666128" y="4857530"/>
            <a:ext cx="2166732" cy="1887217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Isosceles Triangle 5">
            <a:extLst>
              <a:ext uri="{FF2B5EF4-FFF2-40B4-BE49-F238E27FC236}">
                <a16:creationId xmlns:a16="http://schemas.microsoft.com/office/drawing/2014/main" id="{087FA799-8FFD-42E7-8444-87BBD2F2BFBC}"/>
              </a:ext>
            </a:extLst>
          </p:cNvPr>
          <p:cNvSpPr/>
          <p:nvPr/>
        </p:nvSpPr>
        <p:spPr>
          <a:xfrm rot="5400000">
            <a:off x="8393798" y="5017082"/>
            <a:ext cx="2166730" cy="1568123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EBD54F50-29F6-45DA-B70F-E93B5C1E47F3}"/>
              </a:ext>
            </a:extLst>
          </p:cNvPr>
          <p:cNvSpPr/>
          <p:nvPr/>
        </p:nvSpPr>
        <p:spPr>
          <a:xfrm rot="16200000">
            <a:off x="8447558" y="3113556"/>
            <a:ext cx="3871042" cy="361784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261D2FFA-E309-4A22-A38A-8B8B5144351B}"/>
              </a:ext>
            </a:extLst>
          </p:cNvPr>
          <p:cNvSpPr txBox="1"/>
          <p:nvPr/>
        </p:nvSpPr>
        <p:spPr>
          <a:xfrm>
            <a:off x="8683652" y="4411728"/>
            <a:ext cx="39955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SAVE THE DATE</a:t>
            </a:r>
          </a:p>
        </p:txBody>
      </p:sp>
      <p:pic>
        <p:nvPicPr>
          <p:cNvPr id="15" name="Gráfico 3" descr="Livros">
            <a:extLst>
              <a:ext uri="{FF2B5EF4-FFF2-40B4-BE49-F238E27FC236}">
                <a16:creationId xmlns:a16="http://schemas.microsoft.com/office/drawing/2014/main" id="{E590932A-5142-4735-905E-3EAEB0F85FF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16" name="Caixa de Texto 2">
            <a:extLst>
              <a:ext uri="{FF2B5EF4-FFF2-40B4-BE49-F238E27FC236}">
                <a16:creationId xmlns:a16="http://schemas.microsoft.com/office/drawing/2014/main" id="{C94F0D4A-31A6-4013-9D40-A797650C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6" descr="Casa">
            <a:extLst>
              <a:ext uri="{FF2B5EF4-FFF2-40B4-BE49-F238E27FC236}">
                <a16:creationId xmlns:a16="http://schemas.microsoft.com/office/drawing/2014/main" id="{418754E9-019B-4877-914A-D15A1EB390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18" name="Caixa de Texto 2">
            <a:extLst>
              <a:ext uri="{FF2B5EF4-FFF2-40B4-BE49-F238E27FC236}">
                <a16:creationId xmlns:a16="http://schemas.microsoft.com/office/drawing/2014/main" id="{824D062F-1667-40EB-B035-1B16A0EC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áfico 18" descr="Lupa">
            <a:extLst>
              <a:ext uri="{FF2B5EF4-FFF2-40B4-BE49-F238E27FC236}">
                <a16:creationId xmlns:a16="http://schemas.microsoft.com/office/drawing/2014/main" id="{A43D20EE-A772-4C3D-9618-06C102CAA9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17E25801-FEDA-4F89-A7B5-456B0CCE8EEC}"/>
              </a:ext>
            </a:extLst>
          </p:cNvPr>
          <p:cNvSpPr/>
          <p:nvPr/>
        </p:nvSpPr>
        <p:spPr>
          <a:xfrm>
            <a:off x="507311" y="2190623"/>
            <a:ext cx="3411941" cy="1579102"/>
          </a:xfrm>
          <a:prstGeom prst="ellipse">
            <a:avLst/>
          </a:prstGeom>
          <a:solidFill>
            <a:srgbClr val="8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2400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MAIO</a:t>
            </a:r>
          </a:p>
          <a:p>
            <a:pPr algn="ctr"/>
            <a:r>
              <a:rPr lang="pt-BR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REGIÃO SUDESTE</a:t>
            </a:r>
          </a:p>
          <a:p>
            <a:pPr algn="ctr"/>
            <a:r>
              <a:rPr lang="pt-BR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TCERJ / TCM RJ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1BD0EA5E-9709-4A9F-9BC5-8F65CFAEF646}"/>
              </a:ext>
            </a:extLst>
          </p:cNvPr>
          <p:cNvSpPr/>
          <p:nvPr/>
        </p:nvSpPr>
        <p:spPr>
          <a:xfrm>
            <a:off x="4966826" y="2190623"/>
            <a:ext cx="3411941" cy="1579102"/>
          </a:xfrm>
          <a:prstGeom prst="ellipse">
            <a:avLst/>
          </a:prstGeom>
          <a:solidFill>
            <a:srgbClr val="8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2400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19-20 AGOSTO</a:t>
            </a:r>
          </a:p>
          <a:p>
            <a:pPr algn="ctr"/>
            <a:r>
              <a:rPr lang="pt-BR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REGIÃO SUL</a:t>
            </a:r>
          </a:p>
          <a:p>
            <a:pPr algn="ctr"/>
            <a:r>
              <a:rPr lang="pt-BR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TCEPR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5440617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3062EA06-AEC0-4B9F-9211-CB9D4A2F8BD7}"/>
              </a:ext>
            </a:extLst>
          </p:cNvPr>
          <p:cNvSpPr/>
          <p:nvPr/>
        </p:nvSpPr>
        <p:spPr>
          <a:xfrm rot="16200000">
            <a:off x="6666128" y="4857530"/>
            <a:ext cx="2166732" cy="1887217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Isosceles Triangle 5">
            <a:extLst>
              <a:ext uri="{FF2B5EF4-FFF2-40B4-BE49-F238E27FC236}">
                <a16:creationId xmlns:a16="http://schemas.microsoft.com/office/drawing/2014/main" id="{087FA799-8FFD-42E7-8444-87BBD2F2BFBC}"/>
              </a:ext>
            </a:extLst>
          </p:cNvPr>
          <p:cNvSpPr/>
          <p:nvPr/>
        </p:nvSpPr>
        <p:spPr>
          <a:xfrm rot="5400000">
            <a:off x="8393798" y="5017082"/>
            <a:ext cx="2166730" cy="1568123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EBD54F50-29F6-45DA-B70F-E93B5C1E47F3}"/>
              </a:ext>
            </a:extLst>
          </p:cNvPr>
          <p:cNvSpPr/>
          <p:nvPr/>
        </p:nvSpPr>
        <p:spPr>
          <a:xfrm rot="16200000">
            <a:off x="8447558" y="3113556"/>
            <a:ext cx="3871042" cy="361784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261D2FFA-E309-4A22-A38A-8B8B5144351B}"/>
              </a:ext>
            </a:extLst>
          </p:cNvPr>
          <p:cNvSpPr txBox="1"/>
          <p:nvPr/>
        </p:nvSpPr>
        <p:spPr>
          <a:xfrm>
            <a:off x="8683652" y="4411728"/>
            <a:ext cx="39955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SAVE THE DATE</a:t>
            </a:r>
          </a:p>
        </p:txBody>
      </p:sp>
      <p:pic>
        <p:nvPicPr>
          <p:cNvPr id="15" name="Gráfico 3" descr="Livros">
            <a:extLst>
              <a:ext uri="{FF2B5EF4-FFF2-40B4-BE49-F238E27FC236}">
                <a16:creationId xmlns:a16="http://schemas.microsoft.com/office/drawing/2014/main" id="{E590932A-5142-4735-905E-3EAEB0F85F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16" name="Caixa de Texto 2">
            <a:extLst>
              <a:ext uri="{FF2B5EF4-FFF2-40B4-BE49-F238E27FC236}">
                <a16:creationId xmlns:a16="http://schemas.microsoft.com/office/drawing/2014/main" id="{C94F0D4A-31A6-4013-9D40-A797650C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6" descr="Casa">
            <a:extLst>
              <a:ext uri="{FF2B5EF4-FFF2-40B4-BE49-F238E27FC236}">
                <a16:creationId xmlns:a16="http://schemas.microsoft.com/office/drawing/2014/main" id="{418754E9-019B-4877-914A-D15A1EB390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18" name="Caixa de Texto 2">
            <a:extLst>
              <a:ext uri="{FF2B5EF4-FFF2-40B4-BE49-F238E27FC236}">
                <a16:creationId xmlns:a16="http://schemas.microsoft.com/office/drawing/2014/main" id="{824D062F-1667-40EB-B035-1B16A0EC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áfico 18" descr="Lupa">
            <a:extLst>
              <a:ext uri="{FF2B5EF4-FFF2-40B4-BE49-F238E27FC236}">
                <a16:creationId xmlns:a16="http://schemas.microsoft.com/office/drawing/2014/main" id="{A43D20EE-A772-4C3D-9618-06C102CAA9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C7652BD-7622-4ADD-B4D8-3DD41A0118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1455" y="1493373"/>
            <a:ext cx="5999578" cy="216562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A75B101-E3EF-479E-88E6-4CAEC1C8B73C}"/>
              </a:ext>
            </a:extLst>
          </p:cNvPr>
          <p:cNvSpPr txBox="1"/>
          <p:nvPr/>
        </p:nvSpPr>
        <p:spPr>
          <a:xfrm>
            <a:off x="1630017" y="3670852"/>
            <a:ext cx="5950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800000"/>
                </a:solidFill>
              </a:rPr>
              <a:t>11 a 14 de novembro de 2019</a:t>
            </a:r>
          </a:p>
          <a:p>
            <a:pPr algn="ctr"/>
            <a:r>
              <a:rPr lang="pt-BR" sz="2400" b="1" dirty="0">
                <a:solidFill>
                  <a:srgbClr val="800000"/>
                </a:solidFill>
              </a:rPr>
              <a:t>FOZ DO IGUAÇU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73B98D5-EA36-4584-BE69-51DDBA572AA0}"/>
              </a:ext>
            </a:extLst>
          </p:cNvPr>
          <p:cNvSpPr/>
          <p:nvPr/>
        </p:nvSpPr>
        <p:spPr>
          <a:xfrm>
            <a:off x="4068417" y="1908313"/>
            <a:ext cx="145774" cy="3578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2854571"/>
      </p:ext>
    </p:extLst>
  </p:cSld>
  <p:clrMapOvr>
    <a:masterClrMapping/>
  </p:clrMapOvr>
  <p:transition spd="slow">
    <p:pull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13F586ED-86E1-410A-B040-4724710F5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661" y="0"/>
            <a:ext cx="6105339" cy="3220616"/>
          </a:xfrm>
          <a:prstGeom prst="rect">
            <a:avLst/>
          </a:prstGeom>
        </p:spPr>
      </p:pic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3062EA06-AEC0-4B9F-9211-CB9D4A2F8BD7}"/>
              </a:ext>
            </a:extLst>
          </p:cNvPr>
          <p:cNvSpPr/>
          <p:nvPr/>
        </p:nvSpPr>
        <p:spPr>
          <a:xfrm rot="16200000">
            <a:off x="6666128" y="4857530"/>
            <a:ext cx="2166732" cy="1887217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Isosceles Triangle 5">
            <a:extLst>
              <a:ext uri="{FF2B5EF4-FFF2-40B4-BE49-F238E27FC236}">
                <a16:creationId xmlns:a16="http://schemas.microsoft.com/office/drawing/2014/main" id="{087FA799-8FFD-42E7-8444-87BBD2F2BFBC}"/>
              </a:ext>
            </a:extLst>
          </p:cNvPr>
          <p:cNvSpPr/>
          <p:nvPr/>
        </p:nvSpPr>
        <p:spPr>
          <a:xfrm rot="5400000">
            <a:off x="8393798" y="5017082"/>
            <a:ext cx="2166730" cy="1568123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EBD54F50-29F6-45DA-B70F-E93B5C1E47F3}"/>
              </a:ext>
            </a:extLst>
          </p:cNvPr>
          <p:cNvSpPr/>
          <p:nvPr/>
        </p:nvSpPr>
        <p:spPr>
          <a:xfrm rot="16200000">
            <a:off x="8447558" y="3113556"/>
            <a:ext cx="3871042" cy="361784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pic>
        <p:nvPicPr>
          <p:cNvPr id="15" name="Gráfico 3" descr="Livros">
            <a:extLst>
              <a:ext uri="{FF2B5EF4-FFF2-40B4-BE49-F238E27FC236}">
                <a16:creationId xmlns:a16="http://schemas.microsoft.com/office/drawing/2014/main" id="{E590932A-5142-4735-905E-3EAEB0F85FF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16" name="Caixa de Texto 2">
            <a:extLst>
              <a:ext uri="{FF2B5EF4-FFF2-40B4-BE49-F238E27FC236}">
                <a16:creationId xmlns:a16="http://schemas.microsoft.com/office/drawing/2014/main" id="{C94F0D4A-31A6-4013-9D40-A797650C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6" descr="Casa">
            <a:extLst>
              <a:ext uri="{FF2B5EF4-FFF2-40B4-BE49-F238E27FC236}">
                <a16:creationId xmlns:a16="http://schemas.microsoft.com/office/drawing/2014/main" id="{418754E9-019B-4877-914A-D15A1EB390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18" name="Caixa de Texto 2">
            <a:extLst>
              <a:ext uri="{FF2B5EF4-FFF2-40B4-BE49-F238E27FC236}">
                <a16:creationId xmlns:a16="http://schemas.microsoft.com/office/drawing/2014/main" id="{824D062F-1667-40EB-B035-1B16A0EC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áfico 18" descr="Lupa">
            <a:extLst>
              <a:ext uri="{FF2B5EF4-FFF2-40B4-BE49-F238E27FC236}">
                <a16:creationId xmlns:a16="http://schemas.microsoft.com/office/drawing/2014/main" id="{A43D20EE-A772-4C3D-9618-06C102CAA9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38216C0-85DC-47CB-BCB3-D0448FC2F7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05230" y="0"/>
            <a:ext cx="4781431" cy="6857999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6CC5B759-5149-4B8F-B470-FD114F071AC2}"/>
              </a:ext>
            </a:extLst>
          </p:cNvPr>
          <p:cNvSpPr txBox="1"/>
          <p:nvPr/>
        </p:nvSpPr>
        <p:spPr>
          <a:xfrm>
            <a:off x="8683652" y="4411728"/>
            <a:ext cx="39955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CAPACITAÇÃO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5B37D3C-934C-4BFB-AA97-6FAA98F146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47987" y="976312"/>
            <a:ext cx="6296025" cy="490537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56039B1-6143-4414-B987-8F9AE8B6DB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76316" y="555752"/>
            <a:ext cx="10287000" cy="5619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8132436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3062EA06-AEC0-4B9F-9211-CB9D4A2F8BD7}"/>
              </a:ext>
            </a:extLst>
          </p:cNvPr>
          <p:cNvSpPr/>
          <p:nvPr/>
        </p:nvSpPr>
        <p:spPr>
          <a:xfrm rot="16200000">
            <a:off x="6666128" y="4857530"/>
            <a:ext cx="2166732" cy="1887217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Isosceles Triangle 5">
            <a:extLst>
              <a:ext uri="{FF2B5EF4-FFF2-40B4-BE49-F238E27FC236}">
                <a16:creationId xmlns:a16="http://schemas.microsoft.com/office/drawing/2014/main" id="{087FA799-8FFD-42E7-8444-87BBD2F2BFBC}"/>
              </a:ext>
            </a:extLst>
          </p:cNvPr>
          <p:cNvSpPr/>
          <p:nvPr/>
        </p:nvSpPr>
        <p:spPr>
          <a:xfrm rot="5400000">
            <a:off x="8393798" y="5017082"/>
            <a:ext cx="2166730" cy="1568123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EBD54F50-29F6-45DA-B70F-E93B5C1E47F3}"/>
              </a:ext>
            </a:extLst>
          </p:cNvPr>
          <p:cNvSpPr/>
          <p:nvPr/>
        </p:nvSpPr>
        <p:spPr>
          <a:xfrm rot="16200000">
            <a:off x="8447558" y="3113556"/>
            <a:ext cx="3871042" cy="361784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pic>
        <p:nvPicPr>
          <p:cNvPr id="15" name="Gráfico 3" descr="Livros">
            <a:extLst>
              <a:ext uri="{FF2B5EF4-FFF2-40B4-BE49-F238E27FC236}">
                <a16:creationId xmlns:a16="http://schemas.microsoft.com/office/drawing/2014/main" id="{E590932A-5142-4735-905E-3EAEB0F85F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16" name="Caixa de Texto 2">
            <a:extLst>
              <a:ext uri="{FF2B5EF4-FFF2-40B4-BE49-F238E27FC236}">
                <a16:creationId xmlns:a16="http://schemas.microsoft.com/office/drawing/2014/main" id="{C94F0D4A-31A6-4013-9D40-A797650C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6" descr="Casa">
            <a:extLst>
              <a:ext uri="{FF2B5EF4-FFF2-40B4-BE49-F238E27FC236}">
                <a16:creationId xmlns:a16="http://schemas.microsoft.com/office/drawing/2014/main" id="{418754E9-019B-4877-914A-D15A1EB390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18" name="Caixa de Texto 2">
            <a:extLst>
              <a:ext uri="{FF2B5EF4-FFF2-40B4-BE49-F238E27FC236}">
                <a16:creationId xmlns:a16="http://schemas.microsoft.com/office/drawing/2014/main" id="{824D062F-1667-40EB-B035-1B16A0EC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áfico 18" descr="Lupa">
            <a:extLst>
              <a:ext uri="{FF2B5EF4-FFF2-40B4-BE49-F238E27FC236}">
                <a16:creationId xmlns:a16="http://schemas.microsoft.com/office/drawing/2014/main" id="{A43D20EE-A772-4C3D-9618-06C102CAA9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6CC5B759-5149-4B8F-B470-FD114F071AC2}"/>
              </a:ext>
            </a:extLst>
          </p:cNvPr>
          <p:cNvSpPr txBox="1"/>
          <p:nvPr/>
        </p:nvSpPr>
        <p:spPr>
          <a:xfrm>
            <a:off x="7948637" y="4417395"/>
            <a:ext cx="42641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AVALIAÇÃO DE </a:t>
            </a:r>
          </a:p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POLÍTICAS PÚBLICAS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2D3ECF3-05FD-4883-98C4-C92F0CB4F0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931" y="771527"/>
            <a:ext cx="2619375" cy="17430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E5C8596-1FB7-466A-9F71-79A6FD5EE8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0222" y="771527"/>
            <a:ext cx="3109272" cy="175741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4E27A8B-F6EC-4D17-BC91-E05AA51FE2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1" y="3394349"/>
            <a:ext cx="3982033" cy="264684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E535B64-36D9-4ACA-8CC2-3BE6C3F005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6601" y="3429000"/>
            <a:ext cx="2628900" cy="1743075"/>
          </a:xfrm>
          <a:prstGeom prst="rect">
            <a:avLst/>
          </a:prstGeom>
        </p:spPr>
      </p:pic>
      <p:pic>
        <p:nvPicPr>
          <p:cNvPr id="2050" name="Picture 2" descr="Resultado de imagem para ods onu">
            <a:extLst>
              <a:ext uri="{FF2B5EF4-FFF2-40B4-BE49-F238E27FC236}">
                <a16:creationId xmlns:a16="http://schemas.microsoft.com/office/drawing/2014/main" id="{7155C33C-3919-4AFF-8650-A1B8790CF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57" y="819152"/>
            <a:ext cx="269557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8CAD32B-1CC6-4828-AB01-13BB6C858B78}"/>
              </a:ext>
            </a:extLst>
          </p:cNvPr>
          <p:cNvSpPr/>
          <p:nvPr/>
        </p:nvSpPr>
        <p:spPr>
          <a:xfrm>
            <a:off x="1322183" y="3987274"/>
            <a:ext cx="2576631" cy="1460996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COMITÊ DE COMPLIANCE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DC3C65D2-DD68-46C3-87EB-0C69110A2198}"/>
              </a:ext>
            </a:extLst>
          </p:cNvPr>
          <p:cNvSpPr/>
          <p:nvPr/>
        </p:nvSpPr>
        <p:spPr>
          <a:xfrm>
            <a:off x="5307864" y="3570039"/>
            <a:ext cx="2576631" cy="1460996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COMITÊ DE EDUCAÇÃO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416403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2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3062EA06-AEC0-4B9F-9211-CB9D4A2F8BD7}"/>
              </a:ext>
            </a:extLst>
          </p:cNvPr>
          <p:cNvSpPr/>
          <p:nvPr/>
        </p:nvSpPr>
        <p:spPr>
          <a:xfrm rot="16200000">
            <a:off x="6666128" y="4857530"/>
            <a:ext cx="2166732" cy="1887217"/>
          </a:xfrm>
          <a:prstGeom prst="triangle">
            <a:avLst>
              <a:gd name="adj" fmla="val 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38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0" name="Isosceles Triangle 5">
            <a:extLst>
              <a:ext uri="{FF2B5EF4-FFF2-40B4-BE49-F238E27FC236}">
                <a16:creationId xmlns:a16="http://schemas.microsoft.com/office/drawing/2014/main" id="{087FA799-8FFD-42E7-8444-87BBD2F2BFBC}"/>
              </a:ext>
            </a:extLst>
          </p:cNvPr>
          <p:cNvSpPr/>
          <p:nvPr/>
        </p:nvSpPr>
        <p:spPr>
          <a:xfrm rot="5400000">
            <a:off x="8393798" y="5017082"/>
            <a:ext cx="2166730" cy="1568123"/>
          </a:xfrm>
          <a:prstGeom prst="triangle">
            <a:avLst>
              <a:gd name="adj" fmla="val 47821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50000">
                <a:srgbClr val="800000">
                  <a:shade val="67500"/>
                  <a:satMod val="115000"/>
                </a:srgbClr>
              </a:gs>
              <a:gs pos="7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sp>
        <p:nvSpPr>
          <p:cNvPr id="11" name="Triângulo isósceles 10">
            <a:extLst>
              <a:ext uri="{FF2B5EF4-FFF2-40B4-BE49-F238E27FC236}">
                <a16:creationId xmlns:a16="http://schemas.microsoft.com/office/drawing/2014/main" id="{EBD54F50-29F6-45DA-B70F-E93B5C1E47F3}"/>
              </a:ext>
            </a:extLst>
          </p:cNvPr>
          <p:cNvSpPr/>
          <p:nvPr/>
        </p:nvSpPr>
        <p:spPr>
          <a:xfrm rot="16200000">
            <a:off x="8447558" y="3113556"/>
            <a:ext cx="3871042" cy="3617843"/>
          </a:xfrm>
          <a:prstGeom prst="triangle">
            <a:avLst>
              <a:gd name="adj" fmla="val 53370"/>
            </a:avLst>
          </a:prstGeom>
          <a:gradFill>
            <a:gsLst>
              <a:gs pos="100000">
                <a:srgbClr val="800000">
                  <a:shade val="30000"/>
                  <a:satMod val="115000"/>
                </a:srgbClr>
              </a:gs>
              <a:gs pos="81000">
                <a:srgbClr val="800000">
                  <a:shade val="67500"/>
                  <a:satMod val="115000"/>
                </a:srgbClr>
              </a:gs>
              <a:gs pos="100000">
                <a:srgbClr val="80000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>
              <a:solidFill>
                <a:srgbClr val="FE6046"/>
              </a:solidFill>
            </a:endParaRPr>
          </a:p>
        </p:txBody>
      </p:sp>
      <p:pic>
        <p:nvPicPr>
          <p:cNvPr id="15" name="Gráfico 3" descr="Livros">
            <a:extLst>
              <a:ext uri="{FF2B5EF4-FFF2-40B4-BE49-F238E27FC236}">
                <a16:creationId xmlns:a16="http://schemas.microsoft.com/office/drawing/2014/main" id="{E590932A-5142-4735-905E-3EAEB0F85F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61538" y="5958297"/>
            <a:ext cx="454625" cy="369667"/>
          </a:xfrm>
          <a:prstGeom prst="rect">
            <a:avLst/>
          </a:prstGeom>
        </p:spPr>
      </p:pic>
      <p:sp>
        <p:nvSpPr>
          <p:cNvPr id="16" name="Caixa de Texto 2">
            <a:extLst>
              <a:ext uri="{FF2B5EF4-FFF2-40B4-BE49-F238E27FC236}">
                <a16:creationId xmlns:a16="http://schemas.microsoft.com/office/drawing/2014/main" id="{C94F0D4A-31A6-4013-9D40-A797650C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3" y="6353032"/>
            <a:ext cx="899132" cy="38215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Coorporativa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6" descr="Casa">
            <a:extLst>
              <a:ext uri="{FF2B5EF4-FFF2-40B4-BE49-F238E27FC236}">
                <a16:creationId xmlns:a16="http://schemas.microsoft.com/office/drawing/2014/main" id="{418754E9-019B-4877-914A-D15A1EB390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70646" y="5826858"/>
            <a:ext cx="435298" cy="435298"/>
          </a:xfrm>
          <a:prstGeom prst="rect">
            <a:avLst/>
          </a:prstGeom>
        </p:spPr>
      </p:pic>
      <p:sp>
        <p:nvSpPr>
          <p:cNvPr id="18" name="Caixa de Texto 2">
            <a:extLst>
              <a:ext uri="{FF2B5EF4-FFF2-40B4-BE49-F238E27FC236}">
                <a16:creationId xmlns:a16="http://schemas.microsoft.com/office/drawing/2014/main" id="{824D062F-1667-40EB-B035-1B16A0EC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414" y="6350984"/>
            <a:ext cx="919780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Casa do Conhecimento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Gráfico 18" descr="Lupa">
            <a:extLst>
              <a:ext uri="{FF2B5EF4-FFF2-40B4-BE49-F238E27FC236}">
                <a16:creationId xmlns:a16="http://schemas.microsoft.com/office/drawing/2014/main" id="{A43D20EE-A772-4C3D-9618-06C102CAA9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80689" y="5849399"/>
            <a:ext cx="408503" cy="40850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6CC5B759-5149-4B8F-B470-FD114F071AC2}"/>
              </a:ext>
            </a:extLst>
          </p:cNvPr>
          <p:cNvSpPr txBox="1"/>
          <p:nvPr/>
        </p:nvSpPr>
        <p:spPr>
          <a:xfrm>
            <a:off x="7948637" y="4417395"/>
            <a:ext cx="42641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4400" b="1" dirty="0">
                <a:solidFill>
                  <a:srgbClr val="FFC000"/>
                </a:solidFill>
                <a:latin typeface="Agency FB" panose="020B0503020202020204" pitchFamily="34" charset="0"/>
              </a:rPr>
              <a:t>RELAÇÕES INSTITUCIONAIS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2461094-5692-4600-B6CA-E6F08A106D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886" y="742043"/>
            <a:ext cx="3780064" cy="211683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025415A-9474-4D40-BC6A-868CD5E224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85646" y="755284"/>
            <a:ext cx="3252812" cy="1903006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879A2F8-8BA0-4DF9-9666-691EAA4DA3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1" y="3394349"/>
            <a:ext cx="3982033" cy="26468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5052341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6430</TotalTime>
  <Words>196</Words>
  <Application>Microsoft Office PowerPoint</Application>
  <PresentationFormat>Widescreen</PresentationFormat>
  <Paragraphs>67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Agency FB</vt:lpstr>
      <vt:lpstr>Arial</vt:lpstr>
      <vt:lpstr>Calibri</vt:lpstr>
      <vt:lpstr>Calibri Light</vt:lpstr>
      <vt:lpstr>Century Gothic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Nahid Ahmed</dc:creator>
  <cp:lastModifiedBy>Crislayne Maria Lima Amaral Nogueira Cavalcante de Moraes</cp:lastModifiedBy>
  <cp:revision>317</cp:revision>
  <cp:lastPrinted>2018-10-17T12:57:30Z</cp:lastPrinted>
  <dcterms:created xsi:type="dcterms:W3CDTF">2017-10-05T18:27:48Z</dcterms:created>
  <dcterms:modified xsi:type="dcterms:W3CDTF">2019-03-22T11:31:32Z</dcterms:modified>
</cp:coreProperties>
</file>