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Play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lay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Play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p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p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" name="Google Shape;124;p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p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5200" u="sng">
                <a:solidFill>
                  <a:srgbClr val="C85044"/>
                </a:solidFill>
              </a:rPr>
              <a:t>NOVA LEI DE PPPs</a:t>
            </a:r>
            <a:endParaRPr sz="5200">
              <a:solidFill>
                <a:srgbClr val="C85044"/>
              </a:solidFill>
            </a:endParaRPr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000">
                <a:latin typeface="Play"/>
                <a:ea typeface="Play"/>
                <a:cs typeface="Play"/>
                <a:sym typeface="Play"/>
              </a:rPr>
              <a:t>•Projeto de Lei nº 7.063, de 2017 (Apensados: PL nº 2.892/2011, PL nº 1.650/2015, PL nº 2.039/2015, PL nº 2.365/2015, PL nº 4.076/2015, PL nº 6.780/2016 e PL nº 7.869/2017). Vale destacar que os projetos tramitaram durante anos, e que agora, foram congregados em um texto final aprovado pela Câmara e que </a:t>
            </a:r>
            <a:r>
              <a:rPr b="1" lang="pt-BR" sz="2000">
                <a:latin typeface="Play"/>
                <a:ea typeface="Play"/>
                <a:cs typeface="Play"/>
                <a:sym typeface="Play"/>
              </a:rPr>
              <a:t>rumou à apreciação do Senado Federal, sendo denominado de PL nº 2373/2025. </a:t>
            </a:r>
            <a:endParaRPr b="1" sz="20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000">
                <a:latin typeface="Play"/>
                <a:ea typeface="Play"/>
                <a:cs typeface="Play"/>
                <a:sym typeface="Play"/>
              </a:rPr>
              <a:t>•Altera a Lei nº 11.079, de 30 de dezembro de 2004, para reduzir o valor mínimo dos contratos de parcerias público-privadas celebrados por Estados, pelo Distrito Federal e por Municípios.</a:t>
            </a:r>
            <a:endParaRPr sz="20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000">
                <a:latin typeface="Play"/>
                <a:ea typeface="Play"/>
                <a:cs typeface="Play"/>
                <a:sym typeface="Play"/>
              </a:rPr>
              <a:t>•O Projeto da Nova Lei de PPPs, de relatoria do Dep. Arnaldo Jardim, representa um avanço importante para a consolidação deste marco regulatório de licitações e contratos, bem como para modernização dos instrumentos de concessões e parcerias público-privadas.</a:t>
            </a:r>
            <a:endParaRPr sz="2000">
              <a:latin typeface="Play"/>
              <a:ea typeface="Play"/>
              <a:cs typeface="Play"/>
              <a:sym typeface="Play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4900">
                <a:solidFill>
                  <a:srgbClr val="C85044"/>
                </a:solidFill>
              </a:rPr>
              <a:t>9. Contas vinculadas</a:t>
            </a:r>
            <a:endParaRPr sz="4900">
              <a:solidFill>
                <a:srgbClr val="C85044"/>
              </a:solidFill>
            </a:endParaRPr>
          </a:p>
        </p:txBody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5"/>
              <a:buNone/>
            </a:pPr>
            <a:r>
              <a:rPr lang="pt-BR" sz="2500">
                <a:latin typeface="Play"/>
                <a:ea typeface="Play"/>
                <a:cs typeface="Play"/>
                <a:sym typeface="Play"/>
              </a:rPr>
              <a:t>•Permite que receitas específicas fiquem segregadas e determinadas em contas próprias, garantindo que os recursos sejam aplicados conforme previsto e assegurando o cumprimento dos contratos. Isso pois, por vezes, há a discriminação da origem da receita, mas ela fica no caixa único do ente público.</a:t>
            </a:r>
            <a:endParaRPr sz="25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5"/>
              <a:buNone/>
            </a:pPr>
            <a:r>
              <a:rPr lang="pt-BR" sz="2500">
                <a:latin typeface="Play"/>
                <a:ea typeface="Play"/>
                <a:cs typeface="Play"/>
                <a:sym typeface="Play"/>
              </a:rPr>
              <a:t>•Art. 5º, §2º, V – Cria mecanismos de contas vinculadas para gestão de recursos, equilíbrio e garantias.</a:t>
            </a:r>
            <a:endParaRPr sz="25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5"/>
              <a:buNone/>
            </a:pPr>
            <a:r>
              <a:rPr lang="pt-BR" sz="2500">
                <a:latin typeface="Play"/>
                <a:ea typeface="Play"/>
                <a:cs typeface="Play"/>
                <a:sym typeface="Play"/>
              </a:rPr>
              <a:t>•Art. 8º, V-A – Autoriza depósitos em conta vinculada como garantia.</a:t>
            </a:r>
            <a:endParaRPr sz="5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3200" u="sng">
                <a:solidFill>
                  <a:srgbClr val="C85044"/>
                </a:solidFill>
              </a:rPr>
              <a:t>10. Aperfeiçoamentos adicionais</a:t>
            </a:r>
            <a:endParaRPr b="1" sz="3200" u="sng">
              <a:solidFill>
                <a:srgbClr val="C85044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3200" u="sng">
                <a:solidFill>
                  <a:srgbClr val="C85044"/>
                </a:solidFill>
              </a:rPr>
              <a:t>quanto à responsabilidade ambiental</a:t>
            </a:r>
            <a:endParaRPr sz="2400">
              <a:solidFill>
                <a:srgbClr val="C85044"/>
              </a:solidFill>
            </a:endParaRPr>
          </a:p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294">
                <a:latin typeface="Play"/>
                <a:ea typeface="Play"/>
                <a:cs typeface="Play"/>
                <a:sym typeface="Play"/>
              </a:rPr>
              <a:t>•Foi retirada a possibilidade de processar agentes públicos por "culpa" em pareceres técnicos (mantida apenas a responsabilização por dolo). Isso combate o chamado </a:t>
            </a:r>
            <a:r>
              <a:rPr b="1" lang="pt-BR" sz="2294">
                <a:latin typeface="Play"/>
                <a:ea typeface="Play"/>
                <a:cs typeface="Play"/>
                <a:sym typeface="Play"/>
              </a:rPr>
              <a:t>“apagão das canetas”</a:t>
            </a:r>
            <a:r>
              <a:rPr lang="pt-BR" sz="2294">
                <a:latin typeface="Play"/>
                <a:ea typeface="Play"/>
                <a:cs typeface="Play"/>
                <a:sym typeface="Play"/>
              </a:rPr>
              <a:t>, em que gestores evitam decidir por medo de punições injustas.</a:t>
            </a:r>
            <a:endParaRPr sz="2294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294">
                <a:latin typeface="Play"/>
                <a:ea typeface="Play"/>
                <a:cs typeface="Play"/>
                <a:sym typeface="Play"/>
              </a:rPr>
              <a:t>•Art. 5º do PL – altera o Código Penal, art. 327, §1º – Equipara a funcionário público os árbitros, mediadores e verificadores independentes.</a:t>
            </a:r>
            <a:endParaRPr sz="2294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294">
                <a:latin typeface="Play"/>
                <a:ea typeface="Play"/>
                <a:cs typeface="Play"/>
                <a:sym typeface="Play"/>
              </a:rPr>
              <a:t>•Revoga o art. 67 da Lei 9.605/1998, que responsabilizava de forma ampla o agente público por crimes ambientais, restringindo a punição a dolo (intenção).</a:t>
            </a:r>
            <a:endParaRPr sz="2294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3900" u="sng">
                <a:solidFill>
                  <a:srgbClr val="C85044"/>
                </a:solidFill>
              </a:rPr>
              <a:t>1. Compartilhamento de riscos</a:t>
            </a:r>
            <a:endParaRPr sz="3900">
              <a:solidFill>
                <a:srgbClr val="C85044"/>
              </a:solidFill>
            </a:endParaRPr>
          </a:p>
        </p:txBody>
      </p:sp>
      <p:sp>
        <p:nvSpPr>
          <p:cNvPr id="91" name="Google Shape;91;p14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700">
                <a:latin typeface="Play"/>
                <a:ea typeface="Play"/>
                <a:cs typeface="Play"/>
                <a:sym typeface="Play"/>
              </a:rPr>
              <a:t>•A legislação cria instrumentos que permitem </a:t>
            </a:r>
            <a:r>
              <a:rPr b="1" lang="pt-BR" sz="2700">
                <a:latin typeface="Play"/>
                <a:ea typeface="Play"/>
                <a:cs typeface="Play"/>
                <a:sym typeface="Play"/>
              </a:rPr>
              <a:t>repactuar condições contratuais</a:t>
            </a:r>
            <a:r>
              <a:rPr lang="pt-BR" sz="2700">
                <a:latin typeface="Play"/>
                <a:ea typeface="Play"/>
                <a:cs typeface="Play"/>
                <a:sym typeface="Play"/>
              </a:rPr>
              <a:t> diante de fatores como mudanças climáticas ou novas tecnologias. Em vez de apenas administrar problemas surgidos posteriormente, a lei dá previsibilidade e mecanismos para antecipar soluções.</a:t>
            </a:r>
            <a:endParaRPr sz="27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700">
                <a:latin typeface="Play"/>
                <a:ea typeface="Play"/>
                <a:cs typeface="Play"/>
                <a:sym typeface="Play"/>
              </a:rPr>
              <a:t>•Art. 3º-A – Prevê a repartição objetiva de riscos, inclusive em eventos supervenientes e de força maior.</a:t>
            </a:r>
            <a:endParaRPr sz="1991">
              <a:latin typeface="Play"/>
              <a:ea typeface="Play"/>
              <a:cs typeface="Play"/>
              <a:sym typeface="Play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u="sng">
                <a:solidFill>
                  <a:srgbClr val="C85044"/>
                </a:solidFill>
              </a:rPr>
              <a:t>2. Concessão multimodal</a:t>
            </a:r>
            <a:endParaRPr sz="4800">
              <a:solidFill>
                <a:srgbClr val="C85044"/>
              </a:solidFill>
            </a:endParaRPr>
          </a:p>
        </p:txBody>
      </p:sp>
      <p:sp>
        <p:nvSpPr>
          <p:cNvPr id="97" name="Google Shape;97;p15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400">
                <a:latin typeface="Play"/>
                <a:ea typeface="Play"/>
                <a:cs typeface="Play"/>
                <a:sym typeface="Play"/>
              </a:rPr>
              <a:t>•Formaliza a possibilidade de integrar diferentes objetos em uma mesma concessão, refletindo a experiência prática de combinar serviços e infraestrutura. Também foi incorporado o </a:t>
            </a:r>
            <a:r>
              <a:rPr b="1" lang="pt-BR" sz="2400">
                <a:latin typeface="Play"/>
                <a:ea typeface="Play"/>
                <a:cs typeface="Play"/>
                <a:sym typeface="Play"/>
              </a:rPr>
              <a:t>reequilíbrio cautelar de contratos</a:t>
            </a:r>
            <a:r>
              <a:rPr lang="pt-BR" sz="2400">
                <a:latin typeface="Play"/>
                <a:ea typeface="Play"/>
                <a:cs typeface="Play"/>
                <a:sym typeface="Play"/>
              </a:rPr>
              <a:t>, permitindo ajustes preventivos de forma recorrente pelas agências e órgãos de controle.</a:t>
            </a:r>
            <a:endParaRPr sz="24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400">
                <a:latin typeface="Play"/>
                <a:ea typeface="Play"/>
                <a:cs typeface="Play"/>
                <a:sym typeface="Play"/>
              </a:rPr>
              <a:t>•Art. 5º, §1º – Permite que a licitação tenha por objeto serviços e obras conexos (concessão multimodal) .</a:t>
            </a:r>
            <a:endParaRPr sz="24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400">
                <a:latin typeface="Play"/>
                <a:ea typeface="Play"/>
                <a:cs typeface="Play"/>
                <a:sym typeface="Play"/>
              </a:rPr>
              <a:t>•Art. 9º, §§ 6º-7º – Prevê medidas cautelares de reequilíbrio contratual.</a:t>
            </a:r>
            <a:endParaRPr sz="1991">
              <a:latin typeface="Play"/>
              <a:ea typeface="Play"/>
              <a:cs typeface="Play"/>
              <a:sym typeface="Play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4700" u="sng">
                <a:solidFill>
                  <a:srgbClr val="C85044"/>
                </a:solidFill>
              </a:rPr>
              <a:t>3. Receitas acessórias</a:t>
            </a:r>
            <a:endParaRPr sz="5100">
              <a:solidFill>
                <a:srgbClr val="C85044"/>
              </a:solidFill>
            </a:endParaRPr>
          </a:p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70"/>
              <a:buNone/>
            </a:pPr>
            <a:r>
              <a:rPr lang="pt-BR" sz="2300">
                <a:latin typeface="Play"/>
                <a:ea typeface="Play"/>
                <a:cs typeface="Play"/>
                <a:sym typeface="Play"/>
              </a:rPr>
              <a:t>•Antes destinadas apenas à modicidade tarifária, agora podem ser </a:t>
            </a:r>
            <a:r>
              <a:rPr b="1" lang="pt-BR" sz="2300">
                <a:latin typeface="Play"/>
                <a:ea typeface="Play"/>
                <a:cs typeface="Play"/>
                <a:sym typeface="Play"/>
              </a:rPr>
              <a:t>compartilhadas com os concessionários</a:t>
            </a:r>
            <a:r>
              <a:rPr lang="pt-BR" sz="2300">
                <a:latin typeface="Play"/>
                <a:ea typeface="Play"/>
                <a:cs typeface="Play"/>
                <a:sym typeface="Play"/>
              </a:rPr>
              <a:t>, estimulando a busca de novas fontes de receita e incentivando investimentos. Atualmente, muitos concessionários preferem nem mesmo correr o risco de verificar uma receita, já que ela é destinada exclusivamente à modicidade. Agora, porém, surgiu a possibilidade de que esse valor seja compartilhado.</a:t>
            </a:r>
            <a:endParaRPr sz="23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70"/>
              <a:buNone/>
            </a:pPr>
            <a:r>
              <a:rPr lang="pt-BR" sz="2300">
                <a:latin typeface="Play"/>
                <a:ea typeface="Play"/>
                <a:cs typeface="Play"/>
                <a:sym typeface="Play"/>
              </a:rPr>
              <a:t>•</a:t>
            </a:r>
            <a:r>
              <a:rPr b="1" lang="pt-BR" sz="2300">
                <a:latin typeface="Play"/>
                <a:ea typeface="Play"/>
                <a:cs typeface="Play"/>
                <a:sym typeface="Play"/>
              </a:rPr>
              <a:t>Art. 11</a:t>
            </a:r>
            <a:r>
              <a:rPr lang="pt-BR" sz="2300">
                <a:latin typeface="Play"/>
                <a:ea typeface="Play"/>
                <a:cs typeface="Play"/>
                <a:sym typeface="Play"/>
              </a:rPr>
              <a:t> – Autoriza a concessionária a explorar </a:t>
            </a:r>
            <a:r>
              <a:rPr b="1" lang="pt-BR" sz="2300">
                <a:latin typeface="Play"/>
                <a:ea typeface="Play"/>
                <a:cs typeface="Play"/>
                <a:sym typeface="Play"/>
              </a:rPr>
              <a:t>projetos associados e receitas alternativas, complementares ou acessórias</a:t>
            </a:r>
            <a:r>
              <a:rPr lang="pt-BR" sz="2300">
                <a:latin typeface="Play"/>
                <a:ea typeface="Play"/>
                <a:cs typeface="Play"/>
                <a:sym typeface="Play"/>
              </a:rPr>
              <a:t>, definindo se serão destinadas à modicidade tarifária ou compartilhadas.</a:t>
            </a:r>
            <a:endParaRPr sz="2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4000" u="sng">
                <a:solidFill>
                  <a:srgbClr val="C85044"/>
                </a:solidFill>
              </a:rPr>
              <a:t>4. Meios alternativos </a:t>
            </a:r>
            <a:endParaRPr b="1" sz="4000" u="sng">
              <a:solidFill>
                <a:srgbClr val="C85044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4000" u="sng">
                <a:solidFill>
                  <a:srgbClr val="C85044"/>
                </a:solidFill>
              </a:rPr>
              <a:t>de resolução de conflitos</a:t>
            </a:r>
            <a:endParaRPr sz="4800">
              <a:solidFill>
                <a:srgbClr val="C85044"/>
              </a:solidFill>
            </a:endParaRPr>
          </a:p>
        </p:txBody>
      </p:sp>
      <p:sp>
        <p:nvSpPr>
          <p:cNvPr id="109" name="Google Shape;109;p17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317">
                <a:latin typeface="Play"/>
                <a:ea typeface="Play"/>
                <a:cs typeface="Play"/>
                <a:sym typeface="Play"/>
              </a:rPr>
              <a:t>•Fortalece o uso de </a:t>
            </a:r>
            <a:r>
              <a:rPr b="1" lang="pt-BR" sz="2317">
                <a:latin typeface="Play"/>
                <a:ea typeface="Play"/>
                <a:cs typeface="Play"/>
                <a:sym typeface="Play"/>
              </a:rPr>
              <a:t>arbitragem e comissões especializadas</a:t>
            </a:r>
            <a:r>
              <a:rPr lang="pt-BR" sz="2317">
                <a:latin typeface="Play"/>
                <a:ea typeface="Play"/>
                <a:cs typeface="Play"/>
                <a:sym typeface="Play"/>
              </a:rPr>
              <a:t>, seguindo a experiência do TCU e da SECEX Consenso, para dar mais agilidade e segurança jurídica.</a:t>
            </a:r>
            <a:endParaRPr sz="2317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317">
                <a:latin typeface="Play"/>
                <a:ea typeface="Play"/>
                <a:cs typeface="Play"/>
                <a:sym typeface="Play"/>
              </a:rPr>
              <a:t>•Art. 27-B – Cria o acordo tripartite, que também reforça a segurança dos financiadores e mediação de conflitos.</a:t>
            </a:r>
            <a:endParaRPr sz="2317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317">
                <a:latin typeface="Play"/>
                <a:ea typeface="Play"/>
                <a:cs typeface="Play"/>
                <a:sym typeface="Play"/>
              </a:rPr>
              <a:t>•Art. 39 – Permite que a rescisão contratual seja discutida em juízo ou arbitragem .</a:t>
            </a:r>
            <a:endParaRPr sz="2317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2317">
                <a:latin typeface="Play"/>
                <a:ea typeface="Play"/>
                <a:cs typeface="Play"/>
                <a:sym typeface="Play"/>
              </a:rPr>
              <a:t>•Art. 39-A – Reconhece a aplicação da Lei de Recuperação Judicial, sem impedir a intervenção .</a:t>
            </a:r>
            <a:endParaRPr sz="1391">
              <a:latin typeface="Play"/>
              <a:ea typeface="Play"/>
              <a:cs typeface="Play"/>
              <a:sym typeface="Play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4300" u="sng">
                <a:solidFill>
                  <a:srgbClr val="C85044"/>
                </a:solidFill>
              </a:rPr>
              <a:t>5. Aporte de recursos </a:t>
            </a:r>
            <a:endParaRPr b="1" sz="4300" u="sng">
              <a:solidFill>
                <a:srgbClr val="C85044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4300" u="sng">
                <a:solidFill>
                  <a:srgbClr val="C85044"/>
                </a:solidFill>
              </a:rPr>
              <a:t>em concessões comuns</a:t>
            </a:r>
            <a:endParaRPr sz="4300">
              <a:solidFill>
                <a:srgbClr val="C85044"/>
              </a:solidFill>
            </a:endParaRPr>
          </a:p>
        </p:txBody>
      </p:sp>
      <p:sp>
        <p:nvSpPr>
          <p:cNvPr id="115" name="Google Shape;115;p18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9664"/>
              <a:buNone/>
            </a:pPr>
            <a:r>
              <a:rPr lang="pt-BR" sz="3708">
                <a:latin typeface="Play"/>
                <a:ea typeface="Play"/>
                <a:cs typeface="Play"/>
                <a:sym typeface="Play"/>
              </a:rPr>
              <a:t>•Na legislação atual as possibilidades são restritas às PPPs. Para isso, a ideia do Projeto é abrir e permitir também neste setor de concessões tradicionais - que sempre teve a prática de subsídio cruzado -, trazendo maior flexibilidade financeira, inclusive por meio da criação de fundos compensatórios. Como foi feito no estado de São Paulo. O intuito é criar a possibilidade de que isso seja discutido no âmbito de contratos, com o aporte também em concessões de recursos públicos.</a:t>
            </a:r>
            <a:endParaRPr sz="3708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9664"/>
              <a:buNone/>
            </a:pPr>
            <a:r>
              <a:rPr lang="pt-BR" sz="3708">
                <a:latin typeface="Play"/>
                <a:ea typeface="Play"/>
                <a:cs typeface="Play"/>
                <a:sym typeface="Play"/>
              </a:rPr>
              <a:t>•</a:t>
            </a:r>
            <a:r>
              <a:rPr b="1" lang="pt-BR" sz="3708">
                <a:latin typeface="Play"/>
                <a:ea typeface="Play"/>
                <a:cs typeface="Play"/>
                <a:sym typeface="Play"/>
              </a:rPr>
              <a:t>Art. 6º, §13</a:t>
            </a:r>
            <a:r>
              <a:rPr lang="pt-BR" sz="3708">
                <a:latin typeface="Play"/>
                <a:ea typeface="Play"/>
                <a:cs typeface="Play"/>
                <a:sym typeface="Play"/>
              </a:rPr>
              <a:t> – Autoriza o </a:t>
            </a:r>
            <a:r>
              <a:rPr b="1" lang="pt-BR" sz="3708">
                <a:latin typeface="Play"/>
                <a:ea typeface="Play"/>
                <a:cs typeface="Play"/>
                <a:sym typeface="Play"/>
              </a:rPr>
              <a:t>aporte em dinheiro ou bens</a:t>
            </a:r>
            <a:r>
              <a:rPr lang="pt-BR" sz="3708">
                <a:latin typeface="Play"/>
                <a:ea typeface="Play"/>
                <a:cs typeface="Play"/>
                <a:sym typeface="Play"/>
              </a:rPr>
              <a:t> em concessões comuns.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0863"/>
              <a:buNone/>
            </a:pPr>
            <a:r>
              <a:t/>
            </a:r>
            <a:endParaRPr sz="2691">
              <a:latin typeface="Play"/>
              <a:ea typeface="Play"/>
              <a:cs typeface="Play"/>
              <a:sym typeface="Play"/>
            </a:endParaRPr>
          </a:p>
          <a:p>
            <a:pPr indent="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3300">
                <a:solidFill>
                  <a:srgbClr val="C85044"/>
                </a:solidFill>
              </a:rPr>
              <a:t>6. Novas medidas para estabelecer </a:t>
            </a:r>
            <a:endParaRPr b="1" sz="3300">
              <a:solidFill>
                <a:srgbClr val="C85044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3300">
                <a:solidFill>
                  <a:srgbClr val="C85044"/>
                </a:solidFill>
              </a:rPr>
              <a:t>a transferência de concessões</a:t>
            </a:r>
            <a:endParaRPr sz="3400">
              <a:solidFill>
                <a:srgbClr val="C85044"/>
              </a:solidFill>
            </a:endParaRPr>
          </a:p>
        </p:txBody>
      </p:sp>
      <p:sp>
        <p:nvSpPr>
          <p:cNvPr id="121" name="Google Shape;121;p19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52"/>
              <a:buNone/>
            </a:pPr>
            <a:r>
              <a:rPr lang="pt-BR" sz="2708">
                <a:latin typeface="Play"/>
                <a:ea typeface="Play"/>
                <a:cs typeface="Play"/>
                <a:sym typeface="Play"/>
              </a:rPr>
              <a:t>•A lei facilita a </a:t>
            </a:r>
            <a:r>
              <a:rPr b="1" lang="pt-BR" sz="2708">
                <a:latin typeface="Play"/>
                <a:ea typeface="Play"/>
                <a:cs typeface="Play"/>
                <a:sym typeface="Play"/>
              </a:rPr>
              <a:t>entrada de novos grupos e fundos de investimento</a:t>
            </a:r>
            <a:r>
              <a:rPr lang="pt-BR" sz="2708">
                <a:latin typeface="Play"/>
                <a:ea typeface="Play"/>
                <a:cs typeface="Play"/>
                <a:sym typeface="Play"/>
              </a:rPr>
              <a:t> no setor - originalmente restrito à disputa de empresas construtoras, quando iniciaram as concessões rodoviárias -, ao simplificar processos de transferência societária, que hoje são burocráticos e se arrastam indefinitivamente.</a:t>
            </a:r>
            <a:endParaRPr sz="2708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52"/>
              <a:buNone/>
            </a:pPr>
            <a:r>
              <a:rPr lang="pt-BR" sz="2708">
                <a:latin typeface="Play"/>
                <a:ea typeface="Play"/>
                <a:cs typeface="Play"/>
                <a:sym typeface="Play"/>
              </a:rPr>
              <a:t>•Art. 27, §5º – Define regras para análise e simplificação da transferência da concessão ou do controle societário.</a:t>
            </a:r>
            <a:endParaRPr sz="157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3600" u="sng">
                <a:solidFill>
                  <a:srgbClr val="C85044"/>
                </a:solidFill>
              </a:rPr>
              <a:t>7. Homologação automática </a:t>
            </a:r>
            <a:endParaRPr b="1" sz="3600" u="sng">
              <a:solidFill>
                <a:srgbClr val="C85044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3600" u="sng">
                <a:solidFill>
                  <a:srgbClr val="C85044"/>
                </a:solidFill>
              </a:rPr>
              <a:t>de reajustes tarifários</a:t>
            </a:r>
            <a:endParaRPr sz="3400">
              <a:solidFill>
                <a:srgbClr val="C85044"/>
              </a:solidFill>
            </a:endParaRPr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3314">
                <a:latin typeface="Play"/>
                <a:ea typeface="Play"/>
                <a:cs typeface="Play"/>
                <a:sym typeface="Play"/>
              </a:rPr>
              <a:t>•Evita o bloqueio político de reajustes, especialmente em anos eleitorais. Se não houver distorção identificada, o reajuste previsto em contrato passa a ser automático.</a:t>
            </a:r>
            <a:endParaRPr sz="3314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pt-BR" sz="3314">
                <a:latin typeface="Play"/>
                <a:ea typeface="Play"/>
                <a:cs typeface="Play"/>
                <a:sym typeface="Play"/>
              </a:rPr>
              <a:t>•Art. 39-B, §3º – Permite aplicar reajustes tarifários homologados durante a prestação do serviço.</a:t>
            </a:r>
            <a:endParaRPr sz="1067">
              <a:latin typeface="Play"/>
              <a:ea typeface="Play"/>
              <a:cs typeface="Play"/>
              <a:sym typeface="Play"/>
            </a:endParaRPr>
          </a:p>
          <a:p>
            <a:pPr indent="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3800" u="sng">
                <a:solidFill>
                  <a:srgbClr val="C85044"/>
                </a:solidFill>
              </a:rPr>
              <a:t>8. Relicitação de contratos </a:t>
            </a:r>
            <a:endParaRPr b="1" sz="3800" u="sng">
              <a:solidFill>
                <a:srgbClr val="C85044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b="1" lang="pt-BR" sz="3800" u="sng">
                <a:solidFill>
                  <a:srgbClr val="C85044"/>
                </a:solidFill>
              </a:rPr>
              <a:t>mal sucedidos</a:t>
            </a:r>
            <a:endParaRPr sz="3200">
              <a:solidFill>
                <a:srgbClr val="C85044"/>
              </a:solidFill>
            </a:endParaRPr>
          </a:p>
        </p:txBody>
      </p:sp>
      <p:sp>
        <p:nvSpPr>
          <p:cNvPr id="133" name="Google Shape;133;p2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10000"/>
          </a:bodyPr>
          <a:lstStyle/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5"/>
              <a:buNone/>
            </a:pPr>
            <a:r>
              <a:rPr lang="pt-BR" sz="6379">
                <a:latin typeface="Play"/>
                <a:ea typeface="Play"/>
                <a:cs typeface="Play"/>
                <a:sym typeface="Play"/>
              </a:rPr>
              <a:t>•Estabelece regras para substituir concessionárias que não cumprem seus compromissos.</a:t>
            </a:r>
            <a:endParaRPr sz="6379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5"/>
              <a:buNone/>
            </a:pPr>
            <a:r>
              <a:rPr lang="pt-BR" sz="6379">
                <a:latin typeface="Play"/>
                <a:ea typeface="Play"/>
                <a:cs typeface="Play"/>
                <a:sym typeface="Play"/>
              </a:rPr>
              <a:t>•Art. 23-E – Regulamenta medidas de relicitação e reequilíbrio do contrato.</a:t>
            </a:r>
            <a:endParaRPr sz="6379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5"/>
              <a:buNone/>
            </a:pPr>
            <a:r>
              <a:rPr lang="pt-BR" sz="6379">
                <a:latin typeface="Play"/>
                <a:ea typeface="Play"/>
                <a:cs typeface="Play"/>
                <a:sym typeface="Play"/>
              </a:rPr>
              <a:t>•Art. 39-B – Trata da extinção da concessão e prestação temporária até nova licitação.</a:t>
            </a:r>
            <a:endParaRPr sz="1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0863"/>
              <a:buNone/>
            </a:pPr>
            <a:r>
              <a:t/>
            </a:r>
            <a:endParaRPr sz="269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223"/>
              <a:buNone/>
            </a:pPr>
            <a:r>
              <a:t/>
            </a:r>
            <a:endParaRPr sz="1991">
              <a:latin typeface="Play"/>
              <a:ea typeface="Play"/>
              <a:cs typeface="Play"/>
              <a:sym typeface="Play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