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8229600" cx="14630400"/>
  <p:notesSz cx="6648450" cy="9774225"/>
  <p:embeddedFontLst>
    <p:embeddedFont>
      <p:font typeface="Poppins"/>
      <p:regular r:id="rId19"/>
      <p:bold r:id="rId20"/>
      <p:italic r:id="rId21"/>
      <p:boldItalic r:id="rId22"/>
    </p:embeddedFont>
    <p:embeddedFont>
      <p:font typeface="Instrument Sans SemiBold"/>
      <p:regular r:id="rId23"/>
      <p:bold r:id="rId24"/>
      <p:italic r:id="rId25"/>
      <p:boldItalic r:id="rId26"/>
    </p:embeddedFont>
    <p:embeddedFont>
      <p:font typeface="Instrument Sans Medium"/>
      <p:regular r:id="rId27"/>
      <p:bold r:id="rId28"/>
      <p:italic r:id="rId29"/>
      <p:boldItalic r:id="rId30"/>
    </p:embeddedFont>
    <p:embeddedFont>
      <p:font typeface="Tahoma"/>
      <p:regular r:id="rId31"/>
      <p:bold r:id="rId32"/>
    </p:embeddedFont>
    <p:embeddedFont>
      <p:font typeface="Poppins Medium"/>
      <p:regular r:id="rId33"/>
      <p:bold r:id="rId34"/>
      <p:italic r:id="rId35"/>
      <p:boldItalic r:id="rId36"/>
    </p:embeddedFont>
    <p:embeddedFont>
      <p:font typeface="Poppins SemiBold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boldItalic.fntdata"/><Relationship Id="rId20" Type="http://schemas.openxmlformats.org/officeDocument/2006/relationships/font" Target="fonts/Poppins-bold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InstrumentSansSemiBold-bold.fntdata"/><Relationship Id="rId23" Type="http://schemas.openxmlformats.org/officeDocument/2006/relationships/font" Target="fonts/InstrumentSansSemiBol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InstrumentSansSemiBold-boldItalic.fntdata"/><Relationship Id="rId25" Type="http://schemas.openxmlformats.org/officeDocument/2006/relationships/font" Target="fonts/InstrumentSansSemiBold-italic.fntdata"/><Relationship Id="rId28" Type="http://schemas.openxmlformats.org/officeDocument/2006/relationships/font" Target="fonts/InstrumentSansMedium-bold.fntdata"/><Relationship Id="rId27" Type="http://schemas.openxmlformats.org/officeDocument/2006/relationships/font" Target="fonts/InstrumentSansMedium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InstrumentSansMedium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Tahoma-regular.fntdata"/><Relationship Id="rId30" Type="http://schemas.openxmlformats.org/officeDocument/2006/relationships/font" Target="fonts/InstrumentSansMedium-boldItalic.fntdata"/><Relationship Id="rId11" Type="http://schemas.openxmlformats.org/officeDocument/2006/relationships/slide" Target="slides/slide7.xml"/><Relationship Id="rId33" Type="http://schemas.openxmlformats.org/officeDocument/2006/relationships/font" Target="fonts/PoppinsMedium-regular.fntdata"/><Relationship Id="rId10" Type="http://schemas.openxmlformats.org/officeDocument/2006/relationships/slide" Target="slides/slide6.xml"/><Relationship Id="rId32" Type="http://schemas.openxmlformats.org/officeDocument/2006/relationships/font" Target="fonts/Tahoma-bold.fntdata"/><Relationship Id="rId13" Type="http://schemas.openxmlformats.org/officeDocument/2006/relationships/slide" Target="slides/slide9.xml"/><Relationship Id="rId35" Type="http://schemas.openxmlformats.org/officeDocument/2006/relationships/font" Target="fonts/PoppinsMedium-italic.fntdata"/><Relationship Id="rId12" Type="http://schemas.openxmlformats.org/officeDocument/2006/relationships/slide" Target="slides/slide8.xml"/><Relationship Id="rId34" Type="http://schemas.openxmlformats.org/officeDocument/2006/relationships/font" Target="fonts/PoppinsMedium-bold.fntdata"/><Relationship Id="rId15" Type="http://schemas.openxmlformats.org/officeDocument/2006/relationships/slide" Target="slides/slide11.xml"/><Relationship Id="rId37" Type="http://schemas.openxmlformats.org/officeDocument/2006/relationships/font" Target="fonts/PoppinsSemiBold-regular.fntdata"/><Relationship Id="rId14" Type="http://schemas.openxmlformats.org/officeDocument/2006/relationships/slide" Target="slides/slide10.xml"/><Relationship Id="rId36" Type="http://schemas.openxmlformats.org/officeDocument/2006/relationships/font" Target="fonts/PoppinsMedium-boldItalic.fntdata"/><Relationship Id="rId17" Type="http://schemas.openxmlformats.org/officeDocument/2006/relationships/slide" Target="slides/slide13.xml"/><Relationship Id="rId39" Type="http://schemas.openxmlformats.org/officeDocument/2006/relationships/font" Target="fonts/PoppinsSemiBold-italic.fntdata"/><Relationship Id="rId16" Type="http://schemas.openxmlformats.org/officeDocument/2006/relationships/slide" Target="slides/slide12.xml"/><Relationship Id="rId38" Type="http://schemas.openxmlformats.org/officeDocument/2006/relationships/font" Target="fonts/PoppinsSemiBold-bold.fntdata"/><Relationship Id="rId19" Type="http://schemas.openxmlformats.org/officeDocument/2006/relationships/font" Target="fonts/Poppins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1"/>
            <a:ext cx="2880482" cy="489985"/>
          </a:xfrm>
          <a:prstGeom prst="rect">
            <a:avLst/>
          </a:prstGeom>
          <a:noFill/>
          <a:ln>
            <a:noFill/>
          </a:ln>
        </p:spPr>
        <p:txBody>
          <a:bodyPr anchorCtr="0" anchor="t" bIns="32975" lIns="65975" spcFirstLastPara="1" rIns="65975" wrap="square" tIns="329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765404" y="1"/>
            <a:ext cx="2881765" cy="489985"/>
          </a:xfrm>
          <a:prstGeom prst="rect">
            <a:avLst/>
          </a:prstGeom>
          <a:noFill/>
          <a:ln>
            <a:noFill/>
          </a:ln>
        </p:spPr>
        <p:txBody>
          <a:bodyPr anchorCtr="0" anchor="t" bIns="32975" lIns="65975" spcFirstLastPara="1" rIns="65975" wrap="square" tIns="329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  <a:noFill/>
          <a:ln>
            <a:noFill/>
          </a:ln>
        </p:spPr>
        <p:txBody>
          <a:bodyPr anchorCtr="0" anchor="t" bIns="32975" lIns="65975" spcFirstLastPara="1" rIns="65975" wrap="square" tIns="329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284254"/>
            <a:ext cx="2880482" cy="489985"/>
          </a:xfrm>
          <a:prstGeom prst="rect">
            <a:avLst/>
          </a:prstGeom>
          <a:noFill/>
          <a:ln>
            <a:noFill/>
          </a:ln>
        </p:spPr>
        <p:txBody>
          <a:bodyPr anchorCtr="0" anchor="b" bIns="32975" lIns="65975" spcFirstLastPara="1" rIns="65975" wrap="square" tIns="329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765404" y="9284254"/>
            <a:ext cx="2881765" cy="489985"/>
          </a:xfrm>
          <a:prstGeom prst="rect">
            <a:avLst/>
          </a:prstGeom>
          <a:noFill/>
          <a:ln>
            <a:noFill/>
          </a:ln>
        </p:spPr>
        <p:txBody>
          <a:bodyPr anchorCtr="0" anchor="b" bIns="32975" lIns="65975" spcFirstLastPara="1" rIns="65975" wrap="square" tIns="329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1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2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3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4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64332" y="4703641"/>
            <a:ext cx="5319786" cy="3848818"/>
          </a:xfrm>
          <a:prstGeom prst="rect">
            <a:avLst/>
          </a:prstGeom>
        </p:spPr>
        <p:txBody>
          <a:bodyPr anchorCtr="0" anchor="t" bIns="32975" lIns="65975" spcFirstLastPara="1" rIns="65975" wrap="square" tIns="3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:notes"/>
          <p:cNvSpPr/>
          <p:nvPr>
            <p:ph idx="2" type="sldImg"/>
          </p:nvPr>
        </p:nvSpPr>
        <p:spPr>
          <a:xfrm>
            <a:off x="392113" y="1222375"/>
            <a:ext cx="5864225" cy="3298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bg>
      <p:bgPr>
        <a:solidFill>
          <a:srgbClr val="000000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" name="Google Shape;45;p1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12"/>
          <p:cNvSpPr/>
          <p:nvPr/>
        </p:nvSpPr>
        <p:spPr>
          <a:xfrm>
            <a:off x="0" y="80936"/>
            <a:ext cx="14630400" cy="754080"/>
          </a:xfrm>
          <a:prstGeom prst="rect">
            <a:avLst/>
          </a:prstGeom>
          <a:solidFill>
            <a:srgbClr val="E9ED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8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ortal RH Bahia" id="51" name="Google Shape;51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34179" y="172697"/>
            <a:ext cx="1696722" cy="542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e da empresa&#10;&#10;Descrição gerada automaticamente" id="52" name="Google Shape;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0357" y="255012"/>
            <a:ext cx="1116570" cy="460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">
  <p:cSld name="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3833604" y="342900"/>
            <a:ext cx="453896" cy="51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41654" y="7491679"/>
            <a:ext cx="1945847" cy="395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">
  <p:cSld name="1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 rotWithShape="1">
          <a:blip r:embed="rId2">
            <a:alphaModFix/>
          </a:blip>
          <a:srcRect b="0" l="0" r="82266" t="0"/>
          <a:stretch/>
        </p:blipFill>
        <p:spPr>
          <a:xfrm>
            <a:off x="0" y="0"/>
            <a:ext cx="2594610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3833604" y="342900"/>
            <a:ext cx="453896" cy="513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1">
  <p:cSld name="2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13833604" y="342900"/>
            <a:ext cx="453896" cy="513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">
  <p:cSld name="2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>
            <p:ph idx="2" type="pic"/>
          </p:nvPr>
        </p:nvSpPr>
        <p:spPr>
          <a:xfrm>
            <a:off x="8687713" y="4191000"/>
            <a:ext cx="5184070" cy="25919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" name="Google Shape;64;p16"/>
          <p:cNvSpPr/>
          <p:nvPr>
            <p:ph idx="3" type="pic"/>
          </p:nvPr>
        </p:nvSpPr>
        <p:spPr>
          <a:xfrm>
            <a:off x="8687714" y="1446610"/>
            <a:ext cx="5183867" cy="25919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606104" y="7449931"/>
            <a:ext cx="4320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0" lvl="1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indent="0" lvl="2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indent="0" lvl="3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indent="0" lvl="4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indent="0" lvl="5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indent="0" lvl="6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indent="0" lvl="7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indent="0" lvl="8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13630308" y="7503692"/>
            <a:ext cx="192505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6"/>
          <p:cNvSpPr txBox="1"/>
          <p:nvPr/>
        </p:nvSpPr>
        <p:spPr>
          <a:xfrm>
            <a:off x="10702897" y="7471374"/>
            <a:ext cx="2871619" cy="292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30475" spcFirstLastPara="1" rIns="30475" wrap="square" tIns="304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80">
                <a:solidFill>
                  <a:srgbClr val="33353A"/>
                </a:solidFill>
                <a:latin typeface="Poppins"/>
                <a:ea typeface="Poppins"/>
                <a:cs typeface="Poppins"/>
                <a:sym typeface="Poppins"/>
              </a:rPr>
              <a:t>SECRETARIA DA FAZENDA DO ESTADO DA BAHIA - SEFAZ BA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">
                <a:solidFill>
                  <a:srgbClr val="33353A"/>
                </a:solidFill>
                <a:latin typeface="Poppins"/>
                <a:ea typeface="Poppins"/>
                <a:cs typeface="Poppins"/>
                <a:sym typeface="Poppins"/>
              </a:rPr>
              <a:t>SECRETARIA EXECUTIVA DE PARCERIAS PÚBLICO-PRIVADAS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98720" y="712040"/>
            <a:ext cx="13632960" cy="9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498720" y="1843960"/>
            <a:ext cx="13632960" cy="54662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13555933" y="7461148"/>
            <a:ext cx="877920" cy="629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998220" y="2051686"/>
            <a:ext cx="12618720" cy="34232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998220" y="5507356"/>
            <a:ext cx="12618720" cy="1800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76"/>
              </a:spcBef>
              <a:spcAft>
                <a:spcPts val="0"/>
              </a:spcAft>
              <a:buClr>
                <a:srgbClr val="888888"/>
              </a:buClr>
              <a:buSzPts val="2880"/>
              <a:buFont typeface="Arial"/>
              <a:buNone/>
              <a:defRPr b="0" i="0" sz="28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32"/>
              </a:spcBef>
              <a:spcAft>
                <a:spcPts val="0"/>
              </a:spcAft>
              <a:buClr>
                <a:srgbClr val="888888"/>
              </a:buClr>
              <a:buSzPts val="2160"/>
              <a:buFont typeface="Arial"/>
              <a:buNone/>
              <a:defRPr b="0" i="0" sz="21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0"/>
              <a:buFont typeface="Arial"/>
              <a:buNone/>
              <a:defRPr b="0" i="0" sz="19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606104" y="7449931"/>
            <a:ext cx="4320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0" lvl="1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indent="0" lvl="2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indent="0" lvl="3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indent="0" lvl="4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indent="0" lvl="5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indent="0" lvl="6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indent="0" lvl="7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indent="0" lvl="8" marL="0" marR="0" rtl="0" algn="l">
              <a:spcBef>
                <a:spcPts val="0"/>
              </a:spcBef>
              <a:buNone/>
              <a:defRPr sz="960">
                <a:solidFill>
                  <a:srgbClr val="3335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13630308" y="7503692"/>
            <a:ext cx="192505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10702897" y="7471374"/>
            <a:ext cx="2871619" cy="292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30475" spcFirstLastPara="1" rIns="30475" wrap="square" tIns="304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80">
                <a:solidFill>
                  <a:srgbClr val="33353A"/>
                </a:solidFill>
                <a:latin typeface="Poppins"/>
                <a:ea typeface="Poppins"/>
                <a:cs typeface="Poppins"/>
                <a:sym typeface="Poppins"/>
              </a:rPr>
              <a:t>SECRETARIA DA FAZENDA DO ESTADO DA BAHIA - SEFAZ BA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">
                <a:solidFill>
                  <a:srgbClr val="33353A"/>
                </a:solidFill>
                <a:latin typeface="Poppins"/>
                <a:ea typeface="Poppins"/>
                <a:cs typeface="Poppins"/>
                <a:sym typeface="Poppins"/>
              </a:rPr>
              <a:t>SECRETARIA EXECUTIVA DE PARCERIAS PÚBLICO-PRIVADAS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bg>
      <p:bgPr>
        <a:solidFill>
          <a:srgbClr val="000000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" name="Google Shape;24;p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bg>
      <p:bgPr>
        <a:solidFill>
          <a:schemeClr val="lt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bg>
      <p:bgPr>
        <a:solidFill>
          <a:srgbClr val="000000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bg>
      <p:bgPr>
        <a:solidFill>
          <a:srgbClr val="000000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" name="Google Shape;33;p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bg>
      <p:bgPr>
        <a:solidFill>
          <a:srgbClr val="000000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" name="Google Shape;37;p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bg>
      <p:bgPr>
        <a:solidFill>
          <a:srgbClr val="000000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" name="Google Shape;41;p1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Relationship Id="rId5" Type="http://schemas.openxmlformats.org/officeDocument/2006/relationships/image" Target="../media/image31.png"/><Relationship Id="rId6" Type="http://schemas.openxmlformats.org/officeDocument/2006/relationships/image" Target="../media/image27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Relationship Id="rId6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3840" y="6844955"/>
            <a:ext cx="2618846" cy="863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Gráfico de superfície&#10;&#10;O conteúdo gerado por IA pode estar incorreto." id="83" name="Google Shape;8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92552" y="162270"/>
            <a:ext cx="8430887" cy="68694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9"/>
          <p:cNvSpPr txBox="1"/>
          <p:nvPr/>
        </p:nvSpPr>
        <p:spPr>
          <a:xfrm>
            <a:off x="5973752" y="5886486"/>
            <a:ext cx="575225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91C5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Programa de Parcerias Público-Privado do Estado da Bahia</a:t>
            </a:r>
            <a:endParaRPr b="1" sz="3200">
              <a:solidFill>
                <a:srgbClr val="091C5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/>
          <p:nvPr/>
        </p:nvSpPr>
        <p:spPr>
          <a:xfrm>
            <a:off x="3166288" y="788519"/>
            <a:ext cx="570056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61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50"/>
              <a:buFont typeface="Poppins"/>
              <a:buNone/>
            </a:pPr>
            <a:r>
              <a:rPr lang="en-US" sz="285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Tópicos da Apresentação</a:t>
            </a:r>
            <a:endParaRPr sz="285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3168886" y="1368164"/>
            <a:ext cx="9266953" cy="6020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Programa de PPPs da Bahia: carteira atual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Contratos em Execução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Novos Projetos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Governança do Programa de PPPs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Projeto de Modernização e Fortalecimento do Programa</a:t>
            </a:r>
            <a:endParaRPr b="0" i="0" sz="1800" u="none" cap="none" strike="noStrike">
              <a:solidFill>
                <a:srgbClr val="EDEDE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PPPs como instrumento de qualificação do gasto público</a:t>
            </a:r>
            <a:endParaRPr sz="24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 b="0" i="0" sz="24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Relacionamento com o TCE-BA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Ineditismo no consensualismo: Ponte Salvador-Ilha de Itaparica</a:t>
            </a:r>
            <a:endParaRPr/>
          </a:p>
          <a:p>
            <a:pPr indent="-2286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/>
          <p:nvPr/>
        </p:nvSpPr>
        <p:spPr>
          <a:xfrm>
            <a:off x="3597729" y="3523327"/>
            <a:ext cx="10596141" cy="2117023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4" name="Google Shape;204;p29"/>
          <p:cNvSpPr/>
          <p:nvPr/>
        </p:nvSpPr>
        <p:spPr>
          <a:xfrm>
            <a:off x="2937745" y="1516501"/>
            <a:ext cx="11027730" cy="1462528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5" name="Google Shape;205;p29"/>
          <p:cNvSpPr/>
          <p:nvPr/>
        </p:nvSpPr>
        <p:spPr>
          <a:xfrm>
            <a:off x="2933890" y="1517087"/>
            <a:ext cx="123760" cy="1457644"/>
          </a:xfrm>
          <a:prstGeom prst="roundRect">
            <a:avLst>
              <a:gd fmla="val 3162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6" name="Google Shape;206;p29"/>
          <p:cNvSpPr/>
          <p:nvPr/>
        </p:nvSpPr>
        <p:spPr>
          <a:xfrm>
            <a:off x="3485724" y="3511529"/>
            <a:ext cx="124429" cy="2245126"/>
          </a:xfrm>
          <a:prstGeom prst="roundRect">
            <a:avLst>
              <a:gd fmla="val 3162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7" name="Google Shape;207;p29"/>
          <p:cNvSpPr txBox="1"/>
          <p:nvPr/>
        </p:nvSpPr>
        <p:spPr>
          <a:xfrm>
            <a:off x="422167" y="217913"/>
            <a:ext cx="12886398" cy="1465016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33353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PPPs como instrumento de qualificação do gasto público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4C4C4D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C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3225802" y="1687934"/>
            <a:ext cx="10532641" cy="1723508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Entrega efetiva das obras e serviços;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Avaliação de indicadores de desempenho (quantitativa e qualitativa);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Garantias de Recebimento sem atraso pelo Parceiro Privado.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E28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descr="Bullseye with solid fill" id="209" name="Google Shape;209;p29"/>
          <p:cNvSpPr/>
          <p:nvPr/>
        </p:nvSpPr>
        <p:spPr>
          <a:xfrm>
            <a:off x="5747657" y="2207288"/>
            <a:ext cx="1719943" cy="1719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513157" y="5514470"/>
            <a:ext cx="2768901" cy="387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DESAFIOS</a:t>
            </a:r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3610153" y="3573152"/>
            <a:ext cx="10584418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Histórico dos juros reais no Brasil;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Remuneração de setores com elevado Opex e pouco Capex;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Limite de Endividamento – RCL - (Aporte x Contraprestações);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Metodologia de mensuração das Externalidades (benefícios gerados pelos Projetos de PPP do Estado);</a:t>
            </a:r>
            <a:endParaRPr sz="240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E284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E28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Obstáculo com preenchimento sólido" id="212" name="Google Shape;21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391" y="4028831"/>
            <a:ext cx="1328414" cy="13284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sta de Verificação com preenchimento sólido" id="213" name="Google Shape;21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779" y="1522535"/>
            <a:ext cx="1222111" cy="122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9"/>
          <p:cNvSpPr txBox="1"/>
          <p:nvPr/>
        </p:nvSpPr>
        <p:spPr>
          <a:xfrm>
            <a:off x="454043" y="2901112"/>
            <a:ext cx="2768901" cy="683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EVIDÊNCIAS PRÁTICAS</a:t>
            </a:r>
            <a:endParaRPr/>
          </a:p>
        </p:txBody>
      </p:sp>
      <p:sp>
        <p:nvSpPr>
          <p:cNvPr id="215" name="Google Shape;215;p29"/>
          <p:cNvSpPr/>
          <p:nvPr/>
        </p:nvSpPr>
        <p:spPr>
          <a:xfrm>
            <a:off x="3988071" y="6265133"/>
            <a:ext cx="10639548" cy="1753974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3877713" y="6264911"/>
            <a:ext cx="115873" cy="1752430"/>
          </a:xfrm>
          <a:prstGeom prst="roundRect">
            <a:avLst>
              <a:gd fmla="val 3162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577654" y="7257793"/>
            <a:ext cx="3160759" cy="387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OPORTUNIDADES</a:t>
            </a:r>
            <a:endParaRPr/>
          </a:p>
        </p:txBody>
      </p:sp>
      <p:sp>
        <p:nvSpPr>
          <p:cNvPr id="218" name="Google Shape;218;p29"/>
          <p:cNvSpPr txBox="1"/>
          <p:nvPr/>
        </p:nvSpPr>
        <p:spPr>
          <a:xfrm>
            <a:off x="4203225" y="6615670"/>
            <a:ext cx="1059614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Iniciativas de bancos multilaterais, como BID (ICOM/Externalidade);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Maturidade dos Programas de PPPs e Estruturadores;</a:t>
            </a:r>
            <a:endParaRPr sz="2400">
              <a:solidFill>
                <a:srgbClr val="0E284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Avaliação e levantamento das externalidades .</a:t>
            </a:r>
            <a:endParaRPr sz="2400">
              <a:solidFill>
                <a:srgbClr val="0E28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Parede de tijolos com preenchimento sólido" id="219" name="Google Shape;21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47489" y="6058694"/>
            <a:ext cx="1162488" cy="1162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/>
          <p:nvPr/>
        </p:nvSpPr>
        <p:spPr>
          <a:xfrm>
            <a:off x="3166288" y="788519"/>
            <a:ext cx="570056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61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50"/>
              <a:buFont typeface="Poppins"/>
              <a:buNone/>
            </a:pPr>
            <a:r>
              <a:rPr lang="en-US" sz="285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Tópicos da Apresentação</a:t>
            </a:r>
            <a:endParaRPr sz="285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5" name="Google Shape;225;p30"/>
          <p:cNvSpPr/>
          <p:nvPr/>
        </p:nvSpPr>
        <p:spPr>
          <a:xfrm>
            <a:off x="3168886" y="1368164"/>
            <a:ext cx="9266953" cy="6020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Programa de PPPs da Bahia: carteira atual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Contratos em Execução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Novos Projetos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Governança do Programa de PPPs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Projeto de Modernização e Fortalecimento do Programa</a:t>
            </a:r>
            <a:endParaRPr b="0" i="0" sz="1800" u="none" cap="none" strike="noStrike">
              <a:solidFill>
                <a:srgbClr val="EDEDE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PPPs como instrumento de qualificação do gasto público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 b="0" i="0" sz="2400" u="none" cap="none" strike="noStrike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Relacionamento com o TCE-BA</a:t>
            </a:r>
            <a:endParaRPr sz="24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Ineditismo no consensualismo: Ponte Salvador-Ilha de Itaparica</a:t>
            </a:r>
            <a:endParaRPr/>
          </a:p>
          <a:p>
            <a:pPr indent="-2286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/>
          <p:nvPr/>
        </p:nvSpPr>
        <p:spPr>
          <a:xfrm>
            <a:off x="4104224" y="880681"/>
            <a:ext cx="11228427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091C53"/>
              </a:buClr>
              <a:buSzPts val="4450"/>
              <a:buFont typeface="Instrument Sans SemiBold"/>
              <a:buNone/>
            </a:pPr>
            <a:r>
              <a:rPr b="1" lang="en-US" sz="4450">
                <a:solidFill>
                  <a:srgbClr val="091C5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O relacionamento com o TCE-BA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1" name="Google Shape;231;p31"/>
          <p:cNvGrpSpPr/>
          <p:nvPr/>
        </p:nvGrpSpPr>
        <p:grpSpPr>
          <a:xfrm>
            <a:off x="73509" y="5178588"/>
            <a:ext cx="3311082" cy="1741575"/>
            <a:chOff x="530709" y="5154525"/>
            <a:chExt cx="3311082" cy="1741575"/>
          </a:xfrm>
        </p:grpSpPr>
        <p:sp>
          <p:nvSpPr>
            <p:cNvPr id="232" name="Google Shape;232;p31"/>
            <p:cNvSpPr/>
            <p:nvPr/>
          </p:nvSpPr>
          <p:spPr>
            <a:xfrm>
              <a:off x="1176689" y="5238274"/>
              <a:ext cx="2197537" cy="354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2200"/>
                <a:buFont typeface="Instrument Sans SemiBold"/>
                <a:buNone/>
              </a:pPr>
              <a:r>
                <a:rPr b="1" lang="en-US" sz="2200">
                  <a:solidFill>
                    <a:srgbClr val="1F3864"/>
                  </a:solidFill>
                  <a:latin typeface="Instrument Sans SemiBold"/>
                  <a:ea typeface="Instrument Sans SemiBold"/>
                  <a:cs typeface="Instrument Sans SemiBold"/>
                  <a:sym typeface="Instrument Sans SemiBold"/>
                </a:rPr>
                <a:t>Prevenção</a:t>
              </a:r>
              <a:endParaRPr b="1" sz="22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31"/>
            <p:cNvSpPr/>
            <p:nvPr/>
          </p:nvSpPr>
          <p:spPr>
            <a:xfrm>
              <a:off x="1193962" y="5807392"/>
              <a:ext cx="2647829" cy="1088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just">
                <a:lnSpc>
                  <a:spcPct val="158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800"/>
                <a:buFont typeface="Instrument Sans Medium"/>
                <a:buNone/>
              </a:pPr>
              <a:r>
                <a:rPr lang="en-US" sz="18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Auditorias Operacionais com foco em propostas de melhorias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reencoded.png" id="234" name="Google Shape;234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0709" y="5154525"/>
              <a:ext cx="566976" cy="5669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5" name="Google Shape;235;p31"/>
          <p:cNvGrpSpPr/>
          <p:nvPr/>
        </p:nvGrpSpPr>
        <p:grpSpPr>
          <a:xfrm>
            <a:off x="3501138" y="5251111"/>
            <a:ext cx="3424599" cy="1580639"/>
            <a:chOff x="4174907" y="5130795"/>
            <a:chExt cx="3424599" cy="1580639"/>
          </a:xfrm>
        </p:grpSpPr>
        <p:pic>
          <p:nvPicPr>
            <p:cNvPr descr="preencoded.png" id="236" name="Google Shape;236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74907" y="5130795"/>
              <a:ext cx="566976" cy="56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31"/>
            <p:cNvSpPr/>
            <p:nvPr/>
          </p:nvSpPr>
          <p:spPr>
            <a:xfrm>
              <a:off x="4947459" y="5252095"/>
              <a:ext cx="2197656" cy="354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2200"/>
                <a:buFont typeface="Instrument Sans SemiBold"/>
                <a:buNone/>
              </a:pPr>
              <a:r>
                <a:rPr b="1" lang="en-US" sz="2200">
                  <a:solidFill>
                    <a:srgbClr val="1F3864"/>
                  </a:solidFill>
                  <a:latin typeface="Instrument Sans SemiBold"/>
                  <a:ea typeface="Instrument Sans SemiBold"/>
                  <a:cs typeface="Instrument Sans SemiBold"/>
                  <a:sym typeface="Instrument Sans SemiBold"/>
                </a:rPr>
                <a:t>Segurança Jurídica</a:t>
              </a:r>
              <a:endParaRPr b="1" sz="22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31"/>
            <p:cNvSpPr/>
            <p:nvPr/>
          </p:nvSpPr>
          <p:spPr>
            <a:xfrm>
              <a:off x="4951677" y="5985629"/>
              <a:ext cx="2647829" cy="725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6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750"/>
                <a:buFont typeface="Instrument Sans Medium"/>
                <a:buNone/>
              </a:pPr>
              <a:r>
                <a:rPr lang="en-US" sz="175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Análise de processos e relatórios</a:t>
              </a:r>
              <a:endParaRPr sz="1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reencoded.png" id="239" name="Google Shape;23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73309" y="5276330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1"/>
          <p:cNvSpPr/>
          <p:nvPr/>
        </p:nvSpPr>
        <p:spPr>
          <a:xfrm>
            <a:off x="7296109" y="5390944"/>
            <a:ext cx="2197656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200"/>
              <a:buFont typeface="Instrument Sans SemiBold"/>
              <a:buNone/>
            </a:pPr>
            <a:r>
              <a:rPr b="1" lang="en-US" sz="2200">
                <a:solidFill>
                  <a:srgbClr val="1F3864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Consensualismo</a:t>
            </a:r>
            <a:endParaRPr b="1" sz="22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1"/>
          <p:cNvSpPr/>
          <p:nvPr/>
        </p:nvSpPr>
        <p:spPr>
          <a:xfrm>
            <a:off x="7140284" y="5901408"/>
            <a:ext cx="2509307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1E3063"/>
              </a:buClr>
              <a:buSzPts val="1750"/>
              <a:buFont typeface="Instrument Sans Medium"/>
              <a:buNone/>
            </a:pPr>
            <a:r>
              <a:rPr lang="en-US" sz="175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O caso Ponte Salvador-Ilha de Itaparica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2" name="Google Shape;242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36244" y="5239675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1"/>
          <p:cNvSpPr/>
          <p:nvPr/>
        </p:nvSpPr>
        <p:spPr>
          <a:xfrm>
            <a:off x="10601367" y="5297276"/>
            <a:ext cx="2197656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F3864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Eficiência</a:t>
            </a:r>
            <a:endParaRPr sz="22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1"/>
          <p:cNvSpPr/>
          <p:nvPr/>
        </p:nvSpPr>
        <p:spPr>
          <a:xfrm>
            <a:off x="10300578" y="5751359"/>
            <a:ext cx="2197656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1E3063"/>
              </a:buClr>
              <a:buSzPts val="1750"/>
              <a:buFont typeface="Instrument Sans Medium"/>
              <a:buNone/>
            </a:pPr>
            <a:r>
              <a:rPr lang="en-US" sz="175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Foco nas entregas para a sociedade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1"/>
          <p:cNvSpPr/>
          <p:nvPr/>
        </p:nvSpPr>
        <p:spPr>
          <a:xfrm>
            <a:off x="1730141" y="2747736"/>
            <a:ext cx="3015684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1F3864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Vanguardismo TCE BA</a:t>
            </a:r>
            <a:endParaRPr/>
          </a:p>
        </p:txBody>
      </p:sp>
      <p:sp>
        <p:nvSpPr>
          <p:cNvPr id="246" name="Google Shape;246;p31"/>
          <p:cNvSpPr/>
          <p:nvPr/>
        </p:nvSpPr>
        <p:spPr>
          <a:xfrm>
            <a:off x="1458656" y="3112318"/>
            <a:ext cx="11888081" cy="1401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A partir da Instrução Normativa TCU Nº 91, de 22 de dezembro de 2022, que instituiu a SecexConsenso, no âmbito do TCU, o </a:t>
            </a:r>
            <a:r>
              <a:rPr b="1"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TCE Bahia</a:t>
            </a: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, publicou a </a:t>
            </a:r>
            <a:r>
              <a:rPr b="1"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RESOLUÇÃO Nº 046/2024</a:t>
            </a: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,  a qual institui, no âmbito do TCE Bahia, p</a:t>
            </a:r>
            <a:r>
              <a:rPr b="1"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rocedimentos de solução consensual de controvérsias e prevenção de conflitos</a:t>
            </a: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, visando promover o c</a:t>
            </a:r>
            <a:r>
              <a:rPr b="1"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onsensualismo</a:t>
            </a: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, a </a:t>
            </a:r>
            <a:r>
              <a:rPr b="1"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eficiência</a:t>
            </a:r>
            <a:r>
              <a:rPr lang="en-US" sz="1800">
                <a:solidFill>
                  <a:srgbClr val="1E3063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 e o pluralismo em temas relacionados à administração pública.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E3063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pic>
        <p:nvPicPr>
          <p:cNvPr descr="Marca de verificação do selo com preenchimento sólido" id="247" name="Google Shape;247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3926" y="238225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tipo, nome da empresa&#10;&#10;O conteúdo gerado por IA pode estar incorreto." id="252" name="Google Shape;25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1332" y="2793550"/>
            <a:ext cx="2618846" cy="86319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2"/>
          <p:cNvSpPr txBox="1"/>
          <p:nvPr/>
        </p:nvSpPr>
        <p:spPr>
          <a:xfrm>
            <a:off x="2662705" y="2895287"/>
            <a:ext cx="68940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Claúdio Mascarenhas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Auditor Fiscal Estado da Bahia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E-mail: cjferreira@sefaz.ba.gov.br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3166288" y="788519"/>
            <a:ext cx="570056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61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50"/>
              <a:buFont typeface="Poppins"/>
              <a:buNone/>
            </a:pPr>
            <a:r>
              <a:rPr lang="en-US" sz="285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Tópicos da Apresentação</a:t>
            </a:r>
            <a:endParaRPr sz="285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0" name="Google Shape;90;p20"/>
          <p:cNvSpPr/>
          <p:nvPr/>
        </p:nvSpPr>
        <p:spPr>
          <a:xfrm>
            <a:off x="3168886" y="1368164"/>
            <a:ext cx="9266953" cy="6020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O Programa de PPPs da Bahia: carteira atual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Contratos em Execução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Novos Projetos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Governança do Programa de PPPs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Projeto de Modernização e Fortalecimento do Programa</a:t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PPPs como instrumento de qualificação do gasto público</a:t>
            </a:r>
            <a:endParaRPr sz="24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 b="0" i="0" sz="24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Relacionamento com o TCE-BA</a:t>
            </a:r>
            <a:endParaRPr sz="24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Ineditismo no consensualismo: Ponte Salvador-Ilha de Itaparica</a:t>
            </a:r>
            <a:endParaRPr/>
          </a:p>
          <a:p>
            <a:pPr indent="-2286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/>
          <p:nvPr/>
        </p:nvSpPr>
        <p:spPr>
          <a:xfrm>
            <a:off x="3166288" y="788519"/>
            <a:ext cx="570056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61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50"/>
              <a:buFont typeface="Poppins"/>
              <a:buNone/>
            </a:pPr>
            <a:r>
              <a:rPr lang="en-US" sz="285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Tópicos da Apresentação</a:t>
            </a:r>
            <a:endParaRPr sz="285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" name="Google Shape;96;p21"/>
          <p:cNvSpPr/>
          <p:nvPr/>
        </p:nvSpPr>
        <p:spPr>
          <a:xfrm>
            <a:off x="3168886" y="1368164"/>
            <a:ext cx="9266953" cy="6020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O Programa de PPPs da Bahia: carteira atual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Contratos em Execução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Novos Projetos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Governança do Programa de PPPs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Projeto de Modernização e Fortalecimento do Programa</a:t>
            </a:r>
            <a:endParaRPr b="0" i="0" sz="1800" u="none" cap="none" strike="noStrike">
              <a:solidFill>
                <a:srgbClr val="EDEDE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PPPs como instrumento de qualificação do gasto público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 b="0" i="0" sz="2400" u="none" cap="none" strike="noStrike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Relacionamento com o TCE-BA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Ineditismo no consensualismo: Ponte Salvador-Ilha de Itaparica</a:t>
            </a:r>
            <a:endParaRPr/>
          </a:p>
          <a:p>
            <a:pPr indent="-2286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1" name="Google Shape;10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2170" y="0"/>
            <a:ext cx="595823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2"/>
          <p:cNvSpPr/>
          <p:nvPr/>
        </p:nvSpPr>
        <p:spPr>
          <a:xfrm>
            <a:off x="3362412" y="255504"/>
            <a:ext cx="7556421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091C53"/>
              </a:buClr>
              <a:buSzPts val="4450"/>
              <a:buFont typeface="Instrument Sans SemiBold"/>
              <a:buNone/>
            </a:pPr>
            <a:r>
              <a:rPr b="1" lang="en-US" sz="4450">
                <a:solidFill>
                  <a:srgbClr val="091C5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Contribuições das PPPs da Bahia para o Brasil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1096290" y="2587520"/>
            <a:ext cx="7117715" cy="4443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3ª Maior Carteira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Contratos assinados no País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Entregas Sociais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    Benefícios diretos à população baiana - 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      Redução tempo de viagem em até 18 dias úteis</a:t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   Projetos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                Modelos pioneiros no setor público 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                            Segunda PPP do Brasil (2006)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</p:txBody>
      </p:sp>
      <p:pic>
        <p:nvPicPr>
          <p:cNvPr id="104" name="Google Shape;104;p22" title="20 anos das Parcerias Público-Privadas (PPPs) na Bahia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11750" y="2229095"/>
            <a:ext cx="3727452" cy="210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9" name="Google Shape;10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2170" y="0"/>
            <a:ext cx="595823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3"/>
          <p:cNvSpPr/>
          <p:nvPr/>
        </p:nvSpPr>
        <p:spPr>
          <a:xfrm>
            <a:off x="2841712" y="179304"/>
            <a:ext cx="7785021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50">
                <a:solidFill>
                  <a:srgbClr val="091C5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PPPs da Bahia em Números</a:t>
            </a:r>
            <a:endParaRPr b="1" sz="4450">
              <a:solidFill>
                <a:srgbClr val="091C5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</p:txBody>
      </p:sp>
      <p:sp>
        <p:nvSpPr>
          <p:cNvPr id="111" name="Google Shape;111;p23"/>
          <p:cNvSpPr/>
          <p:nvPr/>
        </p:nvSpPr>
        <p:spPr>
          <a:xfrm>
            <a:off x="766090" y="2295420"/>
            <a:ext cx="6965315" cy="5281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Investimentos Realizados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R$ 12,2 bilhões (2023) (Metrô - R$ 9 bilhões)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Investimentos Futuros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+ R$ 10 bilhões (Ponte Salvador- Itaparica)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Contraprestações Anuais</a:t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      R$ 1,5 bilhão (2025)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Limite da RCL 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</a:t>
            </a:r>
            <a:endParaRPr/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E306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                 2,48% da RCL (Teto 5%)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E3063"/>
              </a:solidFill>
              <a:latin typeface="Instrument Sans SemiBold"/>
              <a:ea typeface="Instrument Sans SemiBold"/>
              <a:cs typeface="Instrument Sans SemiBold"/>
              <a:sym typeface="Instrument Sans SemiBold"/>
            </a:endParaRPr>
          </a:p>
        </p:txBody>
      </p:sp>
      <p:pic>
        <p:nvPicPr>
          <p:cNvPr descr="Texto, Tabela&#10;&#10;O conteúdo gerado por IA pode estar incorreto." id="112" name="Google Shape;11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1188" y="2178050"/>
            <a:ext cx="6905625" cy="32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/>
          <p:nvPr/>
        </p:nvSpPr>
        <p:spPr>
          <a:xfrm>
            <a:off x="4146082" y="87654"/>
            <a:ext cx="7388582" cy="816072"/>
          </a:xfrm>
          <a:prstGeom prst="rect">
            <a:avLst/>
          </a:prstGeom>
          <a:noFill/>
          <a:ln>
            <a:noFill/>
          </a:ln>
        </p:spPr>
        <p:txBody>
          <a:bodyPr anchorCtr="0" anchor="t" bIns="54825" lIns="109700" spcFirstLastPara="1" rIns="109700" wrap="square" tIns="54825">
            <a:spAutoFit/>
          </a:bodyPr>
          <a:lstStyle/>
          <a:p>
            <a:pPr indent="0" lvl="0" marL="0" marR="0" rtl="0" algn="l">
              <a:lnSpc>
                <a:spcPct val="1513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91C53"/>
                </a:solidFill>
                <a:latin typeface="Tahoma"/>
                <a:ea typeface="Tahoma"/>
                <a:cs typeface="Tahoma"/>
                <a:sym typeface="Tahoma"/>
              </a:rPr>
              <a:t>Como chegamos até aqui  ?</a:t>
            </a:r>
            <a:endParaRPr b="1" sz="3600">
              <a:solidFill>
                <a:srgbClr val="091C53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8" name="Google Shape;118;p24"/>
          <p:cNvSpPr txBox="1"/>
          <p:nvPr/>
        </p:nvSpPr>
        <p:spPr>
          <a:xfrm>
            <a:off x="3500286" y="781032"/>
            <a:ext cx="11096827" cy="1741967"/>
          </a:xfrm>
          <a:prstGeom prst="rect">
            <a:avLst/>
          </a:prstGeom>
          <a:noFill/>
          <a:ln>
            <a:noFill/>
          </a:ln>
        </p:spPr>
        <p:txBody>
          <a:bodyPr anchorCtr="0" anchor="t" bIns="54825" lIns="109700" spcFirstLastPara="1" rIns="109700" wrap="square" tIns="5482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 Programa de PPP da Bahia tem assumido no cenário nacional um papel de </a:t>
            </a: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vanguarda </a:t>
            </a:r>
            <a:r>
              <a:rPr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em face da </a:t>
            </a: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responsabilidade fiscal</a:t>
            </a:r>
            <a:r>
              <a:rPr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estrutura institucional, ineditismo e impacto</a:t>
            </a:r>
            <a:r>
              <a:rPr b="1"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de seus projetos, estabelecendo, portanto, novas fronteiras ao desenvolvimento das PPPs no país.</a:t>
            </a:r>
            <a:endParaRPr/>
          </a:p>
        </p:txBody>
      </p:sp>
      <p:sp>
        <p:nvSpPr>
          <p:cNvPr id="119" name="Google Shape;119;p24"/>
          <p:cNvSpPr txBox="1"/>
          <p:nvPr/>
        </p:nvSpPr>
        <p:spPr>
          <a:xfrm>
            <a:off x="6509526" y="5016579"/>
            <a:ext cx="2069194" cy="307728"/>
          </a:xfrm>
          <a:prstGeom prst="rect">
            <a:avLst/>
          </a:prstGeom>
          <a:noFill/>
          <a:ln>
            <a:noFill/>
          </a:ln>
        </p:spPr>
        <p:txBody>
          <a:bodyPr anchorCtr="0" anchor="t" bIns="54825" lIns="109700" spcFirstLastPara="1" rIns="109700" wrap="square" tIns="54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CAPACITAÇÃO</a:t>
            </a:r>
            <a:endParaRPr sz="176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0" name="Google Shape;120;p24"/>
          <p:cNvSpPr txBox="1"/>
          <p:nvPr/>
        </p:nvSpPr>
        <p:spPr>
          <a:xfrm>
            <a:off x="9801420" y="4955796"/>
            <a:ext cx="1821833" cy="504705"/>
          </a:xfrm>
          <a:prstGeom prst="rect">
            <a:avLst/>
          </a:prstGeom>
          <a:noFill/>
          <a:ln>
            <a:noFill/>
          </a:ln>
        </p:spPr>
        <p:txBody>
          <a:bodyPr anchorCtr="0" anchor="t" bIns="54825" lIns="109700" spcFirstLastPara="1" rIns="109700" wrap="square" tIns="54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SEGURANÇA FINANCEIRA</a:t>
            </a:r>
            <a:endParaRPr sz="176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21" name="Google Shape;121;p24"/>
          <p:cNvGrpSpPr/>
          <p:nvPr/>
        </p:nvGrpSpPr>
        <p:grpSpPr>
          <a:xfrm>
            <a:off x="112050" y="2403515"/>
            <a:ext cx="4305402" cy="5797584"/>
            <a:chOff x="775792" y="3064584"/>
            <a:chExt cx="3736778" cy="5936458"/>
          </a:xfrm>
        </p:grpSpPr>
        <p:sp>
          <p:nvSpPr>
            <p:cNvPr id="122" name="Google Shape;122;p24"/>
            <p:cNvSpPr txBox="1"/>
            <p:nvPr/>
          </p:nvSpPr>
          <p:spPr>
            <a:xfrm>
              <a:off x="775792" y="5484029"/>
              <a:ext cx="3736778" cy="35170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25" lIns="109700" spcFirstLastPara="1" rIns="109700" wrap="square" tIns="54825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Arcabouço jurídico pioneiro Lei nº 9.290/2004 (7 meses após a nº 11.079/2004) 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Alinhamento político</a:t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Inovações por meio de Reequilíbrio incontroverso/Renegociação Contratual)</a:t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800"/>
                <a:buFont typeface="Calibri"/>
                <a:buChar char="-"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Secretaria Robusta/Servidores Estáveis/Remuneração adequada</a:t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pic>
          <p:nvPicPr>
            <p:cNvPr id="123" name="Google Shape;123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32612" y="3064584"/>
              <a:ext cx="964840" cy="2105506"/>
            </a:xfrm>
            <a:prstGeom prst="rect">
              <a:avLst/>
            </a:prstGeom>
            <a:noFill/>
            <a:ln>
              <a:noFill/>
            </a:ln>
            <a:effectLst>
              <a:outerShdw blurRad="185738" rotWithShape="0" algn="bl" dir="5400000" dist="19050">
                <a:srgbClr val="000000">
                  <a:alpha val="26666"/>
                </a:srgbClr>
              </a:outerShdw>
            </a:effectLst>
          </p:spPr>
        </p:pic>
        <p:sp>
          <p:nvSpPr>
            <p:cNvPr id="124" name="Google Shape;124;p24"/>
            <p:cNvSpPr/>
            <p:nvPr/>
          </p:nvSpPr>
          <p:spPr>
            <a:xfrm>
              <a:off x="2723087" y="3883370"/>
              <a:ext cx="1776828" cy="548474"/>
            </a:xfrm>
            <a:prstGeom prst="roundRect">
              <a:avLst>
                <a:gd fmla="val 50000" name="adj"/>
              </a:avLst>
            </a:prstGeom>
            <a:solidFill>
              <a:srgbClr val="01549A"/>
            </a:solidFill>
            <a:ln>
              <a:noFill/>
            </a:ln>
          </p:spPr>
          <p:txBody>
            <a:bodyPr anchorCtr="0" anchor="ctr" bIns="54825" lIns="109700" spcFirstLastPara="1" rIns="109700" wrap="square" tIns="548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50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AMBIENTE INSTITUCIONA</a:t>
              </a: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24"/>
          <p:cNvGrpSpPr/>
          <p:nvPr/>
        </p:nvGrpSpPr>
        <p:grpSpPr>
          <a:xfrm>
            <a:off x="4730327" y="2306536"/>
            <a:ext cx="4470707" cy="4272174"/>
            <a:chOff x="5371343" y="2974957"/>
            <a:chExt cx="4470707" cy="4272174"/>
          </a:xfrm>
        </p:grpSpPr>
        <p:sp>
          <p:nvSpPr>
            <p:cNvPr id="126" name="Google Shape;126;p24"/>
            <p:cNvSpPr txBox="1"/>
            <p:nvPr/>
          </p:nvSpPr>
          <p:spPr>
            <a:xfrm>
              <a:off x="5371343" y="5474386"/>
              <a:ext cx="4101304" cy="1772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25" lIns="109700" spcFirstLastPara="1" rIns="109700" wrap="square" tIns="54825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Equipe pioneira em cursos nacionais e internacionais (teóricos e práticos)</a:t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Interlocução setorial</a:t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595959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pic>
          <p:nvPicPr>
            <p:cNvPr id="127" name="Google Shape;127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87704" y="2974957"/>
              <a:ext cx="1373534" cy="2190440"/>
            </a:xfrm>
            <a:prstGeom prst="rect">
              <a:avLst/>
            </a:prstGeom>
            <a:noFill/>
            <a:ln>
              <a:noFill/>
            </a:ln>
            <a:effectLst>
              <a:outerShdw blurRad="285750" rotWithShape="0" algn="bl" dir="5400000" dist="19050">
                <a:srgbClr val="000000">
                  <a:alpha val="21960"/>
                </a:srgbClr>
              </a:outerShdw>
            </a:effectLst>
          </p:spPr>
        </p:pic>
        <p:sp>
          <p:nvSpPr>
            <p:cNvPr id="128" name="Google Shape;128;p24"/>
            <p:cNvSpPr/>
            <p:nvPr/>
          </p:nvSpPr>
          <p:spPr>
            <a:xfrm>
              <a:off x="7415126" y="3937344"/>
              <a:ext cx="2426924" cy="548474"/>
            </a:xfrm>
            <a:prstGeom prst="roundRect">
              <a:avLst>
                <a:gd fmla="val 50000" name="adj"/>
              </a:avLst>
            </a:prstGeom>
            <a:solidFill>
              <a:srgbClr val="01549A"/>
            </a:solidFill>
            <a:ln>
              <a:noFill/>
            </a:ln>
          </p:spPr>
          <p:txBody>
            <a:bodyPr anchorCtr="0" anchor="ctr" bIns="54825" lIns="109700" spcFirstLastPara="1" rIns="109700" wrap="square" tIns="548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4"/>
            <p:cNvSpPr txBox="1"/>
            <p:nvPr/>
          </p:nvSpPr>
          <p:spPr>
            <a:xfrm>
              <a:off x="7665226" y="4038679"/>
              <a:ext cx="2069194" cy="307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25" lIns="109700" spcFirstLastPara="1" rIns="109700" wrap="square" tIns="548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80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CAPACITAÇÃO</a:t>
              </a:r>
              <a:endParaRPr sz="176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130" name="Google Shape;130;p24"/>
          <p:cNvGrpSpPr/>
          <p:nvPr/>
        </p:nvGrpSpPr>
        <p:grpSpPr>
          <a:xfrm>
            <a:off x="9613372" y="2301126"/>
            <a:ext cx="3836006" cy="3874085"/>
            <a:chOff x="9946246" y="2888668"/>
            <a:chExt cx="3836006" cy="3874085"/>
          </a:xfrm>
        </p:grpSpPr>
        <p:pic>
          <p:nvPicPr>
            <p:cNvPr id="131" name="Google Shape;131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237678" y="2888668"/>
              <a:ext cx="1019080" cy="2282120"/>
            </a:xfrm>
            <a:prstGeom prst="rect">
              <a:avLst/>
            </a:prstGeom>
            <a:noFill/>
            <a:ln>
              <a:noFill/>
            </a:ln>
            <a:effectLst>
              <a:outerShdw blurRad="385763" rotWithShape="0" algn="bl" dir="5400000" dist="19050">
                <a:srgbClr val="000000">
                  <a:alpha val="28627"/>
                </a:srgbClr>
              </a:outerShdw>
            </a:effectLst>
          </p:spPr>
        </p:pic>
        <p:sp>
          <p:nvSpPr>
            <p:cNvPr id="132" name="Google Shape;132;p24"/>
            <p:cNvSpPr txBox="1"/>
            <p:nvPr/>
          </p:nvSpPr>
          <p:spPr>
            <a:xfrm>
              <a:off x="9946246" y="5544006"/>
              <a:ext cx="2930876" cy="12187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25" lIns="109700" spcFirstLastPara="1" rIns="109700" wrap="square" tIns="54825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Equilíbrio fiscal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Mecanismos de Pagamento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Tahoma"/>
                  <a:ea typeface="Tahoma"/>
                  <a:cs typeface="Tahoma"/>
                  <a:sym typeface="Tahoma"/>
                </a:rPr>
                <a:t>- Fundos Garantidores</a:t>
              </a:r>
              <a:endParaRPr/>
            </a:p>
          </p:txBody>
        </p:sp>
        <p:sp>
          <p:nvSpPr>
            <p:cNvPr id="133" name="Google Shape;133;p24"/>
            <p:cNvSpPr/>
            <p:nvPr/>
          </p:nvSpPr>
          <p:spPr>
            <a:xfrm>
              <a:off x="11687924" y="3835426"/>
              <a:ext cx="2094328" cy="548474"/>
            </a:xfrm>
            <a:prstGeom prst="roundRect">
              <a:avLst>
                <a:gd fmla="val 50000" name="adj"/>
              </a:avLst>
            </a:prstGeom>
            <a:solidFill>
              <a:srgbClr val="01549A"/>
            </a:solidFill>
            <a:ln>
              <a:noFill/>
            </a:ln>
          </p:spPr>
          <p:txBody>
            <a:bodyPr anchorCtr="0" anchor="ctr" bIns="54825" lIns="109700" spcFirstLastPara="1" rIns="109700" wrap="square" tIns="548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4"/>
            <p:cNvSpPr txBox="1"/>
            <p:nvPr/>
          </p:nvSpPr>
          <p:spPr>
            <a:xfrm>
              <a:off x="11702409" y="3947817"/>
              <a:ext cx="2075833" cy="307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25" lIns="109700" spcFirstLastPara="1" rIns="109700" wrap="square" tIns="548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80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SEGURANÇA FINANCEIRA</a:t>
              </a:r>
              <a:endParaRPr sz="176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/>
        </p:nvSpPr>
        <p:spPr>
          <a:xfrm>
            <a:off x="2832706" y="335733"/>
            <a:ext cx="12883354" cy="652486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091C53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rPr>
              <a:t>O que temos em carteira de PPPs?</a:t>
            </a:r>
            <a:endParaRPr/>
          </a:p>
        </p:txBody>
      </p:sp>
      <p:sp>
        <p:nvSpPr>
          <p:cNvPr id="140" name="Google Shape;140;p25"/>
          <p:cNvSpPr txBox="1"/>
          <p:nvPr/>
        </p:nvSpPr>
        <p:spPr>
          <a:xfrm>
            <a:off x="3798670" y="1114493"/>
            <a:ext cx="10488057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Atualização do Decreto Anual (art. 25 Lei estadual nº 9.290/2004)</a:t>
            </a:r>
            <a:endParaRPr b="1" sz="2400">
              <a:solidFill>
                <a:srgbClr val="C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1" name="Google Shape;141;p25"/>
          <p:cNvSpPr/>
          <p:nvPr/>
        </p:nvSpPr>
        <p:spPr>
          <a:xfrm>
            <a:off x="184472" y="2058922"/>
            <a:ext cx="14442062" cy="3100065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5"/>
          <p:cNvSpPr txBox="1"/>
          <p:nvPr/>
        </p:nvSpPr>
        <p:spPr>
          <a:xfrm>
            <a:off x="931822" y="2157958"/>
            <a:ext cx="13053961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PROJETOS EM EXECUÇÃO</a:t>
            </a:r>
            <a:endParaRPr b="1" sz="216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25"/>
          <p:cNvGrpSpPr/>
          <p:nvPr/>
        </p:nvGrpSpPr>
        <p:grpSpPr>
          <a:xfrm>
            <a:off x="415888" y="2766381"/>
            <a:ext cx="6306145" cy="1814597"/>
            <a:chOff x="504023" y="1664259"/>
            <a:chExt cx="6306145" cy="1814597"/>
          </a:xfrm>
        </p:grpSpPr>
        <p:pic>
          <p:nvPicPr>
            <p:cNvPr descr="preencoded.png" id="144" name="Google Shape;144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4302" y="1664259"/>
              <a:ext cx="535722" cy="6697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25"/>
            <p:cNvSpPr/>
            <p:nvPr/>
          </p:nvSpPr>
          <p:spPr>
            <a:xfrm>
              <a:off x="1550770" y="1896916"/>
              <a:ext cx="2551748" cy="3188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2000"/>
                <a:buFont typeface="Instrument Sans SemiBold"/>
                <a:buNone/>
              </a:pPr>
              <a:r>
                <a:rPr b="1" lang="en-US" sz="2000">
                  <a:solidFill>
                    <a:srgbClr val="1E3063"/>
                  </a:solidFill>
                  <a:latin typeface="Instrument Sans SemiBold"/>
                  <a:ea typeface="Instrument Sans SemiBold"/>
                  <a:cs typeface="Instrument Sans SemiBold"/>
                  <a:sym typeface="Instrument Sans SemiBold"/>
                </a:rPr>
                <a:t>Saúde Pública</a:t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6" name="Google Shape;146;p25"/>
            <p:cNvGrpSpPr/>
            <p:nvPr/>
          </p:nvGrpSpPr>
          <p:grpSpPr>
            <a:xfrm>
              <a:off x="504023" y="2253941"/>
              <a:ext cx="6306145" cy="1224915"/>
              <a:chOff x="2044065" y="2085499"/>
              <a:chExt cx="6306145" cy="1224915"/>
            </a:xfrm>
          </p:grpSpPr>
          <p:sp>
            <p:nvSpPr>
              <p:cNvPr id="147" name="Google Shape;147;p25"/>
              <p:cNvSpPr/>
              <p:nvPr/>
            </p:nvSpPr>
            <p:spPr>
              <a:xfrm>
                <a:off x="2044065" y="2085499"/>
                <a:ext cx="6306145" cy="3267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5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E3063"/>
                  </a:buClr>
                  <a:buSzPts val="1600"/>
                  <a:buFont typeface="Instrument Sans Medium"/>
                  <a:buNone/>
                </a:pPr>
                <a:r>
                  <a:rPr lang="en-US" sz="1600">
                    <a:solidFill>
                      <a:srgbClr val="1E3063"/>
                    </a:solidFill>
                    <a:latin typeface="Instrument Sans Medium"/>
                    <a:ea typeface="Instrument Sans Medium"/>
                    <a:cs typeface="Instrument Sans Medium"/>
                    <a:sym typeface="Instrument Sans Medium"/>
                  </a:rPr>
                  <a:t>Hospital do Subúrbio (2010-2020)</a:t>
                </a:r>
                <a:endParaRPr sz="1600">
                  <a:solidFill>
                    <a:schemeClr val="dk1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endParaRPr>
              </a:p>
            </p:txBody>
          </p:sp>
          <p:sp>
            <p:nvSpPr>
              <p:cNvPr id="148" name="Google Shape;148;p25"/>
              <p:cNvSpPr/>
              <p:nvPr/>
            </p:nvSpPr>
            <p:spPr>
              <a:xfrm>
                <a:off x="2044065" y="2534603"/>
                <a:ext cx="6306145" cy="3267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5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E3063"/>
                  </a:buClr>
                  <a:buSzPts val="1600"/>
                  <a:buFont typeface="Instrument Sans Medium"/>
                  <a:buNone/>
                </a:pPr>
                <a:r>
                  <a:rPr lang="en-US" sz="1600">
                    <a:solidFill>
                      <a:srgbClr val="1E3063"/>
                    </a:solidFill>
                    <a:latin typeface="Instrument Sans Medium"/>
                    <a:ea typeface="Instrument Sans Medium"/>
                    <a:cs typeface="Instrument Sans Medium"/>
                    <a:sym typeface="Instrument Sans Medium"/>
                  </a:rPr>
                  <a:t>Hospital Couto Maia (2013-2038)</a:t>
                </a: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25"/>
              <p:cNvSpPr/>
              <p:nvPr/>
            </p:nvSpPr>
            <p:spPr>
              <a:xfrm>
                <a:off x="2044065" y="2983706"/>
                <a:ext cx="6306145" cy="3267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5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E3063"/>
                  </a:buClr>
                  <a:buSzPts val="1600"/>
                  <a:buFont typeface="Instrument Sans Medium"/>
                  <a:buNone/>
                </a:pPr>
                <a:r>
                  <a:rPr lang="en-US" sz="1600">
                    <a:solidFill>
                      <a:srgbClr val="1E3063"/>
                    </a:solidFill>
                    <a:latin typeface="Instrument Sans Medium"/>
                    <a:ea typeface="Instrument Sans Medium"/>
                    <a:cs typeface="Instrument Sans Medium"/>
                    <a:sym typeface="Instrument Sans Medium"/>
                  </a:rPr>
                  <a:t>Diagnóstico por Imagem (2015-2026)</a:t>
                </a: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0" name="Google Shape;150;p25"/>
          <p:cNvGrpSpPr/>
          <p:nvPr/>
        </p:nvGrpSpPr>
        <p:grpSpPr>
          <a:xfrm>
            <a:off x="4200552" y="2855093"/>
            <a:ext cx="6949102" cy="902800"/>
            <a:chOff x="5010582" y="1897350"/>
            <a:chExt cx="6949102" cy="902800"/>
          </a:xfrm>
        </p:grpSpPr>
        <p:pic>
          <p:nvPicPr>
            <p:cNvPr descr="preencoded.png" id="151" name="Google Shape;151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10582" y="1897350"/>
              <a:ext cx="499336" cy="624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25"/>
            <p:cNvSpPr/>
            <p:nvPr/>
          </p:nvSpPr>
          <p:spPr>
            <a:xfrm>
              <a:off x="5653539" y="2032196"/>
              <a:ext cx="2551748" cy="3188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2000"/>
                <a:buFont typeface="Instrument Sans SemiBold"/>
                <a:buNone/>
              </a:pPr>
              <a:r>
                <a:rPr b="1" lang="en-US" sz="2000">
                  <a:solidFill>
                    <a:srgbClr val="1E3063"/>
                  </a:solidFill>
                  <a:latin typeface="Instrument Sans SemiBold"/>
                  <a:ea typeface="Instrument Sans SemiBold"/>
                  <a:cs typeface="Instrument Sans SemiBold"/>
                  <a:sym typeface="Instrument Sans SemiBold"/>
                </a:rPr>
                <a:t>Mobilidade Urbana</a:t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5"/>
            <p:cNvSpPr/>
            <p:nvPr/>
          </p:nvSpPr>
          <p:spPr>
            <a:xfrm>
              <a:off x="5653539" y="2473442"/>
              <a:ext cx="6306145" cy="326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600"/>
                <a:buFont typeface="Instrument Sans Medium"/>
                <a:buNone/>
              </a:pPr>
              <a:r>
                <a:rPr lang="en-US" sz="16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Metrô de Salvador (2013-2033)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25"/>
          <p:cNvGrpSpPr/>
          <p:nvPr/>
        </p:nvGrpSpPr>
        <p:grpSpPr>
          <a:xfrm>
            <a:off x="8676300" y="2757840"/>
            <a:ext cx="6900976" cy="2286205"/>
            <a:chOff x="8981003" y="2124949"/>
            <a:chExt cx="6900976" cy="2286205"/>
          </a:xfrm>
        </p:grpSpPr>
        <p:pic>
          <p:nvPicPr>
            <p:cNvPr descr="preencoded.png" id="155" name="Google Shape;155;p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981003" y="2124949"/>
              <a:ext cx="499336" cy="624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25"/>
            <p:cNvSpPr/>
            <p:nvPr/>
          </p:nvSpPr>
          <p:spPr>
            <a:xfrm>
              <a:off x="9575834" y="2295889"/>
              <a:ext cx="2551748" cy="3188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2000"/>
                <a:buFont typeface="Instrument Sans SemiBold"/>
                <a:buNone/>
              </a:pPr>
              <a:r>
                <a:rPr b="1" lang="en-US" sz="2000">
                  <a:solidFill>
                    <a:srgbClr val="1E3063"/>
                  </a:solidFill>
                  <a:latin typeface="Instrument Sans SemiBold"/>
                  <a:ea typeface="Instrument Sans SemiBold"/>
                  <a:cs typeface="Instrument Sans SemiBold"/>
                  <a:sym typeface="Instrument Sans SemiBold"/>
                </a:rPr>
                <a:t>Infraestrutura</a:t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5"/>
            <p:cNvSpPr/>
            <p:nvPr/>
          </p:nvSpPr>
          <p:spPr>
            <a:xfrm>
              <a:off x="9575834" y="2737134"/>
              <a:ext cx="6306145" cy="326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600"/>
                <a:buFont typeface="Instrument Sans Medium"/>
                <a:buNone/>
              </a:pPr>
              <a:r>
                <a:rPr lang="en-US" sz="16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Emissário Submarino (2006-2025)</a:t>
              </a:r>
              <a:endParaRPr sz="1600">
                <a:solidFill>
                  <a:schemeClr val="dk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endParaRPr>
            </a:p>
          </p:txBody>
        </p:sp>
        <p:sp>
          <p:nvSpPr>
            <p:cNvPr id="158" name="Google Shape;158;p25"/>
            <p:cNvSpPr/>
            <p:nvPr/>
          </p:nvSpPr>
          <p:spPr>
            <a:xfrm>
              <a:off x="9575834" y="3186238"/>
              <a:ext cx="6306145" cy="326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600"/>
                <a:buFont typeface="Instrument Sans Medium"/>
                <a:buNone/>
              </a:pPr>
              <a:r>
                <a:rPr lang="en-US" sz="16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Arena Fonte Nova (2010-2028)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5"/>
            <p:cNvSpPr/>
            <p:nvPr/>
          </p:nvSpPr>
          <p:spPr>
            <a:xfrm>
              <a:off x="9575834" y="3635342"/>
              <a:ext cx="6306145" cy="326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1E3063"/>
                </a:buClr>
                <a:buSzPts val="1600"/>
                <a:buFont typeface="Instrument Sans Medium"/>
                <a:buNone/>
              </a:pPr>
              <a:r>
                <a:rPr lang="en-US" sz="16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Sistema Rodoviário BA-052 (2019-2023)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5"/>
            <p:cNvSpPr/>
            <p:nvPr/>
          </p:nvSpPr>
          <p:spPr>
            <a:xfrm>
              <a:off x="9575834" y="4084446"/>
              <a:ext cx="6306145" cy="3267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E3063"/>
                  </a:solidFill>
                  <a:latin typeface="Instrument Sans Medium"/>
                  <a:ea typeface="Instrument Sans Medium"/>
                  <a:cs typeface="Instrument Sans Medium"/>
                  <a:sym typeface="Instrument Sans Medium"/>
                </a:rPr>
                <a:t>Ponte Salvador - Itaparica (2020-2055) (2025-2060)</a:t>
              </a:r>
              <a:endParaRPr/>
            </a:p>
          </p:txBody>
        </p:sp>
      </p:grpSp>
      <p:sp>
        <p:nvSpPr>
          <p:cNvPr id="161" name="Google Shape;161;p25"/>
          <p:cNvSpPr/>
          <p:nvPr/>
        </p:nvSpPr>
        <p:spPr>
          <a:xfrm>
            <a:off x="187322" y="5237963"/>
            <a:ext cx="10047346" cy="2378604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318162" y="5424267"/>
            <a:ext cx="9803986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5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PROJETOS EM ESTUDO</a:t>
            </a:r>
            <a:endParaRPr b="1" sz="216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318329" y="5854450"/>
            <a:ext cx="99217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Atualmente, há seis projetos em estudo, e quatro projetos foram incluídos recentemente na carteira do Programa  de PPP, mas que, no entanto, estão em fase de homologação pelo Governador.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Os novos projetos primam pela eficiência do gasto público e pela qualidade na prestação do serviço público.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3166288" y="788519"/>
            <a:ext cx="570056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61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50"/>
              <a:buFont typeface="Poppins"/>
              <a:buNone/>
            </a:pPr>
            <a:r>
              <a:rPr lang="en-US" sz="285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Tópicos da Apresentação</a:t>
            </a:r>
            <a:endParaRPr sz="285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9" name="Google Shape;169;p26"/>
          <p:cNvSpPr/>
          <p:nvPr/>
        </p:nvSpPr>
        <p:spPr>
          <a:xfrm>
            <a:off x="3168886" y="1368164"/>
            <a:ext cx="9266953" cy="6020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Programa de PPPs da Bahia: carteira atual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Contratos em Execução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Novos Projetos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Governança do Programa de PPPs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Projeto de Modernização e Fortalecimento do Programa</a:t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PPPs como instrumento de qualificação do gasto público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O foco para avaliação de impactos e externalidades</a:t>
            </a:r>
            <a:endParaRPr b="0" i="0" sz="2400" u="none" cap="none" strike="noStrike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US" sz="2400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Relacionamento com o TCE-BA</a:t>
            </a:r>
            <a:endParaRPr sz="2400">
              <a:solidFill>
                <a:srgbClr val="EDEDE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Courier New"/>
              <a:buChar char="o"/>
            </a:pPr>
            <a:r>
              <a:rPr b="0" i="0" lang="en-US" sz="2400" u="none" cap="none" strike="noStrike">
                <a:solidFill>
                  <a:srgbClr val="EDEDED"/>
                </a:solidFill>
                <a:latin typeface="Poppins"/>
                <a:ea typeface="Poppins"/>
                <a:cs typeface="Poppins"/>
                <a:sym typeface="Poppins"/>
              </a:rPr>
              <a:t>Ineditismo no consensualismo: Ponte Salvador-Ilha de Itaparica</a:t>
            </a:r>
            <a:endParaRPr/>
          </a:p>
          <a:p>
            <a:pPr indent="-2286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3088022" y="5618992"/>
            <a:ext cx="11151972" cy="2419584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3127568" y="3061137"/>
            <a:ext cx="11074326" cy="2305284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3091554" y="1823220"/>
            <a:ext cx="11137826" cy="1048846"/>
          </a:xfrm>
          <a:prstGeom prst="roundRect">
            <a:avLst>
              <a:gd fmla="val 5271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7" name="Google Shape;177;p27"/>
          <p:cNvSpPr/>
          <p:nvPr/>
        </p:nvSpPr>
        <p:spPr>
          <a:xfrm>
            <a:off x="2887101" y="1823220"/>
            <a:ext cx="148492" cy="3546332"/>
          </a:xfrm>
          <a:prstGeom prst="roundRect">
            <a:avLst>
              <a:gd fmla="val 3162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8" name="Google Shape;178;p27"/>
          <p:cNvSpPr/>
          <p:nvPr/>
        </p:nvSpPr>
        <p:spPr>
          <a:xfrm>
            <a:off x="2887101" y="5582729"/>
            <a:ext cx="148492" cy="2521184"/>
          </a:xfrm>
          <a:prstGeom prst="roundRect">
            <a:avLst>
              <a:gd fmla="val 3162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9" name="Google Shape;179;p27"/>
          <p:cNvSpPr/>
          <p:nvPr/>
        </p:nvSpPr>
        <p:spPr>
          <a:xfrm>
            <a:off x="3439058" y="5713939"/>
            <a:ext cx="7206060" cy="301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Aprimoramento da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Governança;</a:t>
            </a:r>
            <a:endParaRPr sz="2800">
              <a:solidFill>
                <a:srgbClr val="C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0" name="Google Shape;180;p27"/>
          <p:cNvSpPr/>
          <p:nvPr/>
        </p:nvSpPr>
        <p:spPr>
          <a:xfrm>
            <a:off x="3438265" y="6788346"/>
            <a:ext cx="6825923" cy="301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Tahoma"/>
              <a:buNone/>
            </a:pP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Manual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 do Programa de PPPs;</a:t>
            </a:r>
            <a:endParaRPr/>
          </a:p>
        </p:txBody>
      </p:sp>
      <p:sp>
        <p:nvSpPr>
          <p:cNvPr id="181" name="Google Shape;181;p27"/>
          <p:cNvSpPr txBox="1"/>
          <p:nvPr/>
        </p:nvSpPr>
        <p:spPr>
          <a:xfrm>
            <a:off x="422167" y="217913"/>
            <a:ext cx="13496469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33353A"/>
                </a:solidFill>
                <a:latin typeface="Tahoma"/>
                <a:ea typeface="Tahoma"/>
                <a:cs typeface="Tahoma"/>
                <a:sym typeface="Tahoma"/>
              </a:rPr>
              <a:t>O Projeto de Modernização e Fortalecimento do Programa PPP</a:t>
            </a:r>
            <a:endParaRPr/>
          </a:p>
        </p:txBody>
      </p:sp>
      <p:sp>
        <p:nvSpPr>
          <p:cNvPr id="182" name="Google Shape;182;p27"/>
          <p:cNvSpPr txBox="1"/>
          <p:nvPr/>
        </p:nvSpPr>
        <p:spPr>
          <a:xfrm>
            <a:off x="3195495" y="3063927"/>
            <a:ext cx="10596141" cy="240061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Modernizar e fortalecer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 o Programa de PPPs e Concessões, contribuindo para a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seleção de projetos de PPPs adequados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, alinhados com as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prioridades estratégicas do Estado, 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seguida pela alocação de recursos e esforços para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garantir a execução eficiente do Programa.  </a:t>
            </a:r>
            <a:endParaRPr/>
          </a:p>
        </p:txBody>
      </p:sp>
      <p:sp>
        <p:nvSpPr>
          <p:cNvPr descr="Bullseye with solid fill" id="183" name="Google Shape;183;p27"/>
          <p:cNvSpPr/>
          <p:nvPr/>
        </p:nvSpPr>
        <p:spPr>
          <a:xfrm>
            <a:off x="5747657" y="2547257"/>
            <a:ext cx="1719943" cy="1719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Bullseye with solid fill" id="184" name="Google Shape;184;p27"/>
          <p:cNvSpPr/>
          <p:nvPr/>
        </p:nvSpPr>
        <p:spPr>
          <a:xfrm>
            <a:off x="1321835" y="982824"/>
            <a:ext cx="1869233" cy="18692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Na mosca com preenchimento sólido" id="185" name="Google Shape;18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740" y="2195238"/>
            <a:ext cx="1459207" cy="145920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7"/>
          <p:cNvSpPr txBox="1"/>
          <p:nvPr/>
        </p:nvSpPr>
        <p:spPr>
          <a:xfrm>
            <a:off x="191804" y="3992692"/>
            <a:ext cx="2768901" cy="437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OBJETIVOS</a:t>
            </a:r>
            <a:endParaRPr/>
          </a:p>
        </p:txBody>
      </p:sp>
      <p:sp>
        <p:nvSpPr>
          <p:cNvPr id="187" name="Google Shape;187;p27"/>
          <p:cNvSpPr txBox="1"/>
          <p:nvPr/>
        </p:nvSpPr>
        <p:spPr>
          <a:xfrm>
            <a:off x="625449" y="892388"/>
            <a:ext cx="12883354" cy="652486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20 anos da Lei de PPP - Bahia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1549A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8" name="Google Shape;188;p27"/>
          <p:cNvSpPr txBox="1"/>
          <p:nvPr/>
        </p:nvSpPr>
        <p:spPr>
          <a:xfrm>
            <a:off x="3322495" y="1826413"/>
            <a:ext cx="1059614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Contribuir para a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melhoria da governança 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pública do Estado para promover a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aplicação eficaz dos recursos 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públicos.</a:t>
            </a:r>
            <a:endParaRPr/>
          </a:p>
        </p:txBody>
      </p:sp>
      <p:sp>
        <p:nvSpPr>
          <p:cNvPr id="189" name="Google Shape;189;p27"/>
          <p:cNvSpPr/>
          <p:nvPr/>
        </p:nvSpPr>
        <p:spPr>
          <a:xfrm>
            <a:off x="3412865" y="6228500"/>
            <a:ext cx="10795042" cy="423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Redesenho de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Fluxos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e Processos</a:t>
            </a:r>
            <a:r>
              <a:rPr lang="en-US" sz="2800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 com ênfase na gestão contratual; </a:t>
            </a:r>
            <a:endParaRPr b="1" sz="2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0" name="Google Shape;190;p27"/>
          <p:cNvSpPr txBox="1"/>
          <p:nvPr/>
        </p:nvSpPr>
        <p:spPr>
          <a:xfrm>
            <a:off x="135308" y="7306445"/>
            <a:ext cx="2768901" cy="437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ENTREGAS</a:t>
            </a:r>
            <a:endParaRPr/>
          </a:p>
        </p:txBody>
      </p:sp>
      <p:pic>
        <p:nvPicPr>
          <p:cNvPr descr="Selo Tick1 com preenchimento sólido" id="191" name="Google Shape;19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7833" y="5803777"/>
            <a:ext cx="1286380" cy="128638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7"/>
          <p:cNvSpPr/>
          <p:nvPr/>
        </p:nvSpPr>
        <p:spPr>
          <a:xfrm>
            <a:off x="3438265" y="7296345"/>
            <a:ext cx="11067723" cy="2377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Externalidade – </a:t>
            </a:r>
            <a:r>
              <a:rPr lang="en-US" sz="28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Compilado sobre impactos estudos existentes e benchmarking de teorias metodológicas.</a:t>
            </a:r>
            <a:endParaRPr sz="280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 xmlns:r="http://schemas.openxmlformats.org/officeDocument/2006/relationships">
  <a:clrScheme name="Escritório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