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6858000" cx="12192000"/>
  <p:notesSz cx="6858000" cy="9144000"/>
  <p:embeddedFontLst>
    <p:embeddedFont>
      <p:font typeface="Play"/>
      <p:regular r:id="rId36"/>
      <p:bold r:id="rId37"/>
    </p:embeddedFont>
    <p:embeddedFont>
      <p:font typeface="Quattrocento"/>
      <p:regular r:id="rId38"/>
      <p:bold r:id="rId39"/>
    </p:embeddedFont>
    <p:embeddedFont>
      <p:font typeface="Instrument Sans Medium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strumentSansMedium-regular.fntdata"/><Relationship Id="rId20" Type="http://schemas.openxmlformats.org/officeDocument/2006/relationships/slide" Target="slides/slide15.xml"/><Relationship Id="rId42" Type="http://schemas.openxmlformats.org/officeDocument/2006/relationships/font" Target="fonts/InstrumentSansMedium-italic.fntdata"/><Relationship Id="rId41" Type="http://schemas.openxmlformats.org/officeDocument/2006/relationships/font" Target="fonts/InstrumentSansMedium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InstrumentSansMedium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Play-bold.fntdata"/><Relationship Id="rId14" Type="http://schemas.openxmlformats.org/officeDocument/2006/relationships/slide" Target="slides/slide9.xml"/><Relationship Id="rId36" Type="http://schemas.openxmlformats.org/officeDocument/2006/relationships/font" Target="fonts/Play-regular.fntdata"/><Relationship Id="rId17" Type="http://schemas.openxmlformats.org/officeDocument/2006/relationships/slide" Target="slides/slide12.xml"/><Relationship Id="rId39" Type="http://schemas.openxmlformats.org/officeDocument/2006/relationships/font" Target="fonts/Quattrocento-bold.fntdata"/><Relationship Id="rId16" Type="http://schemas.openxmlformats.org/officeDocument/2006/relationships/slide" Target="slides/slide11.xml"/><Relationship Id="rId38" Type="http://schemas.openxmlformats.org/officeDocument/2006/relationships/font" Target="fonts/Quattrocento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22.jpg"/><Relationship Id="rId6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jpg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19.png"/><Relationship Id="rId5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17.png"/><Relationship Id="rId5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3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Relationship Id="rId4" Type="http://schemas.openxmlformats.org/officeDocument/2006/relationships/image" Target="../media/image3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PPP EM INFRAESTRUTURA SOCIAL</a:t>
            </a:r>
            <a:endParaRPr/>
          </a:p>
        </p:txBody>
      </p:sp>
      <p:sp>
        <p:nvSpPr>
          <p:cNvPr id="89" name="Google Shape;89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ROGÉRIO PRINCHAK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838199" y="3563422"/>
            <a:ext cx="7268147" cy="1754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PPP EDUCAÇÃO</a:t>
            </a:r>
            <a:endParaRPr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68" name="Google Shape;16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2997" y="571811"/>
            <a:ext cx="4916106" cy="272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3"/>
          <p:cNvSpPr txBox="1"/>
          <p:nvPr>
            <p:ph type="title"/>
          </p:nvPr>
        </p:nvSpPr>
        <p:spPr>
          <a:xfrm>
            <a:off x="287338" y="365125"/>
            <a:ext cx="9545637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OBJETIVOS DA PPP NO SETOR EDUCACIONAL</a:t>
            </a:r>
            <a:endParaRPr b="0" i="0" sz="12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795621" y="1397674"/>
            <a:ext cx="6096000" cy="46782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Construir e manter escolas de forma mais eficiente e econômica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Suprir as escolas com equipamentos modernos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Garantir inovação e novas tecnologias para infraestrutura escolar</a:t>
            </a:r>
            <a:endParaRPr b="0" i="0" sz="1200" u="none" cap="none" strike="noStrike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Eficiência operacional e contratos pautados em desempenho</a:t>
            </a:r>
            <a:endParaRPr/>
          </a:p>
          <a:p>
            <a:pPr indent="-342900" lvl="0" marL="34290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Melhor alocação de riscos entre o poder público e o setor privado</a:t>
            </a:r>
            <a:endParaRPr b="0" i="0" sz="1200" u="none" cap="none" strike="noStrike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Diretores e professores focados nas atividades pedagógicas</a:t>
            </a:r>
            <a:endParaRPr b="0" i="0" sz="1200" u="none" cap="none" strike="noStrike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Atração do capital privado</a:t>
            </a:r>
            <a:endParaRPr sz="2000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descr="Livro aberto em uma mesa com um quadro-negro na tela de fundo" id="176" name="Google Shape;176;p23"/>
          <p:cNvPicPr preferRelativeResize="0"/>
          <p:nvPr/>
        </p:nvPicPr>
        <p:blipFill rotWithShape="1">
          <a:blip r:embed="rId4">
            <a:alphaModFix/>
          </a:blip>
          <a:srcRect b="639" l="179" r="208" t="71"/>
          <a:stretch/>
        </p:blipFill>
        <p:spPr>
          <a:xfrm>
            <a:off x="7186534" y="2054268"/>
            <a:ext cx="4717366" cy="4438607"/>
          </a:xfrm>
          <a:prstGeom prst="rect">
            <a:avLst/>
          </a:prstGeom>
          <a:noFill/>
          <a:ln>
            <a:noFill/>
          </a:ln>
          <a:effectLst>
            <a:outerShdw sx="1000" rotWithShape="0" algn="tl" sy="1000">
              <a:srgbClr val="333333"/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type="title"/>
          </p:nvPr>
        </p:nvSpPr>
        <p:spPr>
          <a:xfrm>
            <a:off x="512523" y="4916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PPP EM EDUCAÇÃO : CASO DE SUCESSO</a:t>
            </a:r>
            <a:endParaRPr/>
          </a:p>
        </p:txBody>
      </p:sp>
      <p:sp>
        <p:nvSpPr>
          <p:cNvPr id="182" name="Google Shape;182;p24"/>
          <p:cNvSpPr txBox="1"/>
          <p:nvPr>
            <p:ph idx="1" type="body"/>
          </p:nvPr>
        </p:nvSpPr>
        <p:spPr>
          <a:xfrm>
            <a:off x="658660" y="1114815"/>
            <a:ext cx="5437340" cy="5392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11200">
                <a:latin typeface="Quattrocento"/>
                <a:ea typeface="Quattrocento"/>
                <a:cs typeface="Quattrocento"/>
                <a:sym typeface="Quattrocento"/>
              </a:rPr>
              <a:t>Minas Gerais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7200">
                <a:latin typeface="Quattrocento"/>
                <a:ea typeface="Quattrocento"/>
                <a:cs typeface="Quattrocento"/>
                <a:sym typeface="Quattrocento"/>
              </a:rPr>
              <a:t>Escolas</a:t>
            </a:r>
            <a:r>
              <a:rPr lang="en-US" sz="7200">
                <a:latin typeface="Quattrocento"/>
                <a:ea typeface="Quattrocento"/>
                <a:cs typeface="Quattrocento"/>
                <a:sym typeface="Quattrocento"/>
              </a:rPr>
              <a:t> Modernas Entregues: Foram construídas escolas com infraestrutura adequada que atendem às necessidades educacionais contemporâneas;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7200">
                <a:latin typeface="Quattrocento"/>
                <a:ea typeface="Quattrocento"/>
                <a:cs typeface="Quattrocento"/>
                <a:sym typeface="Quattrocento"/>
              </a:rPr>
              <a:t>Manutenção Eficiente: :a  manutenção constante garantiu a conservação e funcionalidade dos prédios escolares ao longo do tempo;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7200">
                <a:latin typeface="Quattrocento"/>
                <a:ea typeface="Quattrocento"/>
                <a:cs typeface="Quattrocento"/>
                <a:sym typeface="Quattrocento"/>
              </a:rPr>
              <a:t>Melhoria do Ambiente Escolar: O ambiente escolar melhorou significativamente, aumentando a satisfação de alunos e professores;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7200">
                <a:latin typeface="Quattrocento"/>
                <a:ea typeface="Quattrocento"/>
                <a:cs typeface="Quattrocento"/>
                <a:sym typeface="Quattrocento"/>
              </a:rPr>
              <a:t>Possibilitou o aprimoramento do ensino e oferta de atividades complementares: atividades esportivas, culturais e tecnológicas (inclusão digital).</a:t>
            </a:r>
            <a:endParaRPr/>
          </a:p>
          <a:p>
            <a:pPr indent="-2286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US" sz="7200">
                <a:latin typeface="Quattrocento"/>
                <a:ea typeface="Quattrocento"/>
                <a:cs typeface="Quattrocento"/>
                <a:sym typeface="Quattrocento"/>
              </a:rPr>
              <a:t>Valorização da Comunidade: A iniciativa promoveu o reconhecimento e o fortalecimento da comunidade local envolvendo-a diretamente na educação</a:t>
            </a:r>
            <a:endParaRPr/>
          </a:p>
          <a:p>
            <a:pPr indent="-114300" lvl="0" marL="2286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72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143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72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01612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7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01612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7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06375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206375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/>
          </a:p>
          <a:p>
            <a:pPr indent="-206375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/>
          </a:p>
          <a:p>
            <a:pPr indent="0" lvl="1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400"/>
              <a:t>	</a:t>
            </a:r>
            <a:endParaRPr/>
          </a:p>
          <a:p>
            <a:pPr indent="0" lvl="1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descr="Novo prédio de apartamentos branco moderno, Gdynia, Polônia" id="183" name="Google Shape;183;p24"/>
          <p:cNvSpPr/>
          <p:nvPr/>
        </p:nvSpPr>
        <p:spPr>
          <a:xfrm>
            <a:off x="6726477" y="1561065"/>
            <a:ext cx="2167001" cy="16815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Superfície vazia de madeira e berçário como o fundo" id="184" name="Google Shape;184;p24"/>
          <p:cNvSpPr/>
          <p:nvPr/>
        </p:nvSpPr>
        <p:spPr>
          <a:xfrm>
            <a:off x="9150006" y="1561065"/>
            <a:ext cx="2261205" cy="168159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ianças desenhando junto" id="185" name="Google Shape;185;p24"/>
          <p:cNvPicPr preferRelativeResize="0"/>
          <p:nvPr/>
        </p:nvPicPr>
        <p:blipFill rotWithShape="1">
          <a:blip r:embed="rId5">
            <a:alphaModFix/>
          </a:blip>
          <a:srcRect b="0" l="10608" r="34385" t="0"/>
          <a:stretch/>
        </p:blipFill>
        <p:spPr>
          <a:xfrm>
            <a:off x="6864264" y="3399193"/>
            <a:ext cx="4647988" cy="3001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21843" y="345886"/>
            <a:ext cx="1857634" cy="102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PPP EDUCAÇÃO – EM ANDAMENTO</a:t>
            </a: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192" name="Google Shape;19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5"/>
          <p:cNvSpPr txBox="1"/>
          <p:nvPr/>
        </p:nvSpPr>
        <p:spPr>
          <a:xfrm>
            <a:off x="441542" y="2191469"/>
            <a:ext cx="6673242" cy="3898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Chamamento Público Caixa Econômica Federal – N.º 1/2024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(53 municípios habilitados)</a:t>
            </a:r>
            <a:endParaRPr b="0" i="0" sz="11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Municípios convocados: até o 12º colocado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Estruturação de projetos para concessão de serviços de suporte à educação infantil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Escopo: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Construção e manutenção predial das unidades educacionais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Equipagem das unidades (mobiliário)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1800">
                <a:solidFill>
                  <a:srgbClr val="000000"/>
                </a:solidFill>
                <a:latin typeface="Quattrocento"/>
                <a:ea typeface="Quattrocento"/>
                <a:cs typeface="Quattrocento"/>
                <a:sym typeface="Quattrocento"/>
              </a:rPr>
              <a:t>Prestação de serviços de apoio (limpeza, lavanderia, vigilância e outros serviços não pedagógico).</a:t>
            </a:r>
            <a:endParaRPr sz="1800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descr="Children playing with blocks" id="194" name="Google Shape;194;p25"/>
          <p:cNvPicPr preferRelativeResize="0"/>
          <p:nvPr/>
        </p:nvPicPr>
        <p:blipFill rotWithShape="1">
          <a:blip r:embed="rId4">
            <a:alphaModFix/>
          </a:blip>
          <a:srcRect b="0" l="32382" r="5646" t="12886"/>
          <a:stretch/>
        </p:blipFill>
        <p:spPr>
          <a:xfrm>
            <a:off x="7641900" y="1977822"/>
            <a:ext cx="3510182" cy="4232331"/>
          </a:xfrm>
          <a:prstGeom prst="rect">
            <a:avLst/>
          </a:prstGeom>
          <a:noFill/>
          <a:ln>
            <a:noFill/>
          </a:ln>
          <a:effectLst>
            <a:outerShdw sx="1000" rotWithShape="0" algn="tl" sy="1000">
              <a:srgbClr val="333333"/>
            </a:outerShdw>
          </a:effectLst>
        </p:spPr>
      </p:pic>
      <p:sp>
        <p:nvSpPr>
          <p:cNvPr id="195" name="Google Shape;195;p25"/>
          <p:cNvSpPr txBox="1"/>
          <p:nvPr/>
        </p:nvSpPr>
        <p:spPr>
          <a:xfrm>
            <a:off x="838200" y="6396376"/>
            <a:ext cx="7454030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Calibri"/>
              <a:buNone/>
            </a:pPr>
            <a:r>
              <a:rPr b="1" lang="en-US" sz="1400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FONTE: Apresentação PPPI/2025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/>
          <p:nvPr>
            <p:ph type="title"/>
          </p:nvPr>
        </p:nvSpPr>
        <p:spPr>
          <a:xfrm>
            <a:off x="838199" y="3563422"/>
            <a:ext cx="7268147" cy="1754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PPP HABITAÇÃO</a:t>
            </a:r>
            <a:endParaRPr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201" name="Google Shape;20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2997" y="571811"/>
            <a:ext cx="4916106" cy="272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"/>
              <a:buNone/>
            </a:pPr>
            <a:r>
              <a:rPr lang="en-US" sz="3600">
                <a:latin typeface="Quattrocento"/>
                <a:ea typeface="Quattrocento"/>
                <a:cs typeface="Quattrocento"/>
                <a:sym typeface="Quattrocento"/>
              </a:rPr>
              <a:t>PPP HABITAÇÃO PARA LOCAÇÃO SOCIAL</a:t>
            </a:r>
            <a:endParaRPr sz="3600"/>
          </a:p>
        </p:txBody>
      </p:sp>
      <p:sp>
        <p:nvSpPr>
          <p:cNvPr id="207" name="Google Shape;207;p27"/>
          <p:cNvSpPr txBox="1"/>
          <p:nvPr>
            <p:ph idx="1" type="body"/>
          </p:nvPr>
        </p:nvSpPr>
        <p:spPr>
          <a:xfrm>
            <a:off x="838200" y="1459876"/>
            <a:ext cx="7454030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Calibri"/>
              <a:buNone/>
            </a:pPr>
            <a:r>
              <a:rPr b="1" i="0" lang="en-US" sz="2400" u="none" cap="none" strike="noStrike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BENEFÍCIOS DA LOCAÇÃO SOCIAL</a:t>
            </a:r>
            <a:endParaRPr/>
          </a:p>
        </p:txBody>
      </p:sp>
      <p:pic>
        <p:nvPicPr>
          <p:cNvPr id="208" name="Google Shape;20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415" y="2130983"/>
            <a:ext cx="9984286" cy="4057336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7"/>
          <p:cNvSpPr txBox="1"/>
          <p:nvPr/>
        </p:nvSpPr>
        <p:spPr>
          <a:xfrm>
            <a:off x="838200" y="6396376"/>
            <a:ext cx="7454030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Calibri"/>
              <a:buNone/>
            </a:pPr>
            <a:r>
              <a:rPr b="1" lang="en-US" sz="1400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FONTE: Apresentação PPPI/2025</a:t>
            </a:r>
            <a:endParaRPr/>
          </a:p>
        </p:txBody>
      </p:sp>
      <p:pic>
        <p:nvPicPr>
          <p:cNvPr id="210" name="Google Shape;21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Quattrocento"/>
              <a:buNone/>
            </a:pPr>
            <a:r>
              <a:rPr lang="en-US" sz="3600">
                <a:latin typeface="Quattrocento"/>
                <a:ea typeface="Quattrocento"/>
                <a:cs typeface="Quattrocento"/>
                <a:sym typeface="Quattrocento"/>
              </a:rPr>
              <a:t>PPP HABITAÇÃO PARA LOCAÇÃO SOCIAL</a:t>
            </a:r>
            <a:endParaRPr/>
          </a:p>
        </p:txBody>
      </p:sp>
      <p:grpSp>
        <p:nvGrpSpPr>
          <p:cNvPr id="216" name="Google Shape;216;p28"/>
          <p:cNvGrpSpPr/>
          <p:nvPr/>
        </p:nvGrpSpPr>
        <p:grpSpPr>
          <a:xfrm>
            <a:off x="600205" y="1690688"/>
            <a:ext cx="5387236" cy="4351338"/>
            <a:chOff x="0" y="0"/>
            <a:chExt cx="5387236" cy="4351338"/>
          </a:xfrm>
        </p:grpSpPr>
        <p:sp>
          <p:nvSpPr>
            <p:cNvPr id="217" name="Google Shape;217;p28"/>
            <p:cNvSpPr/>
            <p:nvPr/>
          </p:nvSpPr>
          <p:spPr>
            <a:xfrm rot="5400000">
              <a:off x="1922785" y="451753"/>
              <a:ext cx="3481070" cy="3447831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AD1D8">
                <a:alpha val="89803"/>
              </a:srgbClr>
            </a:solidFill>
            <a:ln cap="flat" cmpd="sng" w="19050">
              <a:solidFill>
                <a:srgbClr val="CAD1D8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8"/>
            <p:cNvSpPr txBox="1"/>
            <p:nvPr/>
          </p:nvSpPr>
          <p:spPr>
            <a:xfrm>
              <a:off x="1939405" y="603443"/>
              <a:ext cx="3279522" cy="31444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3800" lIns="87625" spcFirstLastPara="1" rIns="87625" wrap="square" tIns="438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Quattrocento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Leilões para 2025: </a:t>
              </a:r>
              <a:r>
                <a:rPr b="0" i="0" lang="en-US" sz="2300" u="none" cap="none" strike="noStrike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Recife/PE e Campo Grande/MS</a:t>
              </a:r>
              <a:endParaRPr b="0" i="0" sz="23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Quattrocento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Início dos estudos em 2025</a:t>
              </a:r>
              <a:r>
                <a:rPr b="0" i="0" lang="en-US" sz="2300" u="none" cap="none" strike="noStrike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: Santo André/SP, São José dos Campos/SP e Maceió/AL</a:t>
              </a:r>
              <a:endParaRPr b="0" i="0" sz="23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345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Quattrocento"/>
                <a:buChar char="•"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Prospecção de 7 novos pilotos</a:t>
              </a:r>
              <a:endParaRPr b="0" i="0" sz="23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0" y="0"/>
              <a:ext cx="1939404" cy="4351338"/>
            </a:xfrm>
            <a:prstGeom prst="roundRect">
              <a:avLst>
                <a:gd fmla="val 16667" name="adj"/>
              </a:avLst>
            </a:prstGeom>
            <a:solidFill>
              <a:srgbClr val="12608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8"/>
            <p:cNvSpPr txBox="1"/>
            <p:nvPr/>
          </p:nvSpPr>
          <p:spPr>
            <a:xfrm>
              <a:off x="94674" y="94674"/>
              <a:ext cx="1750056" cy="4161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95250" spcFirstLastPara="1" rIns="95250" wrap="square" tIns="476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Quattrocento"/>
                <a:buNone/>
              </a:pPr>
              <a:r>
                <a:rPr b="1" lang="en-US" sz="2500">
                  <a:solidFill>
                    <a:schemeClr val="lt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PROJETOS FEP </a:t>
              </a:r>
              <a:endParaRPr sz="2500">
                <a:solidFill>
                  <a:schemeClr val="lt1"/>
                </a:solidFill>
                <a:latin typeface="Quattrocento"/>
                <a:ea typeface="Quattrocento"/>
                <a:cs typeface="Quattrocento"/>
                <a:sym typeface="Quattrocento"/>
              </a:endParaRPr>
            </a:p>
          </p:txBody>
        </p:sp>
      </p:grpSp>
      <p:sp>
        <p:nvSpPr>
          <p:cNvPr id="221" name="Google Shape;221;p28"/>
          <p:cNvSpPr txBox="1"/>
          <p:nvPr/>
        </p:nvSpPr>
        <p:spPr>
          <a:xfrm>
            <a:off x="403340" y="6185139"/>
            <a:ext cx="7454030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Calibri"/>
              <a:buNone/>
            </a:pPr>
            <a:r>
              <a:rPr b="1" lang="en-US" sz="1400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FONTE: Apresentação PPPI/2025</a:t>
            </a:r>
            <a:endParaRPr/>
          </a:p>
        </p:txBody>
      </p:sp>
      <p:pic>
        <p:nvPicPr>
          <p:cNvPr descr="Construir casas contemporâneas de acordo com a eficiência energética e a ecologia." id="222" name="Google Shape;222;p28"/>
          <p:cNvPicPr preferRelativeResize="0"/>
          <p:nvPr/>
        </p:nvPicPr>
        <p:blipFill rotWithShape="1">
          <a:blip r:embed="rId3">
            <a:alphaModFix/>
          </a:blip>
          <a:srcRect b="-1" l="27245" r="-1" t="0"/>
          <a:stretch/>
        </p:blipFill>
        <p:spPr>
          <a:xfrm>
            <a:off x="6907443" y="1573269"/>
            <a:ext cx="4684352" cy="491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 txBox="1"/>
          <p:nvPr>
            <p:ph type="title"/>
          </p:nvPr>
        </p:nvSpPr>
        <p:spPr>
          <a:xfrm>
            <a:off x="587678" y="2924594"/>
            <a:ext cx="9069889" cy="1754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Projetos com OPEX Significativo</a:t>
            </a:r>
            <a:br>
              <a:rPr lang="en-US"/>
            </a:br>
            <a:endParaRPr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229" name="Google Shape;22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2997" y="571811"/>
            <a:ext cx="4916106" cy="2722768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9"/>
          <p:cNvSpPr/>
          <p:nvPr/>
        </p:nvSpPr>
        <p:spPr>
          <a:xfrm>
            <a:off x="325678" y="4459267"/>
            <a:ext cx="11278644" cy="1188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None/>
            </a:pPr>
            <a:r>
              <a:rPr b="1" i="1"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Referências</a:t>
            </a:r>
            <a:r>
              <a:rPr i="1"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:</a:t>
            </a:r>
            <a:endParaRPr/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None/>
            </a:pPr>
            <a:r>
              <a:rPr i="1"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	1. Projeto  de Saúde estruturado pelo BNDES e IFC (APS no municipio de Aracajú) ;</a:t>
            </a:r>
            <a:endParaRPr/>
          </a:p>
          <a:p>
            <a:pPr indent="0" lvl="0" marL="0" marR="0" rtl="0" algn="just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None/>
            </a:pPr>
            <a:r>
              <a:rPr i="1"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	2.  Artigo de Felipe Sande, Rodrigo Losso e Eliais Cavalcante Filho de 12/04/2025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199" y="1542329"/>
            <a:ext cx="10922537" cy="486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0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BNDES e IFC: Modelagem Financeira para PPP de Saúde em Aracaju</a:t>
            </a:r>
            <a:endParaRPr/>
          </a:p>
        </p:txBody>
      </p:sp>
      <p:pic>
        <p:nvPicPr>
          <p:cNvPr id="237" name="Google Shape;237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0"/>
          <p:cNvSpPr/>
          <p:nvPr/>
        </p:nvSpPr>
        <p:spPr>
          <a:xfrm>
            <a:off x="4637055" y="5722670"/>
            <a:ext cx="6636370" cy="10038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9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None/>
            </a:pPr>
            <a:r>
              <a:rPr b="1"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Solução</a:t>
            </a:r>
            <a:r>
              <a:rPr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: Contraprestação mensal efetiva dividida em 2 paracelas:</a:t>
            </a:r>
            <a:endParaRPr/>
          </a:p>
          <a:p>
            <a:pPr indent="0" lvl="0" marL="0" marR="0" rtl="0" algn="l">
              <a:lnSpc>
                <a:spcPct val="169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None/>
            </a:pPr>
            <a:r>
              <a:rPr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:CAPEX +OPEX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BNDES e IFC: Modelagem Financeira para PPP de Saúde em Aracaju</a:t>
            </a:r>
            <a:endParaRPr/>
          </a:p>
        </p:txBody>
      </p:sp>
      <p:pic>
        <p:nvPicPr>
          <p:cNvPr id="244" name="Google Shape;24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5" name="Google Shape;24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56575" y="2142053"/>
            <a:ext cx="3247326" cy="3720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0913" y="1717368"/>
            <a:ext cx="7365662" cy="5157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468"/>
              </a:buClr>
              <a:buSzPts val="3200"/>
              <a:buFont typeface="Quattrocento"/>
              <a:buNone/>
            </a:pPr>
            <a:r>
              <a:rPr lang="en-US" sz="3200">
                <a:solidFill>
                  <a:srgbClr val="505468"/>
                </a:solidFill>
                <a:latin typeface="Quattrocento"/>
                <a:ea typeface="Quattrocento"/>
                <a:cs typeface="Quattrocento"/>
                <a:sym typeface="Quattrocento"/>
              </a:rPr>
              <a:t>Desafios  da PPP</a:t>
            </a: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349" y="1895398"/>
            <a:ext cx="3540215" cy="2570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08759" y="1903559"/>
            <a:ext cx="3549029" cy="2570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98" name="Google Shape;9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99983" y="1903559"/>
            <a:ext cx="3298510" cy="257020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/>
          <p:nvPr/>
        </p:nvSpPr>
        <p:spPr>
          <a:xfrm>
            <a:off x="615782" y="4628079"/>
            <a:ext cx="3161348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B5F71"/>
              </a:buClr>
              <a:buSzPts val="2200"/>
              <a:buFont typeface="Quattrocento"/>
              <a:buNone/>
            </a:pPr>
            <a:r>
              <a:rPr b="1" i="0" lang="en-US" sz="22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Infraestrutura Defasada</a:t>
            </a:r>
            <a:endParaRPr b="1" i="0" sz="2200" u="none" cap="none" strike="noStrike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4341614" y="4686632"/>
            <a:ext cx="3508772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Limitações Orçamentárias</a:t>
            </a:r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8628648" y="4628079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B5F71"/>
              </a:buClr>
              <a:buSzPts val="2200"/>
              <a:buFont typeface="Quattrocento"/>
              <a:buNone/>
            </a:pPr>
            <a:r>
              <a:rPr b="1" i="0" lang="en-US" sz="22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PPPs como Solução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92323" y="5119993"/>
            <a:ext cx="3774241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5B5F71"/>
              </a:buClr>
              <a:buSzPts val="1600"/>
              <a:buFont typeface="Quattrocento"/>
              <a:buNone/>
            </a:pPr>
            <a:r>
              <a:rPr b="0" i="0" lang="en-US" sz="16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Instalações inadequadas para atender a demanda crescente</a:t>
            </a:r>
            <a:r>
              <a:rPr b="0" i="0" lang="en-US" sz="1600" u="none" cap="none" strike="noStrike">
                <a:solidFill>
                  <a:srgbClr val="5B5F71"/>
                </a:solidFill>
                <a:latin typeface="Instrument Sans Medium"/>
                <a:ea typeface="Instrument Sans Medium"/>
                <a:cs typeface="Instrument Sans Medium"/>
                <a:sym typeface="Instrument Sans Medium"/>
              </a:rPr>
              <a:t>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4208759" y="5040962"/>
            <a:ext cx="4158615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5F71"/>
              </a:buClr>
              <a:buSzPts val="1600"/>
              <a:buFont typeface="Quattrocento"/>
              <a:buNone/>
            </a:pPr>
            <a:r>
              <a:rPr b="0" i="0" lang="en-US" sz="16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Recursos públicos insuficientes para investimentos necessários.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7999983" y="4999034"/>
            <a:ext cx="3503361" cy="1028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Modelo inovador que atrai investimento privado e melhora serviços.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7999983" y="5879519"/>
            <a:ext cx="3804453" cy="7258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5B5F71"/>
                </a:solidFill>
                <a:latin typeface="Quattrocento"/>
                <a:ea typeface="Quattrocento"/>
                <a:cs typeface="Quattrocento"/>
                <a:sym typeface="Quattrocento"/>
              </a:rPr>
              <a:t>Modelo inovador que atrai investimento privado e melhora serviços.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2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BNDES e IFC: Modelagem Financeira para PPP de Saúde em Aracaju</a:t>
            </a:r>
            <a:endParaRPr/>
          </a:p>
        </p:txBody>
      </p:sp>
      <p:pic>
        <p:nvPicPr>
          <p:cNvPr id="253" name="Google Shape;25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2152" y="1934983"/>
            <a:ext cx="11172313" cy="4785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3"/>
          <p:cNvSpPr/>
          <p:nvPr/>
        </p:nvSpPr>
        <p:spPr>
          <a:xfrm rot="10800000">
            <a:off x="0" y="0"/>
            <a:ext cx="7472381" cy="6858000"/>
          </a:xfrm>
          <a:custGeom>
            <a:rect b="b" l="l" r="r" t="t"/>
            <a:pathLst>
              <a:path extrusionOk="0" h="6886575" w="7472381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3"/>
          <p:cNvSpPr txBox="1"/>
          <p:nvPr>
            <p:ph type="title"/>
          </p:nvPr>
        </p:nvSpPr>
        <p:spPr>
          <a:xfrm>
            <a:off x="1246824" y="643467"/>
            <a:ext cx="7158140" cy="18005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Quattrocento"/>
              <a:buNone/>
            </a:pPr>
            <a:r>
              <a:rPr lang="en-US" sz="3100">
                <a:latin typeface="Quattrocento"/>
                <a:ea typeface="Quattrocento"/>
                <a:cs typeface="Quattrocento"/>
                <a:sym typeface="Quattrocento"/>
              </a:rPr>
              <a:t>BNDES e IFC: Modelagem Financeira para PPP de Saúde em Aracaju</a:t>
            </a:r>
            <a:endParaRPr/>
          </a:p>
        </p:txBody>
      </p:sp>
      <p:sp>
        <p:nvSpPr>
          <p:cNvPr id="263" name="Google Shape;263;p33"/>
          <p:cNvSpPr txBox="1"/>
          <p:nvPr>
            <p:ph idx="1" type="body"/>
          </p:nvPr>
        </p:nvSpPr>
        <p:spPr>
          <a:xfrm>
            <a:off x="1246823" y="2443993"/>
            <a:ext cx="6225558" cy="3732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b="1" lang="en-US" sz="1900">
                <a:latin typeface="Quattrocento"/>
                <a:ea typeface="Quattrocento"/>
                <a:cs typeface="Quattrocento"/>
                <a:sym typeface="Quattrocento"/>
              </a:rPr>
              <a:t>Detalhamento da Metodologia</a:t>
            </a:r>
            <a:r>
              <a:rPr lang="en-US" sz="1900">
                <a:latin typeface="Quattrocento"/>
                <a:ea typeface="Quattrocento"/>
                <a:cs typeface="Quattrocento"/>
                <a:sym typeface="Quattrocento"/>
              </a:rPr>
              <a:t>:</a:t>
            </a:r>
            <a:endParaRPr/>
          </a:p>
          <a:p>
            <a:pPr indent="-571500" lvl="0" marL="5715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AutoNum type="romanLcPeriod"/>
            </a:pPr>
            <a:r>
              <a:rPr lang="en-US" sz="1900">
                <a:latin typeface="Quattrocento"/>
                <a:ea typeface="Quattrocento"/>
                <a:cs typeface="Quattrocento"/>
                <a:sym typeface="Quattrocento"/>
              </a:rPr>
              <a:t>Ancorou-se em encontrar uma receita para a parcela do OPEX de modo que a Margem de Lucro Bruta fosse equivalente a uma Margem Média de mercado;</a:t>
            </a:r>
            <a:endParaRPr/>
          </a:p>
          <a:p>
            <a:pPr indent="-571500" lvl="0" marL="5715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AutoNum type="romanLcPeriod"/>
            </a:pPr>
            <a:r>
              <a:rPr lang="en-US" sz="1900">
                <a:latin typeface="Quattrocento"/>
                <a:ea typeface="Quattrocento"/>
                <a:cs typeface="Quattrocento"/>
                <a:sym typeface="Quattrocento"/>
              </a:rPr>
              <a:t>O parâmetro adotado para esse novo “atingir meta” foi atingir um certo Lucro Bruto Médio correspondente à dada margem de lucro médio para operações hospitalares;</a:t>
            </a:r>
            <a:endParaRPr/>
          </a:p>
          <a:p>
            <a:pPr indent="-571500" lvl="0" marL="5715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AutoNum type="romanLcPeriod"/>
            </a:pPr>
            <a:r>
              <a:rPr lang="en-US" sz="1900">
                <a:latin typeface="Quattrocento"/>
                <a:ea typeface="Quattrocento"/>
                <a:cs typeface="Quattrocento"/>
                <a:sym typeface="Quattrocento"/>
              </a:rPr>
              <a:t>A parcela do OPEX passa a ser remunerada utilizando-se parâmetros médios de mercado.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t/>
            </a:r>
            <a:endParaRPr sz="1900"/>
          </a:p>
        </p:txBody>
      </p:sp>
      <p:pic>
        <p:nvPicPr>
          <p:cNvPr id="264" name="Google Shape;26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33140" y="487027"/>
            <a:ext cx="1727307" cy="10411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iro recortado de uma jovem enfermeira atraente em pé e apertando a mão de um médico na clínica" id="265" name="Google Shape;265;p33"/>
          <p:cNvPicPr preferRelativeResize="0"/>
          <p:nvPr/>
        </p:nvPicPr>
        <p:blipFill rotWithShape="1">
          <a:blip r:embed="rId4">
            <a:alphaModFix/>
          </a:blip>
          <a:srcRect b="-1" l="12929" r="46389" t="0"/>
          <a:stretch/>
        </p:blipFill>
        <p:spPr>
          <a:xfrm>
            <a:off x="8192023" y="1861222"/>
            <a:ext cx="3468424" cy="4668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BNDES e IFC: Modelagem Financeira para PPP de Saúde em Aracaju</a:t>
            </a:r>
            <a:endParaRPr/>
          </a:p>
        </p:txBody>
      </p:sp>
      <p:pic>
        <p:nvPicPr>
          <p:cNvPr id="271" name="Google Shape;271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8408" y="1778696"/>
            <a:ext cx="11529104" cy="4865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"/>
              <a:buNone/>
            </a:pPr>
            <a:r>
              <a:rPr b="1" lang="en-US" sz="3200">
                <a:latin typeface="Quattrocento"/>
                <a:ea typeface="Quattrocento"/>
                <a:cs typeface="Quattrocento"/>
                <a:sym typeface="Quattrocento"/>
              </a:rPr>
              <a:t>Análise de Projetos de Concessão com Baixo Descasamento de Caixa</a:t>
            </a:r>
            <a:br>
              <a:rPr b="1" lang="en-US" sz="3200"/>
            </a:b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278" name="Google Shape;27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044" y="1315233"/>
            <a:ext cx="8049978" cy="54284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0" name="Google Shape;280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15439" y="1878903"/>
            <a:ext cx="3134517" cy="4613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"/>
              <a:buNone/>
            </a:pPr>
            <a:r>
              <a:rPr b="1" lang="en-US" sz="3200">
                <a:latin typeface="Quattrocento"/>
                <a:ea typeface="Quattrocento"/>
                <a:cs typeface="Quattrocento"/>
                <a:sym typeface="Quattrocento"/>
              </a:rPr>
              <a:t>Análise de Projetos de Concessão com Baixo Descasamento de Caixa</a:t>
            </a:r>
            <a:br>
              <a:rPr b="1" lang="en-US" sz="3200"/>
            </a:b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287" name="Google Shape;28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130" y="1342933"/>
            <a:ext cx="6564179" cy="53232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9" name="Google Shape;289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03898" y="1927194"/>
            <a:ext cx="4258536" cy="4258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7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"/>
              <a:buNone/>
            </a:pPr>
            <a:r>
              <a:rPr b="1" lang="en-US" sz="3200">
                <a:latin typeface="Quattrocento"/>
                <a:ea typeface="Quattrocento"/>
                <a:cs typeface="Quattrocento"/>
                <a:sym typeface="Quattrocento"/>
              </a:rPr>
              <a:t>Análise de Projetos de Concessão com Baixo Descasamento de Caixa</a:t>
            </a:r>
            <a:br>
              <a:rPr b="1" lang="en-US" sz="3200"/>
            </a:b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295" name="Google Shape;29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7"/>
          <p:cNvSpPr/>
          <p:nvPr/>
        </p:nvSpPr>
        <p:spPr>
          <a:xfrm>
            <a:off x="221477" y="1112969"/>
            <a:ext cx="10753606" cy="588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25555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"/>
              <a:buNone/>
            </a:pPr>
            <a:r>
              <a:rPr b="1" lang="en-US" sz="1800" u="sng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Metodologias para Calcular a Margem de Execução</a:t>
            </a:r>
            <a:endParaRPr b="1" sz="18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7"/>
          <p:cNvSpPr/>
          <p:nvPr/>
        </p:nvSpPr>
        <p:spPr>
          <a:xfrm>
            <a:off x="221477" y="1730530"/>
            <a:ext cx="10233766" cy="1012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"/>
              <a:buNone/>
            </a:pPr>
            <a:r>
              <a:rPr b="1" lang="en-US" sz="1400" u="sng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Definição</a:t>
            </a:r>
            <a:r>
              <a:rPr lang="en-US" sz="14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:   </a:t>
            </a:r>
            <a:r>
              <a:rPr lang="en-US" sz="16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margem de execução é a compensação financeira que o parceiro privado exige para absorver os riscos e  incertezas operacionais, funcionando como um mecanismo de internalização de riscos</a:t>
            </a:r>
            <a:r>
              <a:rPr lang="en-US" sz="180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.</a:t>
            </a:r>
            <a:endParaRPr sz="15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" name="Google Shape;29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6093" y="3039963"/>
            <a:ext cx="11536471" cy="3515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Quattrocento"/>
              <a:buNone/>
            </a:pPr>
            <a:r>
              <a:rPr b="1" lang="en-US" sz="3200">
                <a:latin typeface="Quattrocento"/>
                <a:ea typeface="Quattrocento"/>
                <a:cs typeface="Quattrocento"/>
                <a:sym typeface="Quattrocento"/>
              </a:rPr>
              <a:t>Análise de Projetos de Concessão com Baixo Descasamento de Caixa</a:t>
            </a:r>
            <a:br>
              <a:rPr b="1" lang="en-US" sz="3200"/>
            </a:b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304" name="Google Shape;30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8"/>
          <p:cNvSpPr/>
          <p:nvPr/>
        </p:nvSpPr>
        <p:spPr>
          <a:xfrm>
            <a:off x="837724" y="1315998"/>
            <a:ext cx="6195060" cy="615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7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50"/>
              <a:buFont typeface="Quattrocento"/>
              <a:buNone/>
            </a:pPr>
            <a:r>
              <a:rPr lang="en-US" sz="3850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Conclusões e Contribuições</a:t>
            </a:r>
            <a:endParaRPr sz="38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8100" y="2076527"/>
            <a:ext cx="11615800" cy="4153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9"/>
          <p:cNvSpPr txBox="1"/>
          <p:nvPr>
            <p:ph type="title"/>
          </p:nvPr>
        </p:nvSpPr>
        <p:spPr>
          <a:xfrm>
            <a:off x="587678" y="2924594"/>
            <a:ext cx="9069889" cy="1754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ESTRUTURAÇÃO DE GARANTIAS</a:t>
            </a:r>
            <a:br>
              <a:rPr lang="en-US"/>
            </a:br>
            <a:endParaRPr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312" name="Google Shape;31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2997" y="571811"/>
            <a:ext cx="4916106" cy="272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0"/>
          <p:cNvSpPr txBox="1"/>
          <p:nvPr>
            <p:ph type="title"/>
          </p:nvPr>
        </p:nvSpPr>
        <p:spPr>
          <a:xfrm>
            <a:off x="0" y="231732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Quattrocento"/>
              <a:buNone/>
            </a:pPr>
            <a:r>
              <a:rPr b="1" lang="en-US" sz="2900">
                <a:latin typeface="Quattrocento"/>
                <a:ea typeface="Quattrocento"/>
                <a:cs typeface="Quattrocento"/>
                <a:sym typeface="Quattrocento"/>
              </a:rPr>
              <a:t>Desafios: Utilização dos Recursos dos Fundos Estaduais e Municipais de Saúde e Educação/Exemplo</a:t>
            </a:r>
            <a:br>
              <a:rPr b="1" lang="en-US" sz="2900">
                <a:latin typeface="Quattrocento"/>
                <a:ea typeface="Quattrocento"/>
                <a:cs typeface="Quattrocento"/>
                <a:sym typeface="Quattrocento"/>
              </a:rPr>
            </a:br>
            <a:endParaRPr b="1" sz="29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318" name="Google Shape;31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3774" y="1223929"/>
            <a:ext cx="9093897" cy="5493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82386" y="387453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704" y="1416297"/>
            <a:ext cx="11133761" cy="5441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0" y="0"/>
            <a:ext cx="1219200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3852070" y="0"/>
                </a:lnTo>
                <a:lnTo>
                  <a:pt x="3878367" y="23504"/>
                </a:lnTo>
                <a:cubicBezTo>
                  <a:pt x="3887642" y="39430"/>
                  <a:pt x="3891507" y="59700"/>
                  <a:pt x="3885324" y="84795"/>
                </a:cubicBezTo>
                <a:cubicBezTo>
                  <a:pt x="3876049" y="123406"/>
                  <a:pt x="3845133" y="123406"/>
                  <a:pt x="3820400" y="131127"/>
                </a:cubicBezTo>
                <a:cubicBezTo>
                  <a:pt x="3764751" y="154292"/>
                  <a:pt x="3696735" y="138849"/>
                  <a:pt x="3631811" y="219929"/>
                </a:cubicBezTo>
                <a:cubicBezTo>
                  <a:pt x="3879141" y="262399"/>
                  <a:pt x="4117198" y="181318"/>
                  <a:pt x="4327428" y="351201"/>
                </a:cubicBezTo>
                <a:cubicBezTo>
                  <a:pt x="4250138" y="436142"/>
                  <a:pt x="4163572" y="416836"/>
                  <a:pt x="4080099" y="432279"/>
                </a:cubicBezTo>
                <a:cubicBezTo>
                  <a:pt x="3993533" y="447725"/>
                  <a:pt x="3910058" y="474751"/>
                  <a:pt x="3823492" y="490194"/>
                </a:cubicBezTo>
                <a:cubicBezTo>
                  <a:pt x="3730743" y="509498"/>
                  <a:pt x="3637993" y="513360"/>
                  <a:pt x="3545246" y="532664"/>
                </a:cubicBezTo>
                <a:cubicBezTo>
                  <a:pt x="3467954" y="548109"/>
                  <a:pt x="3384480" y="521081"/>
                  <a:pt x="3291732" y="617605"/>
                </a:cubicBezTo>
                <a:cubicBezTo>
                  <a:pt x="3520513" y="687103"/>
                  <a:pt x="3727651" y="582857"/>
                  <a:pt x="3953340" y="652353"/>
                </a:cubicBezTo>
                <a:cubicBezTo>
                  <a:pt x="3820400" y="714129"/>
                  <a:pt x="3712194" y="694824"/>
                  <a:pt x="3610170" y="729572"/>
                </a:cubicBezTo>
                <a:cubicBezTo>
                  <a:pt x="3517420" y="764322"/>
                  <a:pt x="3406122" y="725712"/>
                  <a:pt x="3328832" y="829957"/>
                </a:cubicBezTo>
                <a:cubicBezTo>
                  <a:pt x="3270090" y="911035"/>
                  <a:pt x="3208258" y="922618"/>
                  <a:pt x="3130966" y="876288"/>
                </a:cubicBezTo>
                <a:cubicBezTo>
                  <a:pt x="3062950" y="833818"/>
                  <a:pt x="2988752" y="845400"/>
                  <a:pt x="2920736" y="887872"/>
                </a:cubicBezTo>
                <a:cubicBezTo>
                  <a:pt x="2896004" y="903315"/>
                  <a:pt x="2871269" y="922618"/>
                  <a:pt x="2871269" y="961228"/>
                </a:cubicBezTo>
                <a:cubicBezTo>
                  <a:pt x="2871269" y="1015283"/>
                  <a:pt x="2902186" y="1030726"/>
                  <a:pt x="2936195" y="1038448"/>
                </a:cubicBezTo>
                <a:cubicBezTo>
                  <a:pt x="2967111" y="1046168"/>
                  <a:pt x="3004210" y="1053891"/>
                  <a:pt x="3035126" y="1046168"/>
                </a:cubicBezTo>
                <a:cubicBezTo>
                  <a:pt x="3232990" y="1003700"/>
                  <a:pt x="3427764" y="1073194"/>
                  <a:pt x="3625627" y="1065474"/>
                </a:cubicBezTo>
                <a:cubicBezTo>
                  <a:pt x="3004210" y="1231494"/>
                  <a:pt x="2376610" y="1177441"/>
                  <a:pt x="1733551" y="1235355"/>
                </a:cubicBezTo>
                <a:cubicBezTo>
                  <a:pt x="1817025" y="1351183"/>
                  <a:pt x="1925232" y="1254661"/>
                  <a:pt x="1990156" y="1339602"/>
                </a:cubicBezTo>
                <a:cubicBezTo>
                  <a:pt x="1928323" y="1517205"/>
                  <a:pt x="1953057" y="1613728"/>
                  <a:pt x="2076722" y="1625311"/>
                </a:cubicBezTo>
                <a:cubicBezTo>
                  <a:pt x="2197295" y="1636894"/>
                  <a:pt x="2327143" y="1575118"/>
                  <a:pt x="2392067" y="1787470"/>
                </a:cubicBezTo>
                <a:cubicBezTo>
                  <a:pt x="2410617" y="1853106"/>
                  <a:pt x="2525008" y="1833802"/>
                  <a:pt x="2596115" y="1845385"/>
                </a:cubicBezTo>
                <a:cubicBezTo>
                  <a:pt x="2750696" y="1872411"/>
                  <a:pt x="2914554" y="1845385"/>
                  <a:pt x="3062950" y="1930326"/>
                </a:cubicBezTo>
                <a:cubicBezTo>
                  <a:pt x="3121692" y="1961213"/>
                  <a:pt x="3161883" y="1984378"/>
                  <a:pt x="3130966" y="2069319"/>
                </a:cubicBezTo>
                <a:cubicBezTo>
                  <a:pt x="3100050" y="2158121"/>
                  <a:pt x="3140242" y="2189008"/>
                  <a:pt x="3189708" y="2223754"/>
                </a:cubicBezTo>
                <a:cubicBezTo>
                  <a:pt x="3226808" y="2250784"/>
                  <a:pt x="3282457" y="2243060"/>
                  <a:pt x="3313373" y="2324141"/>
                </a:cubicBezTo>
                <a:cubicBezTo>
                  <a:pt x="2988752" y="2312558"/>
                  <a:pt x="2673405" y="2246923"/>
                  <a:pt x="2351877" y="2308697"/>
                </a:cubicBezTo>
                <a:cubicBezTo>
                  <a:pt x="2704323" y="2463134"/>
                  <a:pt x="3090776" y="2455412"/>
                  <a:pt x="3437038" y="2633017"/>
                </a:cubicBezTo>
                <a:cubicBezTo>
                  <a:pt x="3424671" y="2694791"/>
                  <a:pt x="3344289" y="2667764"/>
                  <a:pt x="3341198" y="2760427"/>
                </a:cubicBezTo>
                <a:cubicBezTo>
                  <a:pt x="3523603" y="2856951"/>
                  <a:pt x="3743110" y="2791314"/>
                  <a:pt x="3934791" y="2934169"/>
                </a:cubicBezTo>
                <a:cubicBezTo>
                  <a:pt x="3823492" y="2999805"/>
                  <a:pt x="3721469" y="2891699"/>
                  <a:pt x="3616352" y="2953473"/>
                </a:cubicBezTo>
                <a:cubicBezTo>
                  <a:pt x="3650361" y="3046136"/>
                  <a:pt x="5189993" y="3617555"/>
                  <a:pt x="5468240" y="3679329"/>
                </a:cubicBezTo>
                <a:cubicBezTo>
                  <a:pt x="6034007" y="3806740"/>
                  <a:pt x="7663296" y="4131059"/>
                  <a:pt x="8111582" y="4204418"/>
                </a:cubicBezTo>
                <a:cubicBezTo>
                  <a:pt x="8457844" y="4258470"/>
                  <a:pt x="8801016" y="4300942"/>
                  <a:pt x="9144186" y="4304802"/>
                </a:cubicBezTo>
                <a:cubicBezTo>
                  <a:pt x="9536822" y="4308663"/>
                  <a:pt x="9926368" y="4289359"/>
                  <a:pt x="10319004" y="4273915"/>
                </a:cubicBezTo>
                <a:cubicBezTo>
                  <a:pt x="10906415" y="4250750"/>
                  <a:pt x="11484549" y="4158087"/>
                  <a:pt x="12053408" y="3907125"/>
                </a:cubicBezTo>
                <a:lnTo>
                  <a:pt x="12192000" y="3841157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5"/>
          <p:cNvSpPr txBox="1"/>
          <p:nvPr>
            <p:ph type="title"/>
          </p:nvPr>
        </p:nvSpPr>
        <p:spPr>
          <a:xfrm>
            <a:off x="838199" y="3563422"/>
            <a:ext cx="7268147" cy="1754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PPP SAÚDE</a:t>
            </a:r>
            <a:endParaRPr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113" name="Google Shape;11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2997" y="571811"/>
            <a:ext cx="4916106" cy="2722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2"/>
          <p:cNvSpPr/>
          <p:nvPr/>
        </p:nvSpPr>
        <p:spPr>
          <a:xfrm rot="10800000">
            <a:off x="0" y="0"/>
            <a:ext cx="7472381" cy="6858000"/>
          </a:xfrm>
          <a:custGeom>
            <a:rect b="b" l="l" r="r" t="t"/>
            <a:pathLst>
              <a:path extrusionOk="0" h="6886575" w="7472381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2"/>
          <p:cNvSpPr txBox="1"/>
          <p:nvPr>
            <p:ph idx="1" type="body"/>
          </p:nvPr>
        </p:nvSpPr>
        <p:spPr>
          <a:xfrm>
            <a:off x="643467" y="2072236"/>
            <a:ext cx="4772974" cy="35535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04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</a:pPr>
            <a:r>
              <a:rPr lang="en-US" sz="4800">
                <a:latin typeface="Quattrocento"/>
                <a:ea typeface="Quattrocento"/>
                <a:cs typeface="Quattrocento"/>
                <a:sym typeface="Quattrocento"/>
              </a:rPr>
              <a:t>Obrigado</a:t>
            </a:r>
            <a:endParaRPr sz="20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Quattrocento"/>
                <a:ea typeface="Quattrocento"/>
                <a:cs typeface="Quattrocento"/>
                <a:sym typeface="Quattrocento"/>
              </a:rPr>
              <a:t>Rogério Princhak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Quattrocento"/>
                <a:ea typeface="Quattrocento"/>
                <a:cs typeface="Quattrocento"/>
                <a:sym typeface="Quattrocento"/>
              </a:rPr>
              <a:t>rogerioprinchak@gmail.com</a:t>
            </a:r>
            <a:endParaRPr sz="2000">
              <a:latin typeface="Quattrocento"/>
              <a:ea typeface="Quattrocento"/>
              <a:cs typeface="Quattrocento"/>
              <a:sym typeface="Quattrocento"/>
            </a:endParaRPr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id="332" name="Google Shape;33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6878" y="2805830"/>
            <a:ext cx="4387483" cy="343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82386" y="387453"/>
            <a:ext cx="1857634" cy="102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title"/>
          </p:nvPr>
        </p:nvSpPr>
        <p:spPr>
          <a:xfrm>
            <a:off x="288100" y="365125"/>
            <a:ext cx="9545066" cy="7496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PPP DE SAÚDE</a:t>
            </a:r>
            <a:endParaRPr/>
          </a:p>
        </p:txBody>
      </p:sp>
      <p:pic>
        <p:nvPicPr>
          <p:cNvPr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156" y="1542329"/>
            <a:ext cx="11189576" cy="5197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468"/>
              </a:buClr>
              <a:buSzPts val="3200"/>
              <a:buFont typeface="Quattrocento"/>
              <a:buNone/>
            </a:pPr>
            <a:r>
              <a:rPr lang="en-US" sz="3200">
                <a:solidFill>
                  <a:srgbClr val="505468"/>
                </a:solidFill>
                <a:latin typeface="Quattrocento"/>
                <a:ea typeface="Quattrocento"/>
                <a:cs typeface="Quattrocento"/>
                <a:sym typeface="Quattrocento"/>
              </a:rPr>
              <a:t>PPP’s em saúde são realidade</a:t>
            </a:r>
            <a:br>
              <a:rPr lang="en-US" sz="3200">
                <a:solidFill>
                  <a:srgbClr val="505468"/>
                </a:solidFill>
                <a:latin typeface="Quattrocento"/>
                <a:ea typeface="Quattrocento"/>
                <a:cs typeface="Quattrocento"/>
                <a:sym typeface="Quattrocento"/>
              </a:rPr>
            </a:br>
            <a:endParaRPr sz="32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127" name="Google Shape;12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190" y="1542329"/>
            <a:ext cx="11079223" cy="519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/>
          <p:nvPr>
            <p:ph type="title"/>
          </p:nvPr>
        </p:nvSpPr>
        <p:spPr>
          <a:xfrm>
            <a:off x="288100" y="216766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PROJETOS EM ESTUDO: PPP SAUDE: INSTITUTO NACIONAL DO CANCER</a:t>
            </a:r>
            <a:endParaRPr/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/>
        </p:nvSpPr>
        <p:spPr>
          <a:xfrm>
            <a:off x="530269" y="1542329"/>
            <a:ext cx="5396489" cy="4539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Calibri"/>
              <a:buNone/>
            </a:pPr>
            <a:r>
              <a:rPr b="0" i="0" lang="en-US" sz="1600" u="none" cap="none" strike="noStrike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Estudos de PPP visando a modernização e adaptação para melhoria do atendimento ao público de uma unidade que integrará 18 serviços que eram dispersos pela cidade constituindo o Campus INCA trazendo o conceito de Cancer Center, envolvendo reforma, construção, instalação, manutenção e operação da prestação de serviços não assistenciais em localização contigua a HCI.</a:t>
            </a:r>
            <a:endParaRPr b="0" i="0" sz="12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Calibri"/>
              <a:buNone/>
            </a:pPr>
            <a:r>
              <a:rPr b="0" i="0" lang="en-US" sz="1600" u="none" cap="none" strike="noStrike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As instalações abrangerão a modernização do atual edifício-sede e a expansão de sua estrutura, totalizando 148.415m² de área construída.</a:t>
            </a:r>
            <a:endParaRPr b="0" i="0" sz="12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Calibri"/>
              <a:buNone/>
            </a:pPr>
            <a:r>
              <a:rPr b="0" i="0" lang="en-US" sz="1600" u="none" cap="none" strike="noStrike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O INCA é referência nacional no atendimento do Câncer estando envolvido na assistência, prevenção, pesquisa e formação de pessoal ligado à sua temática e envolve a ampliação do atendimento, bem como a melhoria da qualidade na prestação dos serviços.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3A38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8"/>
          <p:cNvPicPr preferRelativeResize="0"/>
          <p:nvPr/>
        </p:nvPicPr>
        <p:blipFill rotWithShape="1">
          <a:blip r:embed="rId4">
            <a:alphaModFix/>
          </a:blip>
          <a:srcRect b="7208" l="0" r="0" t="18179"/>
          <a:stretch/>
        </p:blipFill>
        <p:spPr>
          <a:xfrm>
            <a:off x="6716178" y="2001966"/>
            <a:ext cx="4945553" cy="317434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8"/>
          <p:cNvSpPr txBox="1"/>
          <p:nvPr/>
        </p:nvSpPr>
        <p:spPr>
          <a:xfrm>
            <a:off x="838200" y="6396376"/>
            <a:ext cx="7454030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Calibri"/>
              <a:buNone/>
            </a:pPr>
            <a:r>
              <a:rPr b="1" lang="en-US" sz="1400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FONTE: Apresentação PPPI/2025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PPP SAUDE : HOSPITAL FÊMINA</a:t>
            </a:r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9"/>
          <p:cNvSpPr txBox="1"/>
          <p:nvPr/>
        </p:nvSpPr>
        <p:spPr>
          <a:xfrm>
            <a:off x="288100" y="1542329"/>
            <a:ext cx="6050070" cy="32931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Calibri"/>
              <a:buNone/>
            </a:pPr>
            <a:r>
              <a:rPr b="0" i="0" lang="en-US" sz="1600" u="none" cap="none" strike="noStrike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Estudos de alternativas de parcerias visando a modernização  e adaptação para melhoria do atendimento ao público de nova  unidade de atenção especializada hospitalar em área do Grupo Hospitalar Conceição - GHC em Porto Alegre/RS, envolvendo projeto, construção, instalação, manutenção e operação da  prestação de serviço de apoio à saúde em nova localização. O  Hospital Fêmina, referência no atendimento à mulher para a  Região Metropolitana de Porto Alegre, opera desde 1956. Possui 12,3 mil m2 de área construída, 166 leitos e 917 trabalhadores. Em 2018 a unidade realizou 126 mil consultas, 9 mil  internações, 6,4 mil cirurgias e 2,1 mil partos. A nova unidade deve envolver a ampliação do atendimento, bem como a  melhoria da qualidade na prestação dos serviços.</a:t>
            </a:r>
            <a:endParaRPr b="0" i="0" sz="1200" u="none" cap="none" strike="noStrike">
              <a:solidFill>
                <a:srgbClr val="000000"/>
              </a:solidFill>
              <a:latin typeface="Quattrocento"/>
              <a:ea typeface="Quattrocento"/>
              <a:cs typeface="Quattrocento"/>
              <a:sym typeface="Quattrocento"/>
            </a:endParaRPr>
          </a:p>
        </p:txBody>
      </p:sp>
      <p:pic>
        <p:nvPicPr>
          <p:cNvPr id="145" name="Google Shape;14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70002" y="1690688"/>
            <a:ext cx="4157775" cy="230918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9"/>
          <p:cNvSpPr txBox="1"/>
          <p:nvPr/>
        </p:nvSpPr>
        <p:spPr>
          <a:xfrm>
            <a:off x="838200" y="6396376"/>
            <a:ext cx="7454030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Calibri"/>
              <a:buNone/>
            </a:pPr>
            <a:r>
              <a:rPr b="1" lang="en-US" sz="1400">
                <a:solidFill>
                  <a:srgbClr val="3A3838"/>
                </a:solidFill>
                <a:latin typeface="Quattrocento"/>
                <a:ea typeface="Quattrocento"/>
                <a:cs typeface="Quattrocento"/>
                <a:sym typeface="Quattrocento"/>
              </a:rPr>
              <a:t>FONTE: Apresentação PPPI/2025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/>
          <p:nvPr>
            <p:ph type="title"/>
          </p:nvPr>
        </p:nvSpPr>
        <p:spPr>
          <a:xfrm>
            <a:off x="375782" y="0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PROJETOS EM ESTUDO : PPP - BARREIRAS</a:t>
            </a:r>
            <a:endParaRPr/>
          </a:p>
        </p:txBody>
      </p:sp>
      <p:pic>
        <p:nvPicPr>
          <p:cNvPr id="152" name="Google Shape;15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0"/>
          <p:cNvPicPr preferRelativeResize="0"/>
          <p:nvPr/>
        </p:nvPicPr>
        <p:blipFill rotWithShape="1">
          <a:blip r:embed="rId4">
            <a:alphaModFix amt="70000"/>
          </a:blip>
          <a:srcRect b="0" l="0" r="0" t="0"/>
          <a:stretch/>
        </p:blipFill>
        <p:spPr>
          <a:xfrm>
            <a:off x="7377831" y="1636102"/>
            <a:ext cx="4634982" cy="4708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782" y="1027907"/>
            <a:ext cx="6914366" cy="5689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 txBox="1"/>
          <p:nvPr>
            <p:ph type="title"/>
          </p:nvPr>
        </p:nvSpPr>
        <p:spPr>
          <a:xfrm>
            <a:off x="288100" y="365125"/>
            <a:ext cx="954506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attrocento"/>
              <a:buNone/>
            </a:pPr>
            <a:r>
              <a:rPr lang="en-US" sz="3200">
                <a:latin typeface="Quattrocento"/>
                <a:ea typeface="Quattrocento"/>
                <a:cs typeface="Quattrocento"/>
                <a:sym typeface="Quattrocento"/>
              </a:rPr>
              <a:t>PROJETOS EM ESTUDO : PPP – FEIRA DE SANTANA</a:t>
            </a:r>
            <a:endParaRPr/>
          </a:p>
        </p:txBody>
      </p:sp>
      <p:pic>
        <p:nvPicPr>
          <p:cNvPr id="161" name="Google Shape;16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6266" y="513485"/>
            <a:ext cx="1857634" cy="1028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9208" y="1542329"/>
            <a:ext cx="11494691" cy="4802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