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6858000" cx="12192000"/>
  <p:notesSz cx="7104050" cy="10234600"/>
  <p:embeddedFontLst>
    <p:embeddedFont>
      <p:font typeface="Roboto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1" y="0"/>
            <a:ext cx="3078427" cy="511732"/>
          </a:xfrm>
          <a:prstGeom prst="rect">
            <a:avLst/>
          </a:prstGeom>
          <a:noFill/>
          <a:ln>
            <a:noFill/>
          </a:ln>
        </p:spPr>
        <p:txBody>
          <a:bodyPr anchorCtr="0" anchor="t" bIns="47475" lIns="94950" spcFirstLastPara="1" rIns="94950" wrap="square" tIns="474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023993" y="0"/>
            <a:ext cx="3078427" cy="511732"/>
          </a:xfrm>
          <a:prstGeom prst="rect">
            <a:avLst/>
          </a:prstGeom>
          <a:noFill/>
          <a:ln>
            <a:noFill/>
          </a:ln>
        </p:spPr>
        <p:txBody>
          <a:bodyPr anchorCtr="0" anchor="t" bIns="47475" lIns="94950" spcFirstLastPara="1" rIns="94950" wrap="square" tIns="474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  <a:noFill/>
          <a:ln>
            <a:noFill/>
          </a:ln>
        </p:spPr>
        <p:txBody>
          <a:bodyPr anchorCtr="0" anchor="t" bIns="47475" lIns="94950" spcFirstLastPara="1" rIns="94950" wrap="square" tIns="4747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1" y="9721107"/>
            <a:ext cx="3078427" cy="511732"/>
          </a:xfrm>
          <a:prstGeom prst="rect">
            <a:avLst/>
          </a:prstGeom>
          <a:noFill/>
          <a:ln>
            <a:noFill/>
          </a:ln>
        </p:spPr>
        <p:txBody>
          <a:bodyPr anchorCtr="0" anchor="b" bIns="47475" lIns="94950" spcFirstLastPara="1" rIns="94950" wrap="square" tIns="474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023993" y="9721107"/>
            <a:ext cx="3078427" cy="511732"/>
          </a:xfrm>
          <a:prstGeom prst="rect">
            <a:avLst/>
          </a:prstGeom>
          <a:noFill/>
          <a:ln>
            <a:noFill/>
          </a:ln>
        </p:spPr>
        <p:txBody>
          <a:bodyPr anchorCtr="0" anchor="b" bIns="47475" lIns="94950" spcFirstLastPara="1" rIns="94950" wrap="square" tIns="474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88900" y="742950"/>
            <a:ext cx="6619875" cy="37242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  <a:noFill/>
          <a:ln>
            <a:noFill/>
          </a:ln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4023993" y="9721107"/>
            <a:ext cx="3078427" cy="511732"/>
          </a:xfrm>
          <a:prstGeom prst="rect">
            <a:avLst/>
          </a:prstGeom>
          <a:noFill/>
          <a:ln>
            <a:noFill/>
          </a:ln>
        </p:spPr>
        <p:txBody>
          <a:bodyPr anchorCtr="0" anchor="b" bIns="47475" lIns="94950" spcFirstLastPara="1" rIns="94950" wrap="square" tIns="474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0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1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1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2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2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3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4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4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5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5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6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16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7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7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5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6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7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  <a:noFill/>
          <a:ln>
            <a:noFill/>
          </a:ln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7:notes"/>
          <p:cNvSpPr txBox="1"/>
          <p:nvPr>
            <p:ph idx="12" type="sldNum"/>
          </p:nvPr>
        </p:nvSpPr>
        <p:spPr>
          <a:xfrm>
            <a:off x="4023993" y="9721107"/>
            <a:ext cx="3078427" cy="511732"/>
          </a:xfrm>
          <a:prstGeom prst="rect">
            <a:avLst/>
          </a:prstGeom>
          <a:noFill/>
          <a:ln>
            <a:noFill/>
          </a:ln>
        </p:spPr>
        <p:txBody>
          <a:bodyPr anchorCtr="0" anchor="b" bIns="47475" lIns="94950" spcFirstLastPara="1" rIns="94950" wrap="square" tIns="474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8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 txBox="1"/>
          <p:nvPr>
            <p:ph idx="1" type="body"/>
          </p:nvPr>
        </p:nvSpPr>
        <p:spPr>
          <a:xfrm>
            <a:off x="710407" y="4861446"/>
            <a:ext cx="5683250" cy="4605575"/>
          </a:xfrm>
          <a:prstGeom prst="rect">
            <a:avLst/>
          </a:prstGeom>
        </p:spPr>
        <p:txBody>
          <a:bodyPr anchorCtr="0" anchor="t" bIns="47475" lIns="94950" spcFirstLastPara="1" rIns="94950" wrap="square" tIns="474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9:notes"/>
          <p:cNvSpPr/>
          <p:nvPr>
            <p:ph idx="2" type="sldImg"/>
          </p:nvPr>
        </p:nvSpPr>
        <p:spPr>
          <a:xfrm>
            <a:off x="139700" y="766763"/>
            <a:ext cx="6824663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2.jp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2.jpg"/><Relationship Id="rId5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onte sobre água com prédios ao fundo&#10;&#10;Descrição gerada automaticamente com confiança média" id="89" name="Google Shape;89;p13"/>
          <p:cNvPicPr preferRelativeResize="0"/>
          <p:nvPr/>
        </p:nvPicPr>
        <p:blipFill rotWithShape="1">
          <a:blip r:embed="rId3">
            <a:alphaModFix/>
          </a:blip>
          <a:srcRect b="15810" l="0" r="0" t="0"/>
          <a:stretch/>
        </p:blipFill>
        <p:spPr>
          <a:xfrm>
            <a:off x="0" y="0"/>
            <a:ext cx="1220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0" y="0"/>
            <a:ext cx="7531100" cy="1371600"/>
          </a:xfrm>
          <a:prstGeom prst="rect">
            <a:avLst/>
          </a:prstGeom>
          <a:solidFill>
            <a:srgbClr val="BECBEB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70C"/>
              </a:buClr>
              <a:buSzPts val="5400"/>
              <a:buFont typeface="Calibri"/>
              <a:buNone/>
            </a:pPr>
            <a:r>
              <a:rPr b="1" i="0" lang="pt-BR" sz="5400" u="none" cap="none" strike="noStrike">
                <a:solidFill>
                  <a:srgbClr val="0C070C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70C"/>
              </a:buClr>
              <a:buSzPts val="5400"/>
              <a:buFont typeface="Calibri"/>
              <a:buNone/>
            </a:pPr>
            <a:r>
              <a:rPr b="1" i="0" lang="pt-BR" sz="5400" u="none" cap="none" strike="noStrike">
                <a:solidFill>
                  <a:srgbClr val="0C070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6600" u="none" cap="none" strike="noStrike">
              <a:solidFill>
                <a:srgbClr val="0C07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b="1" i="0" lang="pt-BR" sz="5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Secex Consenso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t/>
            </a:r>
            <a:endParaRPr b="1" i="0" sz="5400" u="none" cap="none" strike="noStrike">
              <a:solidFill>
                <a:srgbClr val="0C07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t/>
            </a:r>
            <a:endParaRPr b="1" i="0" sz="5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7884000" y="5157192"/>
            <a:ext cx="4320000" cy="1080000"/>
          </a:xfrm>
          <a:prstGeom prst="rect">
            <a:avLst/>
          </a:prstGeom>
          <a:solidFill>
            <a:schemeClr val="dk1">
              <a:alpha val="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101600" y="0"/>
            <a:ext cx="7645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Secretaria de Solução Consensual e Prevenção de Conflitos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1" name="Google Shape;221;p22"/>
          <p:cNvCxnSpPr/>
          <p:nvPr/>
        </p:nvCxnSpPr>
        <p:spPr>
          <a:xfrm>
            <a:off x="6615113" y="6468534"/>
            <a:ext cx="2630487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22" name="Google Shape;22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3" name="Google Shape;223;p22"/>
          <p:cNvGrpSpPr/>
          <p:nvPr/>
        </p:nvGrpSpPr>
        <p:grpSpPr>
          <a:xfrm>
            <a:off x="277254" y="272269"/>
            <a:ext cx="8322460" cy="1276657"/>
            <a:chOff x="6721597" y="1547974"/>
            <a:chExt cx="8322460" cy="1276657"/>
          </a:xfrm>
        </p:grpSpPr>
        <p:sp>
          <p:nvSpPr>
            <p:cNvPr id="224" name="Google Shape;224;p22"/>
            <p:cNvSpPr txBox="1"/>
            <p:nvPr/>
          </p:nvSpPr>
          <p:spPr>
            <a:xfrm>
              <a:off x="7872707" y="1624302"/>
              <a:ext cx="717135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Será que o diálogo ajuda a construir soluções?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                                                Posição x Interesse</a:t>
              </a:r>
              <a:endParaRPr/>
            </a:p>
          </p:txBody>
        </p:sp>
        <p:grpSp>
          <p:nvGrpSpPr>
            <p:cNvPr id="225" name="Google Shape;225;p22"/>
            <p:cNvGrpSpPr/>
            <p:nvPr/>
          </p:nvGrpSpPr>
          <p:grpSpPr>
            <a:xfrm>
              <a:off x="6721597" y="1547974"/>
              <a:ext cx="919389" cy="614319"/>
              <a:chOff x="356142" y="1107296"/>
              <a:chExt cx="919389" cy="614319"/>
            </a:xfrm>
          </p:grpSpPr>
          <p:sp>
            <p:nvSpPr>
              <p:cNvPr id="226" name="Google Shape;226;p22"/>
              <p:cNvSpPr/>
              <p:nvPr/>
            </p:nvSpPr>
            <p:spPr>
              <a:xfrm>
                <a:off x="35614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22"/>
              <p:cNvSpPr/>
              <p:nvPr/>
            </p:nvSpPr>
            <p:spPr>
              <a:xfrm rot="10800000">
                <a:off x="66330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22"/>
              <p:cNvSpPr/>
              <p:nvPr/>
            </p:nvSpPr>
            <p:spPr>
              <a:xfrm rot="10800000">
                <a:off x="968371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229" name="Google Shape;22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99332" y="1654175"/>
            <a:ext cx="6666416" cy="354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3"/>
          <p:cNvSpPr/>
          <p:nvPr/>
        </p:nvSpPr>
        <p:spPr>
          <a:xfrm>
            <a:off x="-12989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</a:t>
            </a:r>
            <a:endParaRPr/>
          </a:p>
        </p:txBody>
      </p:sp>
      <p:cxnSp>
        <p:nvCxnSpPr>
          <p:cNvPr id="235" name="Google Shape;235;p23"/>
          <p:cNvCxnSpPr/>
          <p:nvPr/>
        </p:nvCxnSpPr>
        <p:spPr>
          <a:xfrm>
            <a:off x="314327" y="6468534"/>
            <a:ext cx="8931273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36" name="Google Shape;23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7" name="Google Shape;237;p23"/>
          <p:cNvGrpSpPr/>
          <p:nvPr/>
        </p:nvGrpSpPr>
        <p:grpSpPr>
          <a:xfrm>
            <a:off x="358683" y="227537"/>
            <a:ext cx="7881252" cy="784830"/>
            <a:chOff x="358683" y="227537"/>
            <a:chExt cx="5601864" cy="784830"/>
          </a:xfrm>
        </p:grpSpPr>
        <p:sp>
          <p:nvSpPr>
            <p:cNvPr id="238" name="Google Shape;238;p23"/>
            <p:cNvSpPr txBox="1"/>
            <p:nvPr/>
          </p:nvSpPr>
          <p:spPr>
            <a:xfrm>
              <a:off x="1446418" y="227537"/>
              <a:ext cx="451412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Solução Consensual VLT BA / MT</a:t>
              </a:r>
              <a:endParaRPr/>
            </a:p>
          </p:txBody>
        </p:sp>
        <p:grpSp>
          <p:nvGrpSpPr>
            <p:cNvPr id="239" name="Google Shape;239;p23"/>
            <p:cNvGrpSpPr/>
            <p:nvPr/>
          </p:nvGrpSpPr>
          <p:grpSpPr>
            <a:xfrm>
              <a:off x="358683" y="398048"/>
              <a:ext cx="913860" cy="614319"/>
              <a:chOff x="358683" y="398048"/>
              <a:chExt cx="913860" cy="614319"/>
            </a:xfrm>
          </p:grpSpPr>
          <p:sp>
            <p:nvSpPr>
              <p:cNvPr id="240" name="Google Shape;240;p23"/>
              <p:cNvSpPr/>
              <p:nvPr/>
            </p:nvSpPr>
            <p:spPr>
              <a:xfrm>
                <a:off x="358683" y="886889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23"/>
              <p:cNvSpPr/>
              <p:nvPr/>
            </p:nvSpPr>
            <p:spPr>
              <a:xfrm>
                <a:off x="663303" y="764983"/>
                <a:ext cx="304620" cy="121907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23"/>
              <p:cNvSpPr/>
              <p:nvPr/>
            </p:nvSpPr>
            <p:spPr>
              <a:xfrm>
                <a:off x="358683" y="642468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23"/>
              <p:cNvSpPr/>
              <p:nvPr/>
            </p:nvSpPr>
            <p:spPr>
              <a:xfrm>
                <a:off x="663303" y="520562"/>
                <a:ext cx="304620" cy="121907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23"/>
              <p:cNvSpPr/>
              <p:nvPr/>
            </p:nvSpPr>
            <p:spPr>
              <a:xfrm>
                <a:off x="358683" y="398048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23"/>
              <p:cNvSpPr/>
              <p:nvPr/>
            </p:nvSpPr>
            <p:spPr>
              <a:xfrm>
                <a:off x="967923" y="886889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23"/>
              <p:cNvSpPr/>
              <p:nvPr/>
            </p:nvSpPr>
            <p:spPr>
              <a:xfrm>
                <a:off x="967923" y="642468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23"/>
              <p:cNvSpPr/>
              <p:nvPr/>
            </p:nvSpPr>
            <p:spPr>
              <a:xfrm>
                <a:off x="967923" y="398048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48" name="Google Shape;248;p23"/>
          <p:cNvSpPr txBox="1"/>
          <p:nvPr/>
        </p:nvSpPr>
        <p:spPr>
          <a:xfrm>
            <a:off x="358683" y="4629150"/>
            <a:ext cx="1018549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9" name="Google Shape;24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98075" y="689202"/>
            <a:ext cx="1887728" cy="1887728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3"/>
          <p:cNvSpPr txBox="1"/>
          <p:nvPr/>
        </p:nvSpPr>
        <p:spPr>
          <a:xfrm>
            <a:off x="519112" y="1512878"/>
            <a:ext cx="10185493" cy="4430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fontScale="70000" lnSpcReduction="2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MT/Consórcio: teriam trem sem obra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BA: teria obra sem trem (no prazo da obra)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700">
              <a:solidFill>
                <a:srgbClr val="4D4D4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Trem “velho”?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Vistoria técnica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700">
              <a:solidFill>
                <a:srgbClr val="4D4D4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Quanto custaria um carro com 10 anos de “idade” nunca usado?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Tabela FIPE?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depreciar?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700">
              <a:solidFill>
                <a:srgbClr val="4D4D4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Estado negociando com Estado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TCE MT analisando atuação do Estado vendedor e TCE BA do Estado comprador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700">
              <a:solidFill>
                <a:srgbClr val="4D4D4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É possível solução boa para vendedor e comprador ao mesmo tempo, que atenda também aos interesses do particular afetado?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4"/>
          <p:cNvSpPr/>
          <p:nvPr/>
        </p:nvSpPr>
        <p:spPr>
          <a:xfrm>
            <a:off x="-12989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</a:t>
            </a:r>
            <a:endParaRPr/>
          </a:p>
        </p:txBody>
      </p:sp>
      <p:cxnSp>
        <p:nvCxnSpPr>
          <p:cNvPr id="256" name="Google Shape;256;p24"/>
          <p:cNvCxnSpPr/>
          <p:nvPr/>
        </p:nvCxnSpPr>
        <p:spPr>
          <a:xfrm>
            <a:off x="314327" y="6468534"/>
            <a:ext cx="8931273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57" name="Google Shape;25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8" name="Google Shape;258;p24"/>
          <p:cNvGrpSpPr/>
          <p:nvPr/>
        </p:nvGrpSpPr>
        <p:grpSpPr>
          <a:xfrm>
            <a:off x="358683" y="227537"/>
            <a:ext cx="7881252" cy="784830"/>
            <a:chOff x="358683" y="227537"/>
            <a:chExt cx="5601864" cy="784830"/>
          </a:xfrm>
        </p:grpSpPr>
        <p:sp>
          <p:nvSpPr>
            <p:cNvPr id="259" name="Google Shape;259;p24"/>
            <p:cNvSpPr txBox="1"/>
            <p:nvPr/>
          </p:nvSpPr>
          <p:spPr>
            <a:xfrm>
              <a:off x="1446418" y="227537"/>
              <a:ext cx="451412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Solução Consensual VLT BA / MT</a:t>
              </a:r>
              <a:endParaRPr/>
            </a:p>
          </p:txBody>
        </p:sp>
        <p:grpSp>
          <p:nvGrpSpPr>
            <p:cNvPr id="260" name="Google Shape;260;p24"/>
            <p:cNvGrpSpPr/>
            <p:nvPr/>
          </p:nvGrpSpPr>
          <p:grpSpPr>
            <a:xfrm>
              <a:off x="358683" y="398048"/>
              <a:ext cx="913860" cy="614319"/>
              <a:chOff x="358683" y="398048"/>
              <a:chExt cx="913860" cy="614319"/>
            </a:xfrm>
          </p:grpSpPr>
          <p:sp>
            <p:nvSpPr>
              <p:cNvPr id="261" name="Google Shape;261;p24"/>
              <p:cNvSpPr/>
              <p:nvPr/>
            </p:nvSpPr>
            <p:spPr>
              <a:xfrm>
                <a:off x="358683" y="886889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p24"/>
              <p:cNvSpPr/>
              <p:nvPr/>
            </p:nvSpPr>
            <p:spPr>
              <a:xfrm>
                <a:off x="663303" y="764983"/>
                <a:ext cx="304620" cy="121907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24"/>
              <p:cNvSpPr/>
              <p:nvPr/>
            </p:nvSpPr>
            <p:spPr>
              <a:xfrm>
                <a:off x="358683" y="642468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p24"/>
              <p:cNvSpPr/>
              <p:nvPr/>
            </p:nvSpPr>
            <p:spPr>
              <a:xfrm>
                <a:off x="663303" y="520562"/>
                <a:ext cx="304620" cy="121907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24"/>
              <p:cNvSpPr/>
              <p:nvPr/>
            </p:nvSpPr>
            <p:spPr>
              <a:xfrm>
                <a:off x="358683" y="398048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24"/>
              <p:cNvSpPr/>
              <p:nvPr/>
            </p:nvSpPr>
            <p:spPr>
              <a:xfrm>
                <a:off x="967923" y="886889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24"/>
              <p:cNvSpPr/>
              <p:nvPr/>
            </p:nvSpPr>
            <p:spPr>
              <a:xfrm>
                <a:off x="967923" y="642468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24"/>
              <p:cNvSpPr/>
              <p:nvPr/>
            </p:nvSpPr>
            <p:spPr>
              <a:xfrm>
                <a:off x="967923" y="398048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69" name="Google Shape;269;p24"/>
          <p:cNvSpPr txBox="1"/>
          <p:nvPr/>
        </p:nvSpPr>
        <p:spPr>
          <a:xfrm>
            <a:off x="358683" y="4629150"/>
            <a:ext cx="1018549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0" name="Google Shape;27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98075" y="689202"/>
            <a:ext cx="1887728" cy="1887728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4"/>
          <p:cNvSpPr txBox="1"/>
          <p:nvPr/>
        </p:nvSpPr>
        <p:spPr>
          <a:xfrm>
            <a:off x="519112" y="1267057"/>
            <a:ext cx="11153776" cy="4430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Dois acordos: MT/Consórcio/CAF e MT/BA/Consórcio/CAF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>
              <a:solidFill>
                <a:srgbClr val="4D4D4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Cifras superiores a R$ 1 bilhão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 composições de 7 trens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Reestabelecimento técnico operacional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Transporte dos trens MT/SP/BA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Equipamentos adicionais (trilhos, subestações ...)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Fabricante participando da operação (garantia e manutenção)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Solução para ao menos 7 processos judiciais entre MT e Consórcio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Consórcio abriu mão de demandas judiciais avaliadas em mais de R$ 800 milhões (manutenção e guarda, saldos contratuais e medições em aberto)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>
              <a:solidFill>
                <a:srgbClr val="4D4D4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Capacidade de implementação: previsão de testes dinâmicos em dezembro de 2025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5"/>
          <p:cNvSpPr/>
          <p:nvPr/>
        </p:nvSpPr>
        <p:spPr>
          <a:xfrm>
            <a:off x="-12989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</a:t>
            </a:r>
            <a:endParaRPr/>
          </a:p>
        </p:txBody>
      </p:sp>
      <p:cxnSp>
        <p:nvCxnSpPr>
          <p:cNvPr id="277" name="Google Shape;277;p25"/>
          <p:cNvCxnSpPr/>
          <p:nvPr/>
        </p:nvCxnSpPr>
        <p:spPr>
          <a:xfrm>
            <a:off x="314327" y="6468534"/>
            <a:ext cx="8931273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78" name="Google Shape;27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9" name="Google Shape;279;p25"/>
          <p:cNvGrpSpPr/>
          <p:nvPr/>
        </p:nvGrpSpPr>
        <p:grpSpPr>
          <a:xfrm>
            <a:off x="358683" y="398048"/>
            <a:ext cx="7797415" cy="614319"/>
            <a:chOff x="358683" y="398048"/>
            <a:chExt cx="5542274" cy="614319"/>
          </a:xfrm>
        </p:grpSpPr>
        <p:sp>
          <p:nvSpPr>
            <p:cNvPr id="280" name="Google Shape;280;p25"/>
            <p:cNvSpPr txBox="1"/>
            <p:nvPr/>
          </p:nvSpPr>
          <p:spPr>
            <a:xfrm>
              <a:off x="1386828" y="445430"/>
              <a:ext cx="451412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Solução Consensual Projeto Salitre</a:t>
              </a:r>
              <a:endParaRPr/>
            </a:p>
          </p:txBody>
        </p:sp>
        <p:grpSp>
          <p:nvGrpSpPr>
            <p:cNvPr id="281" name="Google Shape;281;p25"/>
            <p:cNvGrpSpPr/>
            <p:nvPr/>
          </p:nvGrpSpPr>
          <p:grpSpPr>
            <a:xfrm>
              <a:off x="358683" y="398048"/>
              <a:ext cx="913860" cy="614319"/>
              <a:chOff x="358683" y="398048"/>
              <a:chExt cx="913860" cy="614319"/>
            </a:xfrm>
          </p:grpSpPr>
          <p:sp>
            <p:nvSpPr>
              <p:cNvPr id="282" name="Google Shape;282;p25"/>
              <p:cNvSpPr/>
              <p:nvPr/>
            </p:nvSpPr>
            <p:spPr>
              <a:xfrm>
                <a:off x="358683" y="886889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25"/>
              <p:cNvSpPr/>
              <p:nvPr/>
            </p:nvSpPr>
            <p:spPr>
              <a:xfrm>
                <a:off x="663303" y="764983"/>
                <a:ext cx="304620" cy="121907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84;p25"/>
              <p:cNvSpPr/>
              <p:nvPr/>
            </p:nvSpPr>
            <p:spPr>
              <a:xfrm>
                <a:off x="358683" y="642468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25"/>
              <p:cNvSpPr/>
              <p:nvPr/>
            </p:nvSpPr>
            <p:spPr>
              <a:xfrm>
                <a:off x="663303" y="520562"/>
                <a:ext cx="304620" cy="121907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25"/>
              <p:cNvSpPr/>
              <p:nvPr/>
            </p:nvSpPr>
            <p:spPr>
              <a:xfrm>
                <a:off x="358683" y="398048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87;p25"/>
              <p:cNvSpPr/>
              <p:nvPr/>
            </p:nvSpPr>
            <p:spPr>
              <a:xfrm>
                <a:off x="967923" y="886889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25"/>
              <p:cNvSpPr/>
              <p:nvPr/>
            </p:nvSpPr>
            <p:spPr>
              <a:xfrm>
                <a:off x="967923" y="642468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25"/>
              <p:cNvSpPr/>
              <p:nvPr/>
            </p:nvSpPr>
            <p:spPr>
              <a:xfrm>
                <a:off x="967923" y="398048"/>
                <a:ext cx="304620" cy="125478"/>
              </a:xfrm>
              <a:prstGeom prst="rect">
                <a:avLst/>
              </a:prstGeom>
              <a:solidFill>
                <a:srgbClr val="FFB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90" name="Google Shape;290;p25"/>
          <p:cNvSpPr txBox="1"/>
          <p:nvPr/>
        </p:nvSpPr>
        <p:spPr>
          <a:xfrm>
            <a:off x="358683" y="4629150"/>
            <a:ext cx="1018549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1" name="Google Shape;291;p25"/>
          <p:cNvSpPr txBox="1"/>
          <p:nvPr/>
        </p:nvSpPr>
        <p:spPr>
          <a:xfrm>
            <a:off x="638630" y="1654834"/>
            <a:ext cx="10885713" cy="4288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fontScale="92500" lnSpcReduction="10000"/>
          </a:bodyPr>
          <a:lstStyle/>
          <a:p>
            <a:pPr indent="-571531" lvl="0" marL="571500" marR="0" rtl="0" algn="l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ct val="100000"/>
              <a:buFont typeface="Calibri"/>
              <a:buChar char="-"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Projeto de Irrigação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	- água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	- energia</a:t>
            </a:r>
            <a:endParaRPr/>
          </a:p>
          <a:p>
            <a:pPr indent="-571531" lvl="0" marL="571500" marR="0" rtl="0" algn="l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ct val="100000"/>
              <a:buFont typeface="Calibri"/>
              <a:buChar char="-"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IbVolt</a:t>
            </a:r>
            <a:endParaRPr b="0" i="0" sz="3700">
              <a:solidFill>
                <a:srgbClr val="4D4D4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	- arrendou terreno de particulares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	- desenvolveu projetos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	- tirou licenças ambientais e na Aneel</a:t>
            </a:r>
            <a:endParaRPr/>
          </a:p>
          <a:p>
            <a:pPr indent="-571531" lvl="0" marL="571500" marR="0" rtl="0" algn="l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ct val="100000"/>
              <a:buFont typeface="Calibri"/>
              <a:buChar char="-"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Mas ... Codevasf era a real proprietária do terreno!</a:t>
            </a:r>
            <a:endParaRPr/>
          </a:p>
          <a:p>
            <a:pPr indent="-571531" lvl="0" marL="571500" marR="0" rtl="0" algn="l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ct val="100000"/>
              <a:buFont typeface="Calibri"/>
              <a:buChar char="-"/>
            </a:pPr>
            <a:r>
              <a:rPr b="0" i="0" lang="pt-BR" sz="37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rPr>
              <a:t>Qual a resposta de prateleira do direito administrativo?</a:t>
            </a:r>
            <a:endParaRPr/>
          </a:p>
          <a:p>
            <a:pPr indent="-354203" lvl="0" marL="571500" marR="0" rtl="0" algn="l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ct val="100000"/>
              <a:buFont typeface="Calibri"/>
              <a:buNone/>
            </a:pPr>
            <a:r>
              <a:t/>
            </a:r>
            <a:endParaRPr b="0" i="0" sz="3700">
              <a:solidFill>
                <a:srgbClr val="4D4D4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4203" lvl="0" marL="571500" marR="0" rtl="0" algn="l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ct val="100000"/>
              <a:buFont typeface="Calibri"/>
              <a:buNone/>
            </a:pPr>
            <a:r>
              <a:t/>
            </a:r>
            <a:endParaRPr b="0" i="0" sz="3700">
              <a:solidFill>
                <a:srgbClr val="4D4D4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700">
              <a:solidFill>
                <a:srgbClr val="4D4D4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2" name="Google Shape;29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61487" y="526341"/>
            <a:ext cx="3143250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7" name="Google Shape;297;p26"/>
          <p:cNvCxnSpPr/>
          <p:nvPr/>
        </p:nvCxnSpPr>
        <p:spPr>
          <a:xfrm>
            <a:off x="314327" y="6468534"/>
            <a:ext cx="8931273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98" name="Google Shape;29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9" name="Google Shape;299;p26"/>
          <p:cNvGrpSpPr/>
          <p:nvPr/>
        </p:nvGrpSpPr>
        <p:grpSpPr>
          <a:xfrm>
            <a:off x="358322" y="395263"/>
            <a:ext cx="9207426" cy="614320"/>
            <a:chOff x="358323" y="395263"/>
            <a:chExt cx="4713740" cy="614320"/>
          </a:xfrm>
        </p:grpSpPr>
        <p:grpSp>
          <p:nvGrpSpPr>
            <p:cNvPr id="300" name="Google Shape;300;p26"/>
            <p:cNvGrpSpPr/>
            <p:nvPr/>
          </p:nvGrpSpPr>
          <p:grpSpPr>
            <a:xfrm>
              <a:off x="358323" y="395263"/>
              <a:ext cx="914760" cy="614320"/>
              <a:chOff x="358323" y="1097687"/>
              <a:chExt cx="914760" cy="614320"/>
            </a:xfrm>
          </p:grpSpPr>
          <p:sp>
            <p:nvSpPr>
              <p:cNvPr id="301" name="Google Shape;301;p26"/>
              <p:cNvSpPr/>
              <p:nvPr/>
            </p:nvSpPr>
            <p:spPr>
              <a:xfrm flipH="1" rot="5400000">
                <a:off x="203653" y="1252357"/>
                <a:ext cx="614320" cy="304980"/>
              </a:xfrm>
              <a:prstGeom prst="triangle">
                <a:avLst>
                  <a:gd fmla="val 50000" name="adj"/>
                </a:avLst>
              </a:prstGeom>
              <a:solidFill>
                <a:srgbClr val="5757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26"/>
              <p:cNvSpPr/>
              <p:nvPr/>
            </p:nvSpPr>
            <p:spPr>
              <a:xfrm flipH="1" rot="5400000">
                <a:off x="508633" y="1252357"/>
                <a:ext cx="614320" cy="304980"/>
              </a:xfrm>
              <a:prstGeom prst="triangle">
                <a:avLst>
                  <a:gd fmla="val 50000" name="adj"/>
                </a:avLst>
              </a:prstGeom>
              <a:solidFill>
                <a:srgbClr val="5757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26"/>
              <p:cNvSpPr/>
              <p:nvPr/>
            </p:nvSpPr>
            <p:spPr>
              <a:xfrm flipH="1" rot="5400000">
                <a:off x="813433" y="1252357"/>
                <a:ext cx="614320" cy="304980"/>
              </a:xfrm>
              <a:prstGeom prst="triangle">
                <a:avLst>
                  <a:gd fmla="val 50000" name="adj"/>
                </a:avLst>
              </a:prstGeom>
              <a:solidFill>
                <a:srgbClr val="5757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4" name="Google Shape;304;p26"/>
            <p:cNvSpPr txBox="1"/>
            <p:nvPr/>
          </p:nvSpPr>
          <p:spPr>
            <a:xfrm>
              <a:off x="1451242" y="471590"/>
              <a:ext cx="362082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5" name="Google Shape;305;p26"/>
          <p:cNvSpPr txBox="1"/>
          <p:nvPr>
            <p:ph type="title"/>
          </p:nvPr>
        </p:nvSpPr>
        <p:spPr>
          <a:xfrm>
            <a:off x="2264229" y="323705"/>
            <a:ext cx="9089571" cy="7574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pt-BR" sz="3600"/>
              <a:t>Casos Rodovias</a:t>
            </a:r>
            <a:endParaRPr/>
          </a:p>
        </p:txBody>
      </p:sp>
      <p:sp>
        <p:nvSpPr>
          <p:cNvPr id="306" name="Google Shape;306;p26"/>
          <p:cNvSpPr txBox="1"/>
          <p:nvPr>
            <p:ph idx="1" type="body"/>
          </p:nvPr>
        </p:nvSpPr>
        <p:spPr>
          <a:xfrm>
            <a:off x="582028" y="1502363"/>
            <a:ext cx="11027944" cy="4758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Contratos não performaram (14 pedidos pela Portaria 848)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Caducidade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Relicitação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Judicialização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Visão de futuro: como seria o contrato que melhor atendesse ao interesse público?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Investimentos necessários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Regulação mais moderna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Alterações marginais resolveriam?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Alterações de maior magnitude beneficiariam CNPJ “descumpridor”?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Comparação com cenário de novo leilão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Otimização contratual com processo competitivo para troca de controle</a:t>
            </a:r>
            <a:endParaRPr/>
          </a:p>
        </p:txBody>
      </p:sp>
      <p:pic>
        <p:nvPicPr>
          <p:cNvPr id="307" name="Google Shape;30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32435" y="391816"/>
            <a:ext cx="2540453" cy="1858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4379" y="4720868"/>
            <a:ext cx="1418841" cy="1415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3" name="Google Shape;313;p27"/>
          <p:cNvCxnSpPr/>
          <p:nvPr/>
        </p:nvCxnSpPr>
        <p:spPr>
          <a:xfrm>
            <a:off x="314327" y="6468534"/>
            <a:ext cx="8931273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14" name="Google Shape;31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5" name="Google Shape;315;p27"/>
          <p:cNvGrpSpPr/>
          <p:nvPr/>
        </p:nvGrpSpPr>
        <p:grpSpPr>
          <a:xfrm>
            <a:off x="358322" y="395263"/>
            <a:ext cx="9207426" cy="614320"/>
            <a:chOff x="358323" y="395263"/>
            <a:chExt cx="4713740" cy="614320"/>
          </a:xfrm>
        </p:grpSpPr>
        <p:grpSp>
          <p:nvGrpSpPr>
            <p:cNvPr id="316" name="Google Shape;316;p27"/>
            <p:cNvGrpSpPr/>
            <p:nvPr/>
          </p:nvGrpSpPr>
          <p:grpSpPr>
            <a:xfrm>
              <a:off x="358323" y="395263"/>
              <a:ext cx="914760" cy="614320"/>
              <a:chOff x="358323" y="1097687"/>
              <a:chExt cx="914760" cy="614320"/>
            </a:xfrm>
          </p:grpSpPr>
          <p:sp>
            <p:nvSpPr>
              <p:cNvPr id="317" name="Google Shape;317;p27"/>
              <p:cNvSpPr/>
              <p:nvPr/>
            </p:nvSpPr>
            <p:spPr>
              <a:xfrm flipH="1" rot="5400000">
                <a:off x="203653" y="1252357"/>
                <a:ext cx="614320" cy="304980"/>
              </a:xfrm>
              <a:prstGeom prst="triangle">
                <a:avLst>
                  <a:gd fmla="val 50000" name="adj"/>
                </a:avLst>
              </a:prstGeom>
              <a:solidFill>
                <a:srgbClr val="5757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27"/>
              <p:cNvSpPr/>
              <p:nvPr/>
            </p:nvSpPr>
            <p:spPr>
              <a:xfrm flipH="1" rot="5400000">
                <a:off x="508633" y="1252357"/>
                <a:ext cx="614320" cy="304980"/>
              </a:xfrm>
              <a:prstGeom prst="triangle">
                <a:avLst>
                  <a:gd fmla="val 50000" name="adj"/>
                </a:avLst>
              </a:prstGeom>
              <a:solidFill>
                <a:srgbClr val="5757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27"/>
              <p:cNvSpPr/>
              <p:nvPr/>
            </p:nvSpPr>
            <p:spPr>
              <a:xfrm flipH="1" rot="5400000">
                <a:off x="813433" y="1252357"/>
                <a:ext cx="614320" cy="304980"/>
              </a:xfrm>
              <a:prstGeom prst="triangle">
                <a:avLst>
                  <a:gd fmla="val 50000" name="adj"/>
                </a:avLst>
              </a:prstGeom>
              <a:solidFill>
                <a:srgbClr val="5757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0" name="Google Shape;320;p27"/>
            <p:cNvSpPr txBox="1"/>
            <p:nvPr/>
          </p:nvSpPr>
          <p:spPr>
            <a:xfrm>
              <a:off x="1451242" y="471590"/>
              <a:ext cx="362082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1" name="Google Shape;321;p27"/>
          <p:cNvSpPr txBox="1"/>
          <p:nvPr>
            <p:ph type="title"/>
          </p:nvPr>
        </p:nvSpPr>
        <p:spPr>
          <a:xfrm>
            <a:off x="2264229" y="323705"/>
            <a:ext cx="9089571" cy="7574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pt-BR" sz="3600"/>
              <a:t>Casos Rodovias</a:t>
            </a:r>
            <a:endParaRPr/>
          </a:p>
        </p:txBody>
      </p:sp>
      <p:pic>
        <p:nvPicPr>
          <p:cNvPr id="322" name="Google Shape;32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20036" y="270987"/>
            <a:ext cx="2107140" cy="154181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27"/>
          <p:cNvSpPr txBox="1"/>
          <p:nvPr>
            <p:ph idx="1" type="body"/>
          </p:nvPr>
        </p:nvSpPr>
        <p:spPr>
          <a:xfrm>
            <a:off x="158006" y="1518983"/>
            <a:ext cx="10515600" cy="4511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pt-BR" sz="2200">
                <a:solidFill>
                  <a:schemeClr val="dk1"/>
                </a:solidFill>
              </a:rPr>
              <a:t>Via Bahia não foi possível chegar a acordo sobre valores de novos investimentos e tarifas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pt-BR" sz="2200">
                <a:solidFill>
                  <a:schemeClr val="dk1"/>
                </a:solidFill>
              </a:rPr>
              <a:t>Acordo de saída, com pagamento de valores constantes das demonstrações contábeis auditadas e valores para a desmobilização e quitação do BNDES que somados totalizam R$ 800 mi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pt-BR" sz="2200">
                <a:solidFill>
                  <a:schemeClr val="dk1"/>
                </a:solidFill>
              </a:rPr>
              <a:t>A Via Bahia possuía decisões judiciais impedindo que a ANTT exigisse a execução de investimentos, aplicasse multas ou caducidade, bem como redução de tarifa, então somente serviços de tapa buraco eram executados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pt-BR" sz="2200">
                <a:solidFill>
                  <a:schemeClr val="dk1"/>
                </a:solidFill>
              </a:rPr>
              <a:t>Enquanto as demais rodovias reduziram em média 23% o número de acidentes, nesse caso houve aumento de 40%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pt-BR" sz="2200">
                <a:solidFill>
                  <a:schemeClr val="dk1"/>
                </a:solidFill>
              </a:rPr>
              <a:t>O acordo encerrou diversos processos judiciais, além de uma arbitragem da ordem de R$ 9,5 bi, permitiu que o DNIT invista de imediato na melhoria do pavimento, evitando depreciação anual de R$ 90 mi e redução do custo social com acidentes anuais de R$ 180 mi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pt-BR" sz="2200">
                <a:solidFill>
                  <a:schemeClr val="dk1"/>
                </a:solidFill>
              </a:rPr>
              <a:t>Novo leilão está planejado para o final de 2025, até lá não haverá cobrança de pedágio</a:t>
            </a:r>
            <a:endParaRPr/>
          </a:p>
          <a:p>
            <a:pPr indent="-122872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122872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4" name="Google Shape;324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4379" y="4720868"/>
            <a:ext cx="1418841" cy="1415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9" name="Google Shape;329;p28"/>
          <p:cNvCxnSpPr/>
          <p:nvPr/>
        </p:nvCxnSpPr>
        <p:spPr>
          <a:xfrm>
            <a:off x="314327" y="6468534"/>
            <a:ext cx="8931273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30" name="Google Shape;33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1" name="Google Shape;331;p28"/>
          <p:cNvGrpSpPr/>
          <p:nvPr/>
        </p:nvGrpSpPr>
        <p:grpSpPr>
          <a:xfrm>
            <a:off x="358322" y="395263"/>
            <a:ext cx="9207426" cy="614320"/>
            <a:chOff x="358323" y="395263"/>
            <a:chExt cx="4713740" cy="614320"/>
          </a:xfrm>
        </p:grpSpPr>
        <p:grpSp>
          <p:nvGrpSpPr>
            <p:cNvPr id="332" name="Google Shape;332;p28"/>
            <p:cNvGrpSpPr/>
            <p:nvPr/>
          </p:nvGrpSpPr>
          <p:grpSpPr>
            <a:xfrm>
              <a:off x="358323" y="395263"/>
              <a:ext cx="914760" cy="614320"/>
              <a:chOff x="358323" y="1097687"/>
              <a:chExt cx="914760" cy="614320"/>
            </a:xfrm>
          </p:grpSpPr>
          <p:sp>
            <p:nvSpPr>
              <p:cNvPr id="333" name="Google Shape;333;p28"/>
              <p:cNvSpPr/>
              <p:nvPr/>
            </p:nvSpPr>
            <p:spPr>
              <a:xfrm flipH="1" rot="5400000">
                <a:off x="203653" y="1252357"/>
                <a:ext cx="614320" cy="304980"/>
              </a:xfrm>
              <a:prstGeom prst="triangle">
                <a:avLst>
                  <a:gd fmla="val 50000" name="adj"/>
                </a:avLst>
              </a:prstGeom>
              <a:solidFill>
                <a:srgbClr val="5757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28"/>
              <p:cNvSpPr/>
              <p:nvPr/>
            </p:nvSpPr>
            <p:spPr>
              <a:xfrm flipH="1" rot="5400000">
                <a:off x="508633" y="1252357"/>
                <a:ext cx="614320" cy="304980"/>
              </a:xfrm>
              <a:prstGeom prst="triangle">
                <a:avLst>
                  <a:gd fmla="val 50000" name="adj"/>
                </a:avLst>
              </a:prstGeom>
              <a:solidFill>
                <a:srgbClr val="5757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28"/>
              <p:cNvSpPr/>
              <p:nvPr/>
            </p:nvSpPr>
            <p:spPr>
              <a:xfrm flipH="1" rot="5400000">
                <a:off x="813433" y="1252357"/>
                <a:ext cx="614320" cy="304980"/>
              </a:xfrm>
              <a:prstGeom prst="triangle">
                <a:avLst>
                  <a:gd fmla="val 50000" name="adj"/>
                </a:avLst>
              </a:prstGeom>
              <a:solidFill>
                <a:srgbClr val="5757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6" name="Google Shape;336;p28"/>
            <p:cNvSpPr txBox="1"/>
            <p:nvPr/>
          </p:nvSpPr>
          <p:spPr>
            <a:xfrm>
              <a:off x="1451242" y="471590"/>
              <a:ext cx="362082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7" name="Google Shape;337;p28"/>
          <p:cNvSpPr txBox="1"/>
          <p:nvPr>
            <p:ph type="title"/>
          </p:nvPr>
        </p:nvSpPr>
        <p:spPr>
          <a:xfrm>
            <a:off x="2264229" y="323705"/>
            <a:ext cx="9089571" cy="7574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pt-BR" sz="3600"/>
              <a:t>Desafios contemporâneos</a:t>
            </a:r>
            <a:endParaRPr/>
          </a:p>
        </p:txBody>
      </p:sp>
      <p:sp>
        <p:nvSpPr>
          <p:cNvPr id="338" name="Google Shape;338;p28"/>
          <p:cNvSpPr txBox="1"/>
          <p:nvPr>
            <p:ph idx="1" type="body"/>
          </p:nvPr>
        </p:nvSpPr>
        <p:spPr>
          <a:xfrm>
            <a:off x="358322" y="1229023"/>
            <a:ext cx="11169282" cy="5167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Inovação em ambiente de poucos incentivos à inovação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Má compreensão ou mesmo distorção sobre o instituto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Suficiência do marco normativo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Controle Prévio x Concomitante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ADPF 1183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Decreto 12.091/2004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Aprimoramento Contínuo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Sigilo x Publicidade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Termo de confidencialidade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Acesso automático aos autos pelas partes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Participação do particular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Informações sobre processos judiciais e arbitrais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Prazo para análise das governanças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Responsabilização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t-BR"/>
              <a:t>Participação da AGU</a:t>
            </a:r>
            <a:endParaRPr/>
          </a:p>
        </p:txBody>
      </p:sp>
      <p:pic>
        <p:nvPicPr>
          <p:cNvPr id="339" name="Google Shape;339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39663" y="4769236"/>
            <a:ext cx="1418841" cy="1415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oogle Shape;344;p2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45" name="Google Shape;345;p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2192000" cy="66146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6" name="Google Shape;346;p29"/>
            <p:cNvSpPr txBox="1"/>
            <p:nvPr/>
          </p:nvSpPr>
          <p:spPr>
            <a:xfrm>
              <a:off x="0" y="6583362"/>
              <a:ext cx="12192000" cy="274638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t/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7" name="Google Shape;347;p29"/>
          <p:cNvSpPr txBox="1"/>
          <p:nvPr/>
        </p:nvSpPr>
        <p:spPr>
          <a:xfrm>
            <a:off x="0" y="6186489"/>
            <a:ext cx="3195782" cy="396873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secexconsenso@tcu.gov.br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8" name="Google Shape;98;p14"/>
          <p:cNvCxnSpPr/>
          <p:nvPr/>
        </p:nvCxnSpPr>
        <p:spPr>
          <a:xfrm>
            <a:off x="6615113" y="6468534"/>
            <a:ext cx="2630487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99" name="Google Shape;9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" name="Google Shape;100;p14"/>
          <p:cNvGrpSpPr/>
          <p:nvPr/>
        </p:nvGrpSpPr>
        <p:grpSpPr>
          <a:xfrm>
            <a:off x="164689" y="272269"/>
            <a:ext cx="11080253" cy="614319"/>
            <a:chOff x="6794083" y="1257090"/>
            <a:chExt cx="5356748" cy="614319"/>
          </a:xfrm>
        </p:grpSpPr>
        <p:sp>
          <p:nvSpPr>
            <p:cNvPr id="101" name="Google Shape;101;p14"/>
            <p:cNvSpPr txBox="1"/>
            <p:nvPr/>
          </p:nvSpPr>
          <p:spPr>
            <a:xfrm>
              <a:off x="7766919" y="1306367"/>
              <a:ext cx="438391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Gestão Pública e diferentes formas de provimento de infraestrutura</a:t>
              </a:r>
              <a:endParaRPr/>
            </a:p>
          </p:txBody>
        </p:sp>
        <p:grpSp>
          <p:nvGrpSpPr>
            <p:cNvPr id="102" name="Google Shape;102;p14"/>
            <p:cNvGrpSpPr/>
            <p:nvPr/>
          </p:nvGrpSpPr>
          <p:grpSpPr>
            <a:xfrm>
              <a:off x="6794083" y="1257090"/>
              <a:ext cx="919389" cy="614319"/>
              <a:chOff x="356142" y="1107296"/>
              <a:chExt cx="919389" cy="614319"/>
            </a:xfrm>
          </p:grpSpPr>
          <p:sp>
            <p:nvSpPr>
              <p:cNvPr id="103" name="Google Shape;103;p14"/>
              <p:cNvSpPr/>
              <p:nvPr/>
            </p:nvSpPr>
            <p:spPr>
              <a:xfrm>
                <a:off x="35614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14"/>
              <p:cNvSpPr/>
              <p:nvPr/>
            </p:nvSpPr>
            <p:spPr>
              <a:xfrm rot="10800000">
                <a:off x="66330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14"/>
              <p:cNvSpPr/>
              <p:nvPr/>
            </p:nvSpPr>
            <p:spPr>
              <a:xfrm rot="10800000">
                <a:off x="968371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06" name="Google Shape;10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96121" y="4745733"/>
            <a:ext cx="1418841" cy="1415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5824" y="2112267"/>
            <a:ext cx="11007064" cy="2340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3" name="Google Shape;113;p15"/>
          <p:cNvCxnSpPr/>
          <p:nvPr/>
        </p:nvCxnSpPr>
        <p:spPr>
          <a:xfrm>
            <a:off x="6615113" y="6468534"/>
            <a:ext cx="2630487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14" name="Google Shape;11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15"/>
          <p:cNvGrpSpPr/>
          <p:nvPr/>
        </p:nvGrpSpPr>
        <p:grpSpPr>
          <a:xfrm>
            <a:off x="164689" y="272269"/>
            <a:ext cx="9501825" cy="614319"/>
            <a:chOff x="6794083" y="1257090"/>
            <a:chExt cx="4593657" cy="614319"/>
          </a:xfrm>
        </p:grpSpPr>
        <p:sp>
          <p:nvSpPr>
            <p:cNvPr id="116" name="Google Shape;116;p15"/>
            <p:cNvSpPr txBox="1"/>
            <p:nvPr/>
          </p:nvSpPr>
          <p:spPr>
            <a:xfrm>
              <a:off x="7766919" y="1306367"/>
              <a:ext cx="362082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Princípios que regem a Administração Pública</a:t>
              </a:r>
              <a:endParaRPr/>
            </a:p>
          </p:txBody>
        </p:sp>
        <p:grpSp>
          <p:nvGrpSpPr>
            <p:cNvPr id="117" name="Google Shape;117;p15"/>
            <p:cNvGrpSpPr/>
            <p:nvPr/>
          </p:nvGrpSpPr>
          <p:grpSpPr>
            <a:xfrm>
              <a:off x="6794083" y="1257090"/>
              <a:ext cx="919389" cy="614319"/>
              <a:chOff x="356142" y="1107296"/>
              <a:chExt cx="919389" cy="614319"/>
            </a:xfrm>
          </p:grpSpPr>
          <p:sp>
            <p:nvSpPr>
              <p:cNvPr id="118" name="Google Shape;118;p15"/>
              <p:cNvSpPr/>
              <p:nvPr/>
            </p:nvSpPr>
            <p:spPr>
              <a:xfrm>
                <a:off x="35614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15"/>
              <p:cNvSpPr/>
              <p:nvPr/>
            </p:nvSpPr>
            <p:spPr>
              <a:xfrm rot="10800000">
                <a:off x="66330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15"/>
              <p:cNvSpPr/>
              <p:nvPr/>
            </p:nvSpPr>
            <p:spPr>
              <a:xfrm rot="10800000">
                <a:off x="968371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21" name="Google Shape;12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96121" y="4745733"/>
            <a:ext cx="1418841" cy="1415237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5"/>
          <p:cNvSpPr txBox="1"/>
          <p:nvPr/>
        </p:nvSpPr>
        <p:spPr>
          <a:xfrm>
            <a:off x="990600" y="1182398"/>
            <a:ext cx="8066314" cy="5093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Princípio da Legalidade (1988)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Princípio da Razoabilidade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Princípio da Razoável duração do Processo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Princípio da Proporcionalidade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Princípio da Boa Administração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Princípio da Eficiência (1998)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Princípio do Planejamento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8" name="Google Shape;128;p16"/>
          <p:cNvCxnSpPr/>
          <p:nvPr/>
        </p:nvCxnSpPr>
        <p:spPr>
          <a:xfrm>
            <a:off x="6615113" y="6468534"/>
            <a:ext cx="2630487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9" name="Google Shape;12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Google Shape;130;p16"/>
          <p:cNvGrpSpPr/>
          <p:nvPr/>
        </p:nvGrpSpPr>
        <p:grpSpPr>
          <a:xfrm>
            <a:off x="164689" y="272269"/>
            <a:ext cx="9501825" cy="614319"/>
            <a:chOff x="6794083" y="1257090"/>
            <a:chExt cx="4593657" cy="614319"/>
          </a:xfrm>
        </p:grpSpPr>
        <p:sp>
          <p:nvSpPr>
            <p:cNvPr id="131" name="Google Shape;131;p16"/>
            <p:cNvSpPr txBox="1"/>
            <p:nvPr/>
          </p:nvSpPr>
          <p:spPr>
            <a:xfrm>
              <a:off x="7766919" y="1306367"/>
              <a:ext cx="362082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Princípios que regem a Administração Pública</a:t>
              </a:r>
              <a:endParaRPr/>
            </a:p>
          </p:txBody>
        </p:sp>
        <p:grpSp>
          <p:nvGrpSpPr>
            <p:cNvPr id="132" name="Google Shape;132;p16"/>
            <p:cNvGrpSpPr/>
            <p:nvPr/>
          </p:nvGrpSpPr>
          <p:grpSpPr>
            <a:xfrm>
              <a:off x="6794083" y="1257090"/>
              <a:ext cx="919389" cy="614319"/>
              <a:chOff x="356142" y="1107296"/>
              <a:chExt cx="919389" cy="614319"/>
            </a:xfrm>
          </p:grpSpPr>
          <p:sp>
            <p:nvSpPr>
              <p:cNvPr id="133" name="Google Shape;133;p16"/>
              <p:cNvSpPr/>
              <p:nvPr/>
            </p:nvSpPr>
            <p:spPr>
              <a:xfrm>
                <a:off x="35614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16"/>
              <p:cNvSpPr/>
              <p:nvPr/>
            </p:nvSpPr>
            <p:spPr>
              <a:xfrm rot="10800000">
                <a:off x="66330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16"/>
              <p:cNvSpPr/>
              <p:nvPr/>
            </p:nvSpPr>
            <p:spPr>
              <a:xfrm rot="10800000">
                <a:off x="968371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36" name="Google Shape;13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96121" y="4745733"/>
            <a:ext cx="1418841" cy="1415237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6"/>
          <p:cNvSpPr txBox="1"/>
          <p:nvPr/>
        </p:nvSpPr>
        <p:spPr>
          <a:xfrm>
            <a:off x="990600" y="1104757"/>
            <a:ext cx="10450286" cy="55553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Princípio da Vinculação ao Instrumento Convocatório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Termoelétricas – gerar energia mais cara e mais poluente de modo inflexível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Ferrovias – substituir trilhos e dormentes que podem ser usados por 20 anos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Aeroportos COA / CNF – fazer uma pista desnecessária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Rodovias – duplicar trechos sem tráfego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Telecomunicações – universalização da telefonia fixa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Vinculação a qualquer preço? E o interesse público?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3" name="Google Shape;143;p17"/>
          <p:cNvCxnSpPr/>
          <p:nvPr/>
        </p:nvCxnSpPr>
        <p:spPr>
          <a:xfrm>
            <a:off x="6615113" y="6468534"/>
            <a:ext cx="2630487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4" name="Google Shape;14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" name="Google Shape;145;p17"/>
          <p:cNvGrpSpPr/>
          <p:nvPr/>
        </p:nvGrpSpPr>
        <p:grpSpPr>
          <a:xfrm>
            <a:off x="164689" y="272269"/>
            <a:ext cx="9501825" cy="614319"/>
            <a:chOff x="6794083" y="1257090"/>
            <a:chExt cx="4593657" cy="614319"/>
          </a:xfrm>
        </p:grpSpPr>
        <p:sp>
          <p:nvSpPr>
            <p:cNvPr id="146" name="Google Shape;146;p17"/>
            <p:cNvSpPr txBox="1"/>
            <p:nvPr/>
          </p:nvSpPr>
          <p:spPr>
            <a:xfrm>
              <a:off x="7766919" y="1306367"/>
              <a:ext cx="362082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Princípios que regem a Administração Pública</a:t>
              </a:r>
              <a:endParaRPr/>
            </a:p>
          </p:txBody>
        </p:sp>
        <p:grpSp>
          <p:nvGrpSpPr>
            <p:cNvPr id="147" name="Google Shape;147;p17"/>
            <p:cNvGrpSpPr/>
            <p:nvPr/>
          </p:nvGrpSpPr>
          <p:grpSpPr>
            <a:xfrm>
              <a:off x="6794083" y="1257090"/>
              <a:ext cx="919389" cy="614319"/>
              <a:chOff x="356142" y="1107296"/>
              <a:chExt cx="919389" cy="614319"/>
            </a:xfrm>
          </p:grpSpPr>
          <p:sp>
            <p:nvSpPr>
              <p:cNvPr id="148" name="Google Shape;148;p17"/>
              <p:cNvSpPr/>
              <p:nvPr/>
            </p:nvSpPr>
            <p:spPr>
              <a:xfrm>
                <a:off x="35614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17"/>
              <p:cNvSpPr/>
              <p:nvPr/>
            </p:nvSpPr>
            <p:spPr>
              <a:xfrm rot="10800000">
                <a:off x="66330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17"/>
              <p:cNvSpPr/>
              <p:nvPr/>
            </p:nvSpPr>
            <p:spPr>
              <a:xfrm rot="10800000">
                <a:off x="968371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51" name="Google Shape;15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96121" y="4745733"/>
            <a:ext cx="1418841" cy="1415237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7"/>
          <p:cNvSpPr txBox="1"/>
          <p:nvPr/>
        </p:nvSpPr>
        <p:spPr>
          <a:xfrm>
            <a:off x="990600" y="1104757"/>
            <a:ext cx="10450286" cy="48628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Princípio da Consensualidade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Sociedade em constante transformação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-"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Evolução na Educação dos filhos: Lei 13.010/2014: Altera a Lei 8.069/1990 (ECA) para estabelecer o direito da criança e do adolescente de serem </a:t>
            </a:r>
            <a:r>
              <a:rPr lang="pt-BR" sz="25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educados e cuidados sem o uso de castigos físicos ou de tratamento cruel ou degradante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-"/>
            </a:pPr>
            <a:r>
              <a:rPr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na Administração Pública?</a:t>
            </a:r>
            <a:endParaRPr/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-"/>
            </a:pPr>
            <a:r>
              <a:rPr b="0" i="0" lang="pt-B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Primazia por soluções consensuais?</a:t>
            </a:r>
            <a:endParaRPr/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-"/>
            </a:pPr>
            <a:r>
              <a:rPr b="0" i="0" lang="pt-B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se a solução não for boa?</a:t>
            </a:r>
            <a:endParaRPr/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-"/>
            </a:pPr>
            <a:r>
              <a:rPr b="0" i="0" lang="pt-B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Bastaria ser consensual?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8" name="Google Shape;158;p18"/>
          <p:cNvCxnSpPr/>
          <p:nvPr/>
        </p:nvCxnSpPr>
        <p:spPr>
          <a:xfrm>
            <a:off x="6615113" y="6468534"/>
            <a:ext cx="2630487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59" name="Google Shape;15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0" name="Google Shape;160;p18"/>
          <p:cNvGrpSpPr/>
          <p:nvPr/>
        </p:nvGrpSpPr>
        <p:grpSpPr>
          <a:xfrm>
            <a:off x="164689" y="272269"/>
            <a:ext cx="9501825" cy="614319"/>
            <a:chOff x="6794083" y="1257090"/>
            <a:chExt cx="4593657" cy="614319"/>
          </a:xfrm>
        </p:grpSpPr>
        <p:sp>
          <p:nvSpPr>
            <p:cNvPr id="161" name="Google Shape;161;p18"/>
            <p:cNvSpPr txBox="1"/>
            <p:nvPr/>
          </p:nvSpPr>
          <p:spPr>
            <a:xfrm>
              <a:off x="7766919" y="1306367"/>
              <a:ext cx="362082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Hierarquia entre Princípios</a:t>
              </a:r>
              <a:endParaRPr/>
            </a:p>
          </p:txBody>
        </p:sp>
        <p:grpSp>
          <p:nvGrpSpPr>
            <p:cNvPr id="162" name="Google Shape;162;p18"/>
            <p:cNvGrpSpPr/>
            <p:nvPr/>
          </p:nvGrpSpPr>
          <p:grpSpPr>
            <a:xfrm>
              <a:off x="6794083" y="1257090"/>
              <a:ext cx="919389" cy="614319"/>
              <a:chOff x="356142" y="1107296"/>
              <a:chExt cx="919389" cy="614319"/>
            </a:xfrm>
          </p:grpSpPr>
          <p:sp>
            <p:nvSpPr>
              <p:cNvPr id="163" name="Google Shape;163;p18"/>
              <p:cNvSpPr/>
              <p:nvPr/>
            </p:nvSpPr>
            <p:spPr>
              <a:xfrm>
                <a:off x="35614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18"/>
              <p:cNvSpPr/>
              <p:nvPr/>
            </p:nvSpPr>
            <p:spPr>
              <a:xfrm rot="10800000">
                <a:off x="66330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18"/>
              <p:cNvSpPr/>
              <p:nvPr/>
            </p:nvSpPr>
            <p:spPr>
              <a:xfrm rot="10800000">
                <a:off x="968371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66" name="Google Shape;16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96497" y="4752071"/>
            <a:ext cx="1418841" cy="1415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66414" y="948261"/>
            <a:ext cx="8153422" cy="5219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4" name="Google Shape;174;p19"/>
          <p:cNvCxnSpPr/>
          <p:nvPr/>
        </p:nvCxnSpPr>
        <p:spPr>
          <a:xfrm>
            <a:off x="314327" y="6468534"/>
            <a:ext cx="8931273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75" name="Google Shape;17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9"/>
          <p:cNvSpPr txBox="1"/>
          <p:nvPr/>
        </p:nvSpPr>
        <p:spPr>
          <a:xfrm>
            <a:off x="1451242" y="276366"/>
            <a:ext cx="691987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Principais pontos da norma sobre solução consensual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Instrução Normativa 91/2022</a:t>
            </a:r>
            <a:endParaRPr/>
          </a:p>
        </p:txBody>
      </p:sp>
      <p:grpSp>
        <p:nvGrpSpPr>
          <p:cNvPr id="177" name="Google Shape;177;p19"/>
          <p:cNvGrpSpPr/>
          <p:nvPr/>
        </p:nvGrpSpPr>
        <p:grpSpPr>
          <a:xfrm>
            <a:off x="356142" y="395262"/>
            <a:ext cx="919389" cy="614319"/>
            <a:chOff x="356142" y="1107296"/>
            <a:chExt cx="919389" cy="614319"/>
          </a:xfrm>
        </p:grpSpPr>
        <p:sp>
          <p:nvSpPr>
            <p:cNvPr id="178" name="Google Shape;178;p19"/>
            <p:cNvSpPr/>
            <p:nvPr/>
          </p:nvSpPr>
          <p:spPr>
            <a:xfrm>
              <a:off x="356142" y="1107296"/>
              <a:ext cx="307160" cy="614319"/>
            </a:xfrm>
            <a:custGeom>
              <a:rect b="b" l="l" r="r" t="t"/>
              <a:pathLst>
                <a:path extrusionOk="0" h="1484200" w="742100">
                  <a:moveTo>
                    <a:pt x="742100" y="0"/>
                  </a:moveTo>
                  <a:lnTo>
                    <a:pt x="742100" y="1484200"/>
                  </a:lnTo>
                  <a:cubicBezTo>
                    <a:pt x="332249" y="1484200"/>
                    <a:pt x="0" y="1151951"/>
                    <a:pt x="0" y="742100"/>
                  </a:cubicBezTo>
                  <a:cubicBezTo>
                    <a:pt x="0" y="332249"/>
                    <a:pt x="332249" y="0"/>
                    <a:pt x="742100" y="0"/>
                  </a:cubicBezTo>
                  <a:close/>
                </a:path>
              </a:pathLst>
            </a:custGeom>
            <a:solidFill>
              <a:srgbClr val="03C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9"/>
            <p:cNvSpPr/>
            <p:nvPr/>
          </p:nvSpPr>
          <p:spPr>
            <a:xfrm rot="10800000">
              <a:off x="663302" y="1107296"/>
              <a:ext cx="307160" cy="614319"/>
            </a:xfrm>
            <a:custGeom>
              <a:rect b="b" l="l" r="r" t="t"/>
              <a:pathLst>
                <a:path extrusionOk="0" h="1484200" w="742100">
                  <a:moveTo>
                    <a:pt x="742100" y="0"/>
                  </a:moveTo>
                  <a:lnTo>
                    <a:pt x="742100" y="1484200"/>
                  </a:lnTo>
                  <a:cubicBezTo>
                    <a:pt x="332249" y="1484200"/>
                    <a:pt x="0" y="1151951"/>
                    <a:pt x="0" y="742100"/>
                  </a:cubicBezTo>
                  <a:cubicBezTo>
                    <a:pt x="0" y="332249"/>
                    <a:pt x="332249" y="0"/>
                    <a:pt x="742100" y="0"/>
                  </a:cubicBezTo>
                  <a:close/>
                </a:path>
              </a:pathLst>
            </a:custGeom>
            <a:solidFill>
              <a:srgbClr val="03C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19"/>
            <p:cNvSpPr/>
            <p:nvPr/>
          </p:nvSpPr>
          <p:spPr>
            <a:xfrm rot="10800000">
              <a:off x="968371" y="1107296"/>
              <a:ext cx="307160" cy="614319"/>
            </a:xfrm>
            <a:custGeom>
              <a:rect b="b" l="l" r="r" t="t"/>
              <a:pathLst>
                <a:path extrusionOk="0" h="1484200" w="742100">
                  <a:moveTo>
                    <a:pt x="742100" y="0"/>
                  </a:moveTo>
                  <a:lnTo>
                    <a:pt x="742100" y="1484200"/>
                  </a:lnTo>
                  <a:cubicBezTo>
                    <a:pt x="332249" y="1484200"/>
                    <a:pt x="0" y="1151951"/>
                    <a:pt x="0" y="742100"/>
                  </a:cubicBezTo>
                  <a:cubicBezTo>
                    <a:pt x="0" y="332249"/>
                    <a:pt x="332249" y="0"/>
                    <a:pt x="742100" y="0"/>
                  </a:cubicBezTo>
                  <a:close/>
                </a:path>
              </a:pathLst>
            </a:custGeom>
            <a:solidFill>
              <a:srgbClr val="03CB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1" name="Google Shape;18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192570"/>
            <a:ext cx="12192000" cy="44728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" name="Google Shape;182;p19"/>
          <p:cNvGrpSpPr/>
          <p:nvPr/>
        </p:nvGrpSpPr>
        <p:grpSpPr>
          <a:xfrm>
            <a:off x="509722" y="2862542"/>
            <a:ext cx="10882289" cy="1132915"/>
            <a:chOff x="1275531" y="2938342"/>
            <a:chExt cx="9426095" cy="981316"/>
          </a:xfrm>
        </p:grpSpPr>
        <p:sp>
          <p:nvSpPr>
            <p:cNvPr id="183" name="Google Shape;183;p19"/>
            <p:cNvSpPr/>
            <p:nvPr/>
          </p:nvSpPr>
          <p:spPr>
            <a:xfrm>
              <a:off x="8267306" y="2938342"/>
              <a:ext cx="2434320" cy="972152"/>
            </a:xfrm>
            <a:prstGeom prst="homePlate">
              <a:avLst>
                <a:gd fmla="val 50000" name="adj"/>
              </a:avLst>
            </a:prstGeom>
            <a:solidFill>
              <a:srgbClr val="C0DBE0"/>
            </a:solidFill>
            <a:ln cap="flat" cmpd="sng" w="38100">
              <a:solidFill>
                <a:srgbClr val="03CBF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0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Proposta de solução</a:t>
              </a:r>
              <a:endParaRPr/>
            </a:p>
          </p:txBody>
        </p:sp>
        <p:sp>
          <p:nvSpPr>
            <p:cNvPr id="184" name="Google Shape;184;p19"/>
            <p:cNvSpPr/>
            <p:nvPr/>
          </p:nvSpPr>
          <p:spPr>
            <a:xfrm>
              <a:off x="5944511" y="2942924"/>
              <a:ext cx="2434320" cy="972152"/>
            </a:xfrm>
            <a:prstGeom prst="homePlate">
              <a:avLst>
                <a:gd fmla="val 50000" name="adj"/>
              </a:avLst>
            </a:prstGeom>
            <a:solidFill>
              <a:srgbClr val="C0DBE0"/>
            </a:solidFill>
            <a:ln cap="flat" cmpd="sng" w="38100">
              <a:solidFill>
                <a:srgbClr val="03CBF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0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Comissão de solução consensual</a:t>
              </a: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3621718" y="2942924"/>
              <a:ext cx="2434320" cy="972152"/>
            </a:xfrm>
            <a:prstGeom prst="homePlate">
              <a:avLst>
                <a:gd fmla="val 50000" name="adj"/>
              </a:avLst>
            </a:prstGeom>
            <a:solidFill>
              <a:srgbClr val="C0DBE0"/>
            </a:solidFill>
            <a:ln cap="flat" cmpd="sng" w="38100">
              <a:solidFill>
                <a:srgbClr val="03CBF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0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Admissibilidade</a:t>
              </a:r>
              <a:endParaRPr/>
            </a:p>
          </p:txBody>
        </p:sp>
        <p:sp>
          <p:nvSpPr>
            <p:cNvPr id="186" name="Google Shape;186;p19"/>
            <p:cNvSpPr/>
            <p:nvPr/>
          </p:nvSpPr>
          <p:spPr>
            <a:xfrm>
              <a:off x="1275531" y="2947506"/>
              <a:ext cx="2434320" cy="972152"/>
            </a:xfrm>
            <a:prstGeom prst="homePlate">
              <a:avLst>
                <a:gd fmla="val 50000" name="adj"/>
              </a:avLst>
            </a:prstGeom>
            <a:solidFill>
              <a:srgbClr val="C0DBE0"/>
            </a:solidFill>
            <a:ln cap="flat" cmpd="sng" w="38100">
              <a:solidFill>
                <a:srgbClr val="03CBF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0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Requerimento</a:t>
              </a:r>
              <a:endParaRPr/>
            </a:p>
          </p:txBody>
        </p:sp>
      </p:grpSp>
      <p:pic>
        <p:nvPicPr>
          <p:cNvPr id="187" name="Google Shape;18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49288" y="4846477"/>
            <a:ext cx="1418841" cy="1415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3" name="Google Shape;193;p20"/>
          <p:cNvCxnSpPr/>
          <p:nvPr/>
        </p:nvCxnSpPr>
        <p:spPr>
          <a:xfrm>
            <a:off x="6615113" y="6468534"/>
            <a:ext cx="2630487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94" name="Google Shape;19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" name="Google Shape;195;p20"/>
          <p:cNvGrpSpPr/>
          <p:nvPr/>
        </p:nvGrpSpPr>
        <p:grpSpPr>
          <a:xfrm>
            <a:off x="277254" y="272269"/>
            <a:ext cx="8322460" cy="614319"/>
            <a:chOff x="6721597" y="1547974"/>
            <a:chExt cx="8322460" cy="614319"/>
          </a:xfrm>
        </p:grpSpPr>
        <p:sp>
          <p:nvSpPr>
            <p:cNvPr id="196" name="Google Shape;196;p20"/>
            <p:cNvSpPr txBox="1"/>
            <p:nvPr/>
          </p:nvSpPr>
          <p:spPr>
            <a:xfrm>
              <a:off x="7872707" y="1624302"/>
              <a:ext cx="717135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Características do Processo de Solução Consensual</a:t>
              </a:r>
              <a:endParaRPr/>
            </a:p>
          </p:txBody>
        </p:sp>
        <p:grpSp>
          <p:nvGrpSpPr>
            <p:cNvPr id="197" name="Google Shape;197;p20"/>
            <p:cNvGrpSpPr/>
            <p:nvPr/>
          </p:nvGrpSpPr>
          <p:grpSpPr>
            <a:xfrm>
              <a:off x="6721597" y="1547974"/>
              <a:ext cx="919389" cy="614319"/>
              <a:chOff x="356142" y="1107296"/>
              <a:chExt cx="919389" cy="614319"/>
            </a:xfrm>
          </p:grpSpPr>
          <p:sp>
            <p:nvSpPr>
              <p:cNvPr id="198" name="Google Shape;198;p20"/>
              <p:cNvSpPr/>
              <p:nvPr/>
            </p:nvSpPr>
            <p:spPr>
              <a:xfrm>
                <a:off x="35614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20"/>
              <p:cNvSpPr/>
              <p:nvPr/>
            </p:nvSpPr>
            <p:spPr>
              <a:xfrm rot="10800000">
                <a:off x="663302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20"/>
              <p:cNvSpPr/>
              <p:nvPr/>
            </p:nvSpPr>
            <p:spPr>
              <a:xfrm rot="10800000">
                <a:off x="968371" y="1107296"/>
                <a:ext cx="307160" cy="614319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03CBF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1" name="Google Shape;201;p20"/>
          <p:cNvSpPr txBox="1"/>
          <p:nvPr/>
        </p:nvSpPr>
        <p:spPr>
          <a:xfrm>
            <a:off x="902371" y="1690688"/>
            <a:ext cx="1019982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Prazos rigorosos 90+30 para a comissão, 15 MPTCU, 30+30 Plenário</a:t>
            </a:r>
            <a:endParaRPr/>
          </a:p>
          <a:p>
            <a:pPr indent="-2286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TCU atua como interveniente</a:t>
            </a:r>
            <a:endParaRPr/>
          </a:p>
          <a:p>
            <a:pPr indent="-2286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Voluntariedade das partes desde o requerimento</a:t>
            </a:r>
            <a:endParaRPr/>
          </a:p>
          <a:p>
            <a:pPr indent="-2286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Sigilo da etapa negocial e publicidade das deliberações</a:t>
            </a:r>
            <a:endParaRPr/>
          </a:p>
          <a:p>
            <a:pPr indent="-2286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Resumo dos casos no site, Painel de Referência, possibilidade de consulta pública posterior</a:t>
            </a:r>
            <a:endParaRPr/>
          </a:p>
          <a:p>
            <a:pPr indent="-2286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Além do consenso entre as partes, ao menos uma das unidades técnicas do TCU precisam concordar para que o processo seja apreciado pelo Plenário</a:t>
            </a:r>
            <a:endParaRPr/>
          </a:p>
          <a:p>
            <a:pPr indent="-2286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Aqueles que participaram de boa fé não responderão via controle externo, exceto por dolo ou fraude</a:t>
            </a:r>
            <a:endParaRPr/>
          </a:p>
          <a:p>
            <a:pPr indent="-1143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0" marL="2286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6" name="Google Shape;206;p21"/>
          <p:cNvCxnSpPr/>
          <p:nvPr/>
        </p:nvCxnSpPr>
        <p:spPr>
          <a:xfrm>
            <a:off x="314327" y="6468534"/>
            <a:ext cx="8931273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07" name="Google Shape;20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5748" y="6332358"/>
            <a:ext cx="2107140" cy="272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8" name="Google Shape;208;p21"/>
          <p:cNvGrpSpPr/>
          <p:nvPr/>
        </p:nvGrpSpPr>
        <p:grpSpPr>
          <a:xfrm>
            <a:off x="133564" y="363252"/>
            <a:ext cx="12058436" cy="646331"/>
            <a:chOff x="358324" y="363252"/>
            <a:chExt cx="7777971" cy="646331"/>
          </a:xfrm>
        </p:grpSpPr>
        <p:grpSp>
          <p:nvGrpSpPr>
            <p:cNvPr id="209" name="Google Shape;209;p21"/>
            <p:cNvGrpSpPr/>
            <p:nvPr/>
          </p:nvGrpSpPr>
          <p:grpSpPr>
            <a:xfrm>
              <a:off x="358324" y="395264"/>
              <a:ext cx="919299" cy="614319"/>
              <a:chOff x="-1" y="0"/>
              <a:chExt cx="1564759" cy="1045646"/>
            </a:xfrm>
          </p:grpSpPr>
          <p:sp>
            <p:nvSpPr>
              <p:cNvPr id="210" name="Google Shape;210;p21"/>
              <p:cNvSpPr/>
              <p:nvPr/>
            </p:nvSpPr>
            <p:spPr>
              <a:xfrm rot="10800000">
                <a:off x="-1" y="0"/>
                <a:ext cx="522823" cy="1045646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5757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21"/>
              <p:cNvSpPr/>
              <p:nvPr/>
            </p:nvSpPr>
            <p:spPr>
              <a:xfrm rot="10800000">
                <a:off x="519112" y="0"/>
                <a:ext cx="522823" cy="1045646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5757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21"/>
              <p:cNvSpPr/>
              <p:nvPr/>
            </p:nvSpPr>
            <p:spPr>
              <a:xfrm rot="10800000">
                <a:off x="1041935" y="0"/>
                <a:ext cx="522823" cy="1045646"/>
              </a:xfrm>
              <a:custGeom>
                <a:rect b="b" l="l" r="r" t="t"/>
                <a:pathLst>
                  <a:path extrusionOk="0" h="1484200" w="742100">
                    <a:moveTo>
                      <a:pt x="742100" y="0"/>
                    </a:moveTo>
                    <a:lnTo>
                      <a:pt x="742100" y="1484200"/>
                    </a:lnTo>
                    <a:cubicBezTo>
                      <a:pt x="332249" y="1484200"/>
                      <a:pt x="0" y="1151951"/>
                      <a:pt x="0" y="742100"/>
                    </a:cubicBezTo>
                    <a:cubicBezTo>
                      <a:pt x="0" y="332249"/>
                      <a:pt x="332249" y="0"/>
                      <a:pt x="742100" y="0"/>
                    </a:cubicBezTo>
                    <a:close/>
                  </a:path>
                </a:pathLst>
              </a:custGeom>
              <a:solidFill>
                <a:srgbClr val="5757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1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              </a:t>
                </a:r>
                <a:endParaRPr/>
              </a:p>
            </p:txBody>
          </p:sp>
        </p:grpSp>
        <p:sp>
          <p:nvSpPr>
            <p:cNvPr id="213" name="Google Shape;213;p21"/>
            <p:cNvSpPr txBox="1"/>
            <p:nvPr/>
          </p:nvSpPr>
          <p:spPr>
            <a:xfrm>
              <a:off x="1423630" y="363252"/>
              <a:ext cx="6712665" cy="5693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Processos de Solução Consensual</a:t>
              </a:r>
              <a:endParaRPr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4" name="Google Shape;214;p21"/>
          <p:cNvSpPr txBox="1"/>
          <p:nvPr>
            <p:ph idx="1" type="body"/>
          </p:nvPr>
        </p:nvSpPr>
        <p:spPr>
          <a:xfrm>
            <a:off x="133563" y="1301487"/>
            <a:ext cx="10515600" cy="48751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42 solicitações (fora 1 mediação interfederativa VLT BA/MT)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8 não admitidos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19 soluções consensuais homologadas </a:t>
            </a:r>
            <a:r>
              <a:rPr lang="pt-BR" sz="2000"/>
              <a:t>(Malha Paulista, Malha Sul, MRS, KPS, BTG, Tradener, Eco 101, MS Vias, Fluminense, Via Bahia, Fernão Dias, Régis Bittencourt, Oi, Telefônica, Algar, COA, GRU, GIG e BNDES)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6 arquivados sem acordo </a:t>
            </a:r>
            <a:r>
              <a:rPr lang="pt-BR" sz="2000"/>
              <a:t>(CNF, VCP, Ambar, Rowema, Vale e Codevasf)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3 CSCs concluídas </a:t>
            </a:r>
            <a:r>
              <a:rPr lang="pt-BR" sz="2000"/>
              <a:t>(Fiocruz, Concebra e Via Brasil)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3 CSCs em andamento </a:t>
            </a:r>
            <a:r>
              <a:rPr lang="pt-BR" sz="2000"/>
              <a:t>(FTL, BSB e Sercomtel)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3 processos em análise de admissibilidade </a:t>
            </a:r>
            <a:r>
              <a:rPr lang="pt-BR" sz="2000"/>
              <a:t>(MEZ, MAPA e Litoral Sul)</a:t>
            </a:r>
            <a:endParaRPr/>
          </a:p>
        </p:txBody>
      </p:sp>
      <p:pic>
        <p:nvPicPr>
          <p:cNvPr id="215" name="Google Shape;21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87593" y="4839256"/>
            <a:ext cx="1418841" cy="1415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