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98" r:id="rId3"/>
    <p:sldMasterId id="2147483699" r:id="rId4"/>
    <p:sldMasterId id="2147483700" r:id="rId5"/>
    <p:sldMasterId id="214748370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</p:sldIdLst>
  <p:sldSz cy="6858000" cx="12192000"/>
  <p:notesSz cx="6858000" cy="9144000"/>
  <p:embeddedFontLst>
    <p:embeddedFont>
      <p:font typeface="Play"/>
      <p:regular r:id="rId30"/>
      <p:bold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Play-bold.fntdata"/><Relationship Id="rId30" Type="http://schemas.openxmlformats.org/officeDocument/2006/relationships/font" Target="fonts/Play-regular.fntdata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6" name="Google Shape;546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" name="Google Shape;555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" name="Google Shape;573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0" name="Google Shape;600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" name="Google Shape;615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9" name="Google Shape;639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" name="Google Shape;644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7" name="Google Shape;44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0" name="Google Shape;46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8" name="Google Shape;46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pt-B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8" name="Google Shape;47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0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6" name="Google Shape;76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" name="Google Shape;100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lide do título" showMasterSp="0">
  <p:cSld name="1_Slide do título">
    <p:bg>
      <p:bgPr>
        <a:solidFill>
          <a:srgbClr val="F2F2F2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/>
          <p:nvPr>
            <p:ph idx="1" type="body"/>
          </p:nvPr>
        </p:nvSpPr>
        <p:spPr>
          <a:xfrm flipH="1" rot="-2005898">
            <a:off x="584131" y="-142449"/>
            <a:ext cx="1218268" cy="61771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16"/>
          <p:cNvSpPr/>
          <p:nvPr>
            <p:ph idx="2" type="pic"/>
          </p:nvPr>
        </p:nvSpPr>
        <p:spPr>
          <a:xfrm>
            <a:off x="3124200" y="0"/>
            <a:ext cx="90678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" name="Google Shape;106;p16"/>
          <p:cNvSpPr txBox="1"/>
          <p:nvPr>
            <p:ph idx="3" type="body"/>
          </p:nvPr>
        </p:nvSpPr>
        <p:spPr>
          <a:xfrm>
            <a:off x="533400" y="266700"/>
            <a:ext cx="5105400" cy="6324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556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" name="Google Shape;107;p16"/>
          <p:cNvSpPr txBox="1"/>
          <p:nvPr>
            <p:ph type="ctrTitle"/>
          </p:nvPr>
        </p:nvSpPr>
        <p:spPr>
          <a:xfrm>
            <a:off x="933450" y="762000"/>
            <a:ext cx="43815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Calibri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6"/>
          <p:cNvSpPr txBox="1"/>
          <p:nvPr>
            <p:ph idx="4" type="subTitle"/>
          </p:nvPr>
        </p:nvSpPr>
        <p:spPr>
          <a:xfrm>
            <a:off x="933450" y="4343400"/>
            <a:ext cx="4381500" cy="13557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None/>
              <a:defRPr sz="1600">
                <a:solidFill>
                  <a:srgbClr val="0C0C0C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/>
        </p:txBody>
      </p:sp>
      <p:sp>
        <p:nvSpPr>
          <p:cNvPr id="109" name="Google Shape;109;p16"/>
          <p:cNvSpPr/>
          <p:nvPr>
            <p:ph idx="5" type="body"/>
          </p:nvPr>
        </p:nvSpPr>
        <p:spPr>
          <a:xfrm flipH="1">
            <a:off x="314325" y="4953000"/>
            <a:ext cx="1143000" cy="1790700"/>
          </a:xfrm>
          <a:prstGeom prst="triangle">
            <a:avLst>
              <a:gd fmla="val 100000" name="adj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1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13" name="Google Shape;113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1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9" name="Google Shape;119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1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" name="Google Shape;125;p1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" name="Google Shape;126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2" name="Google Shape;132;p2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3" name="Google Shape;133;p2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4" name="Google Shape;134;p2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5" name="Google Shape;135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2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50" name="Google Shape;150;p2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51" name="Google Shape;151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2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57" name="Google Shape;157;p2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58" name="Google Shape;158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2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" name="Google Shape;164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" name="Google Shape;165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2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" name="Google Shape;170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is conteúdos" type="twoObj">
  <p:cSld name="TWO_OBJECTS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8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28"/>
          <p:cNvSpPr txBox="1"/>
          <p:nvPr>
            <p:ph idx="1" type="body"/>
          </p:nvPr>
        </p:nvSpPr>
        <p:spPr>
          <a:xfrm>
            <a:off x="1097280" y="2120900"/>
            <a:ext cx="4639736" cy="37481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84" name="Google Shape;184;p28"/>
          <p:cNvSpPr txBox="1"/>
          <p:nvPr>
            <p:ph idx="2" type="body"/>
          </p:nvPr>
        </p:nvSpPr>
        <p:spPr>
          <a:xfrm>
            <a:off x="6515944" y="2120900"/>
            <a:ext cx="4639736" cy="37481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85" name="Google Shape;185;p28"/>
          <p:cNvSpPr txBox="1"/>
          <p:nvPr>
            <p:ph idx="10" type="dt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28"/>
          <p:cNvSpPr txBox="1"/>
          <p:nvPr>
            <p:ph idx="11" type="ftr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p28"/>
          <p:cNvSpPr txBox="1"/>
          <p:nvPr>
            <p:ph idx="12" type="sldNum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onteúdo com Legenda" showMasterSp="0">
  <p:cSld name="3_Conteúdo com Legenda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9"/>
          <p:cNvSpPr/>
          <p:nvPr/>
        </p:nvSpPr>
        <p:spPr>
          <a:xfrm>
            <a:off x="7448550" y="0"/>
            <a:ext cx="2857500" cy="6858000"/>
          </a:xfrm>
          <a:prstGeom prst="parallelogram">
            <a:avLst>
              <a:gd fmla="val 0" name="adj"/>
            </a:avLst>
          </a:prstGeom>
          <a:solidFill>
            <a:srgbClr val="F2F2F2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29"/>
          <p:cNvSpPr/>
          <p:nvPr/>
        </p:nvSpPr>
        <p:spPr>
          <a:xfrm>
            <a:off x="4654312" y="507333"/>
            <a:ext cx="7537688" cy="484955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9"/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9"/>
          <p:cNvSpPr txBox="1"/>
          <p:nvPr>
            <p:ph type="title"/>
          </p:nvPr>
        </p:nvSpPr>
        <p:spPr>
          <a:xfrm>
            <a:off x="1092200" y="1885125"/>
            <a:ext cx="3068833" cy="2093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  <a:defRPr b="1" i="0"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29"/>
          <p:cNvSpPr txBox="1"/>
          <p:nvPr>
            <p:ph idx="1" type="body"/>
          </p:nvPr>
        </p:nvSpPr>
        <p:spPr>
          <a:xfrm>
            <a:off x="6473373" y="943430"/>
            <a:ext cx="4699452" cy="3977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▪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000"/>
              <a:buChar char="▪"/>
              <a:defRPr sz="2000"/>
            </a:lvl2pPr>
            <a:lvl3pPr indent="-3302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4" name="Google Shape;194;p29"/>
          <p:cNvSpPr txBox="1"/>
          <p:nvPr>
            <p:ph idx="10" type="dt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" name="Google Shape;195;p29"/>
          <p:cNvSpPr txBox="1"/>
          <p:nvPr>
            <p:ph idx="11" type="ftr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p29"/>
          <p:cNvSpPr txBox="1"/>
          <p:nvPr>
            <p:ph idx="12" type="sldNum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97" name="Google Shape;197;p29"/>
          <p:cNvSpPr/>
          <p:nvPr/>
        </p:nvSpPr>
        <p:spPr>
          <a:xfrm>
            <a:off x="4370251" y="2322780"/>
            <a:ext cx="1348378" cy="1218664"/>
          </a:xfrm>
          <a:prstGeom prst="rect">
            <a:avLst/>
          </a:prstGeom>
          <a:solidFill>
            <a:srgbClr val="BECAD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rigado">
  <p:cSld name="Obrigado">
    <p:bg>
      <p:bgPr>
        <a:solidFill>
          <a:schemeClr val="accent2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0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00" name="Google Shape;200;p30"/>
          <p:cNvSpPr txBox="1"/>
          <p:nvPr>
            <p:ph type="title"/>
          </p:nvPr>
        </p:nvSpPr>
        <p:spPr>
          <a:xfrm>
            <a:off x="0" y="0"/>
            <a:ext cx="5575851" cy="4210387"/>
          </a:xfrm>
          <a:prstGeom prst="rect">
            <a:avLst/>
          </a:prstGeom>
          <a:solidFill>
            <a:srgbClr val="0D5672">
              <a:alpha val="8627"/>
            </a:srgbClr>
          </a:solidFill>
          <a:ln>
            <a:noFill/>
          </a:ln>
        </p:spPr>
        <p:txBody>
          <a:bodyPr anchorCtr="0" anchor="b" bIns="182875" lIns="86867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 cap="none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p30"/>
          <p:cNvSpPr txBox="1"/>
          <p:nvPr>
            <p:ph idx="1" type="body"/>
          </p:nvPr>
        </p:nvSpPr>
        <p:spPr>
          <a:xfrm>
            <a:off x="-1" y="4210388"/>
            <a:ext cx="5575849" cy="2118216"/>
          </a:xfrm>
          <a:prstGeom prst="rect">
            <a:avLst/>
          </a:prstGeom>
          <a:solidFill>
            <a:srgbClr val="0D5672">
              <a:alpha val="8627"/>
            </a:srgbClr>
          </a:solidFill>
          <a:ln>
            <a:noFill/>
          </a:ln>
        </p:spPr>
        <p:txBody>
          <a:bodyPr anchorCtr="0" anchor="t" bIns="45700" lIns="822950" spcFirstLastPara="1" rIns="0" wrap="square" tIns="45700">
            <a:normAutofit/>
          </a:bodyPr>
          <a:lstStyle>
            <a:lvl1pPr indent="-228600" lvl="0" marL="457200" algn="l">
              <a:lnSpc>
                <a:spcPct val="125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202" name="Google Shape;202;p30"/>
          <p:cNvSpPr txBox="1"/>
          <p:nvPr>
            <p:ph idx="12" type="sldNum"/>
          </p:nvPr>
        </p:nvSpPr>
        <p:spPr>
          <a:xfrm>
            <a:off x="-1" y="6331226"/>
            <a:ext cx="3497063" cy="526774"/>
          </a:xfrm>
          <a:prstGeom prst="rect">
            <a:avLst/>
          </a:prstGeom>
          <a:solidFill>
            <a:srgbClr val="0D5672">
              <a:alpha val="8627"/>
            </a:srgbClr>
          </a:solidFill>
          <a:ln>
            <a:noFill/>
          </a:ln>
        </p:spPr>
        <p:txBody>
          <a:bodyPr anchorCtr="0" anchor="ctr" bIns="137150" lIns="85037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03" name="Google Shape;203;p30"/>
          <p:cNvSpPr txBox="1"/>
          <p:nvPr>
            <p:ph idx="11" type="ftr"/>
          </p:nvPr>
        </p:nvSpPr>
        <p:spPr>
          <a:xfrm>
            <a:off x="3497062" y="6336472"/>
            <a:ext cx="5197878" cy="529397"/>
          </a:xfrm>
          <a:prstGeom prst="rect">
            <a:avLst/>
          </a:prstGeom>
          <a:solidFill>
            <a:srgbClr val="0D5672">
              <a:alpha val="8627"/>
            </a:srgbClr>
          </a:solidFill>
          <a:ln>
            <a:noFill/>
          </a:ln>
        </p:spPr>
        <p:txBody>
          <a:bodyPr anchorCtr="0" anchor="ctr" bIns="182875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30"/>
          <p:cNvSpPr txBox="1"/>
          <p:nvPr>
            <p:ph idx="10" type="dt"/>
          </p:nvPr>
        </p:nvSpPr>
        <p:spPr>
          <a:xfrm>
            <a:off x="8694940" y="6328604"/>
            <a:ext cx="3497060" cy="529396"/>
          </a:xfrm>
          <a:prstGeom prst="rect">
            <a:avLst/>
          </a:prstGeom>
          <a:solidFill>
            <a:srgbClr val="0D5672">
              <a:alpha val="8627"/>
            </a:srgbClr>
          </a:solidFill>
          <a:ln>
            <a:noFill/>
          </a:ln>
        </p:spPr>
        <p:txBody>
          <a:bodyPr anchorCtr="0" anchor="ctr" bIns="182875" lIns="91425" spcFirstLastPara="1" rIns="585200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showMasterSp="0">
  <p:cSld name="Slide de título"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1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07" name="Google Shape;207;p31"/>
          <p:cNvSpPr txBox="1"/>
          <p:nvPr>
            <p:ph idx="10" type="dt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31"/>
          <p:cNvSpPr txBox="1"/>
          <p:nvPr>
            <p:ph idx="11" type="ftr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" name="Google Shape;209;p31"/>
          <p:cNvSpPr txBox="1"/>
          <p:nvPr>
            <p:ph idx="12" type="sldNum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10" name="Google Shape;210;p31"/>
          <p:cNvSpPr txBox="1"/>
          <p:nvPr>
            <p:ph idx="1" type="subTitle"/>
          </p:nvPr>
        </p:nvSpPr>
        <p:spPr>
          <a:xfrm>
            <a:off x="1212850" y="4508500"/>
            <a:ext cx="5118100" cy="1279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11" name="Google Shape;211;p31"/>
          <p:cNvSpPr txBox="1"/>
          <p:nvPr>
            <p:ph type="ctrTitle"/>
          </p:nvPr>
        </p:nvSpPr>
        <p:spPr>
          <a:xfrm>
            <a:off x="1212850" y="2057400"/>
            <a:ext cx="5118100" cy="19290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  <a:defRPr b="1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ítulo do slide" showMasterSp="0">
  <p:cSld name="1_Título do slide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2"/>
          <p:cNvSpPr/>
          <p:nvPr/>
        </p:nvSpPr>
        <p:spPr>
          <a:xfrm>
            <a:off x="7972121" y="0"/>
            <a:ext cx="2857500" cy="6858000"/>
          </a:xfrm>
          <a:prstGeom prst="parallelogram">
            <a:avLst>
              <a:gd fmla="val 0" name="adj"/>
            </a:avLst>
          </a:prstGeom>
          <a:solidFill>
            <a:srgbClr val="F2F2F2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32"/>
          <p:cNvSpPr/>
          <p:nvPr/>
        </p:nvSpPr>
        <p:spPr>
          <a:xfrm>
            <a:off x="6394450" y="0"/>
            <a:ext cx="153926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32"/>
          <p:cNvSpPr txBox="1"/>
          <p:nvPr>
            <p:ph idx="10" type="dt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6" name="Google Shape;216;p32"/>
          <p:cNvSpPr txBox="1"/>
          <p:nvPr>
            <p:ph idx="11" type="ftr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p32"/>
          <p:cNvSpPr txBox="1"/>
          <p:nvPr>
            <p:ph idx="12" type="sldNum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18" name="Google Shape;218;p32"/>
          <p:cNvSpPr/>
          <p:nvPr>
            <p:ph idx="2" type="pic"/>
          </p:nvPr>
        </p:nvSpPr>
        <p:spPr>
          <a:xfrm>
            <a:off x="0" y="0"/>
            <a:ext cx="63119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19" name="Google Shape;219;p32"/>
          <p:cNvSpPr txBox="1"/>
          <p:nvPr>
            <p:ph type="ctrTitle"/>
          </p:nvPr>
        </p:nvSpPr>
        <p:spPr>
          <a:xfrm>
            <a:off x="6629400" y="758952"/>
            <a:ext cx="4526280" cy="32275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b="1" sz="6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32"/>
          <p:cNvSpPr txBox="1"/>
          <p:nvPr>
            <p:ph idx="1" type="subTitle"/>
          </p:nvPr>
        </p:nvSpPr>
        <p:spPr>
          <a:xfrm>
            <a:off x="6632171" y="4508500"/>
            <a:ext cx="4526280" cy="1279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21" name="Google Shape;221;p32"/>
          <p:cNvSpPr/>
          <p:nvPr/>
        </p:nvSpPr>
        <p:spPr>
          <a:xfrm>
            <a:off x="6311900" y="0"/>
            <a:ext cx="15392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lide do título" showMasterSp="0">
  <p:cSld name="1_Slide do título">
    <p:bg>
      <p:bgPr>
        <a:solidFill>
          <a:srgbClr val="F2F2F2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idx="1" type="body"/>
          </p:nvPr>
        </p:nvSpPr>
        <p:spPr>
          <a:xfrm flipH="1" rot="-2005898">
            <a:off x="584131" y="-142449"/>
            <a:ext cx="1218268" cy="61771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4"/>
          <p:cNvSpPr/>
          <p:nvPr>
            <p:ph idx="2" type="pic"/>
          </p:nvPr>
        </p:nvSpPr>
        <p:spPr>
          <a:xfrm>
            <a:off x="3124200" y="0"/>
            <a:ext cx="90678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" name="Google Shape;30;p4"/>
          <p:cNvSpPr txBox="1"/>
          <p:nvPr>
            <p:ph idx="3" type="body"/>
          </p:nvPr>
        </p:nvSpPr>
        <p:spPr>
          <a:xfrm>
            <a:off x="533400" y="266700"/>
            <a:ext cx="5105400" cy="6324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556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type="ctrTitle"/>
          </p:nvPr>
        </p:nvSpPr>
        <p:spPr>
          <a:xfrm>
            <a:off x="933450" y="762000"/>
            <a:ext cx="43815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lay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4" type="subTitle"/>
          </p:nvPr>
        </p:nvSpPr>
        <p:spPr>
          <a:xfrm>
            <a:off x="933450" y="4343400"/>
            <a:ext cx="4381500" cy="13557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None/>
              <a:defRPr sz="1600">
                <a:solidFill>
                  <a:srgbClr val="0C0C0C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/>
        </p:txBody>
      </p:sp>
      <p:sp>
        <p:nvSpPr>
          <p:cNvPr id="33" name="Google Shape;33;p4"/>
          <p:cNvSpPr/>
          <p:nvPr>
            <p:ph idx="5" type="body"/>
          </p:nvPr>
        </p:nvSpPr>
        <p:spPr>
          <a:xfrm flipH="1">
            <a:off x="314325" y="4953000"/>
            <a:ext cx="1143000" cy="1790700"/>
          </a:xfrm>
          <a:prstGeom prst="triangle">
            <a:avLst>
              <a:gd fmla="val 100000" name="adj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3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4" name="Google Shape;224;p33"/>
          <p:cNvSpPr txBox="1"/>
          <p:nvPr>
            <p:ph idx="1" type="body"/>
          </p:nvPr>
        </p:nvSpPr>
        <p:spPr>
          <a:xfrm>
            <a:off x="1216548" y="2108201"/>
            <a:ext cx="10058400" cy="3760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225" name="Google Shape;225;p33"/>
          <p:cNvSpPr txBox="1"/>
          <p:nvPr>
            <p:ph idx="10" type="dt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33"/>
          <p:cNvSpPr txBox="1"/>
          <p:nvPr>
            <p:ph idx="11" type="ftr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" name="Google Shape;227;p33"/>
          <p:cNvSpPr txBox="1"/>
          <p:nvPr>
            <p:ph idx="12" type="sldNum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showMasterSp="0">
  <p:cSld name="Cabeçalho da seção">
    <p:bg>
      <p:bgPr>
        <a:solidFill>
          <a:schemeClr val="lt1"/>
        </a:solid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4"/>
          <p:cNvSpPr/>
          <p:nvPr/>
        </p:nvSpPr>
        <p:spPr>
          <a:xfrm>
            <a:off x="7972121" y="0"/>
            <a:ext cx="2857500" cy="6858000"/>
          </a:xfrm>
          <a:prstGeom prst="parallelogram">
            <a:avLst>
              <a:gd fmla="val 0" name="adj"/>
            </a:avLst>
          </a:prstGeom>
          <a:solidFill>
            <a:srgbClr val="F2F2F2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34"/>
          <p:cNvSpPr txBox="1"/>
          <p:nvPr>
            <p:ph idx="10" type="dt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34"/>
          <p:cNvSpPr txBox="1"/>
          <p:nvPr>
            <p:ph idx="11" type="ftr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p34"/>
          <p:cNvSpPr txBox="1"/>
          <p:nvPr>
            <p:ph idx="12" type="sldNum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33" name="Google Shape;233;p34"/>
          <p:cNvSpPr/>
          <p:nvPr>
            <p:ph idx="2" type="pic"/>
          </p:nvPr>
        </p:nvSpPr>
        <p:spPr>
          <a:xfrm>
            <a:off x="0" y="0"/>
            <a:ext cx="63119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34" name="Google Shape;234;p34"/>
          <p:cNvSpPr/>
          <p:nvPr/>
        </p:nvSpPr>
        <p:spPr>
          <a:xfrm>
            <a:off x="2451099" y="3568700"/>
            <a:ext cx="8721725" cy="23082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34"/>
          <p:cNvSpPr txBox="1"/>
          <p:nvPr>
            <p:ph type="title"/>
          </p:nvPr>
        </p:nvSpPr>
        <p:spPr>
          <a:xfrm>
            <a:off x="2641599" y="3746500"/>
            <a:ext cx="8331202" cy="130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 b="1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6" name="Google Shape;236;p34"/>
          <p:cNvSpPr txBox="1"/>
          <p:nvPr>
            <p:ph idx="1" type="body"/>
          </p:nvPr>
        </p:nvSpPr>
        <p:spPr>
          <a:xfrm>
            <a:off x="2641600" y="5219700"/>
            <a:ext cx="8331201" cy="5867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37" name="Google Shape;237;p34"/>
          <p:cNvSpPr/>
          <p:nvPr/>
        </p:nvSpPr>
        <p:spPr>
          <a:xfrm>
            <a:off x="3752850" y="3469101"/>
            <a:ext cx="5118100" cy="125666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abeçalho da Seção" showMasterSp="0">
  <p:cSld name="1_Cabeçalho da Seção">
    <p:bg>
      <p:bgPr>
        <a:solidFill>
          <a:schemeClr val="lt1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5"/>
          <p:cNvSpPr txBox="1"/>
          <p:nvPr>
            <p:ph idx="10" type="dt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35"/>
          <p:cNvSpPr txBox="1"/>
          <p:nvPr>
            <p:ph idx="11" type="ftr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" name="Google Shape;241;p35"/>
          <p:cNvSpPr txBox="1"/>
          <p:nvPr>
            <p:ph idx="12" type="sldNum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42" name="Google Shape;242;p35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43" name="Google Shape;243;p35"/>
          <p:cNvSpPr/>
          <p:nvPr/>
        </p:nvSpPr>
        <p:spPr>
          <a:xfrm>
            <a:off x="1735138" y="3568700"/>
            <a:ext cx="8721725" cy="23082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35"/>
          <p:cNvSpPr txBox="1"/>
          <p:nvPr>
            <p:ph type="title"/>
          </p:nvPr>
        </p:nvSpPr>
        <p:spPr>
          <a:xfrm>
            <a:off x="1930399" y="3746500"/>
            <a:ext cx="8331202" cy="130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 b="1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p35"/>
          <p:cNvSpPr txBox="1"/>
          <p:nvPr>
            <p:ph idx="1" type="body"/>
          </p:nvPr>
        </p:nvSpPr>
        <p:spPr>
          <a:xfrm>
            <a:off x="1930400" y="5219700"/>
            <a:ext cx="8331201" cy="5867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6" name="Google Shape;246;p35"/>
          <p:cNvSpPr/>
          <p:nvPr/>
        </p:nvSpPr>
        <p:spPr>
          <a:xfrm>
            <a:off x="3536950" y="3469101"/>
            <a:ext cx="5118100" cy="125666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6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" name="Google Shape;249;p36"/>
          <p:cNvSpPr txBox="1"/>
          <p:nvPr>
            <p:ph idx="1" type="body"/>
          </p:nvPr>
        </p:nvSpPr>
        <p:spPr>
          <a:xfrm>
            <a:off x="1097280" y="2057400"/>
            <a:ext cx="4639736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b="1" sz="2400" cap="none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250" name="Google Shape;250;p36"/>
          <p:cNvSpPr txBox="1"/>
          <p:nvPr>
            <p:ph idx="2" type="body"/>
          </p:nvPr>
        </p:nvSpPr>
        <p:spPr>
          <a:xfrm>
            <a:off x="1186731" y="2958274"/>
            <a:ext cx="4639736" cy="2910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251" name="Google Shape;251;p36"/>
          <p:cNvSpPr txBox="1"/>
          <p:nvPr>
            <p:ph idx="3" type="body"/>
          </p:nvPr>
        </p:nvSpPr>
        <p:spPr>
          <a:xfrm>
            <a:off x="6515944" y="2057400"/>
            <a:ext cx="4639736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b="1" sz="2400" cap="none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252" name="Google Shape;252;p36"/>
          <p:cNvSpPr txBox="1"/>
          <p:nvPr>
            <p:ph idx="4" type="body"/>
          </p:nvPr>
        </p:nvSpPr>
        <p:spPr>
          <a:xfrm>
            <a:off x="6605395" y="2958273"/>
            <a:ext cx="4639736" cy="2910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253" name="Google Shape;253;p36"/>
          <p:cNvSpPr txBox="1"/>
          <p:nvPr>
            <p:ph idx="10" type="dt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" name="Google Shape;254;p36"/>
          <p:cNvSpPr txBox="1"/>
          <p:nvPr>
            <p:ph idx="11" type="ftr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" name="Google Shape;255;p36"/>
          <p:cNvSpPr txBox="1"/>
          <p:nvPr>
            <p:ph idx="12" type="sldNum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7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" name="Google Shape;258;p37"/>
          <p:cNvSpPr txBox="1"/>
          <p:nvPr>
            <p:ph idx="10" type="dt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" name="Google Shape;259;p37"/>
          <p:cNvSpPr txBox="1"/>
          <p:nvPr>
            <p:ph idx="11" type="ftr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37"/>
          <p:cNvSpPr txBox="1"/>
          <p:nvPr>
            <p:ph idx="12" type="sldNum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showMasterSp="0" type="blank">
  <p:cSld name="BLANK"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8"/>
          <p:cNvSpPr/>
          <p:nvPr/>
        </p:nvSpPr>
        <p:spPr>
          <a:xfrm>
            <a:off x="4667250" y="0"/>
            <a:ext cx="2857500" cy="6858000"/>
          </a:xfrm>
          <a:prstGeom prst="parallelogram">
            <a:avLst>
              <a:gd fmla="val 0" name="adj"/>
            </a:avLst>
          </a:prstGeom>
          <a:solidFill>
            <a:srgbClr val="F2F2F2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38"/>
          <p:cNvSpPr txBox="1"/>
          <p:nvPr>
            <p:ph idx="10" type="dt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4" name="Google Shape;264;p38"/>
          <p:cNvSpPr txBox="1"/>
          <p:nvPr>
            <p:ph idx="11" type="ftr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" name="Google Shape;265;p38"/>
          <p:cNvSpPr txBox="1"/>
          <p:nvPr>
            <p:ph idx="12" type="sldNum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showMasterSp="0" type="objTx">
  <p:cSld name="OBJECT_WITH_CAPTION_TEXT"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9"/>
          <p:cNvSpPr/>
          <p:nvPr/>
        </p:nvSpPr>
        <p:spPr>
          <a:xfrm>
            <a:off x="7448550" y="0"/>
            <a:ext cx="2857500" cy="6858000"/>
          </a:xfrm>
          <a:prstGeom prst="parallelogram">
            <a:avLst>
              <a:gd fmla="val 0" name="adj"/>
            </a:avLst>
          </a:prstGeom>
          <a:solidFill>
            <a:srgbClr val="F2F2F2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39"/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39"/>
          <p:cNvSpPr txBox="1"/>
          <p:nvPr>
            <p:ph type="title"/>
          </p:nvPr>
        </p:nvSpPr>
        <p:spPr>
          <a:xfrm>
            <a:off x="1092200" y="786383"/>
            <a:ext cx="3068833" cy="20939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0" sz="36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" name="Google Shape;270;p39"/>
          <p:cNvSpPr txBox="1"/>
          <p:nvPr>
            <p:ph idx="1" type="body"/>
          </p:nvPr>
        </p:nvSpPr>
        <p:spPr>
          <a:xfrm>
            <a:off x="5458984" y="812800"/>
            <a:ext cx="5713841" cy="48686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271" name="Google Shape;271;p39"/>
          <p:cNvSpPr txBox="1"/>
          <p:nvPr>
            <p:ph idx="2" type="body"/>
          </p:nvPr>
        </p:nvSpPr>
        <p:spPr>
          <a:xfrm>
            <a:off x="1092200" y="3043050"/>
            <a:ext cx="3068832" cy="26383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272" name="Google Shape;272;p39"/>
          <p:cNvSpPr/>
          <p:nvPr/>
        </p:nvSpPr>
        <p:spPr>
          <a:xfrm>
            <a:off x="0" y="1397000"/>
            <a:ext cx="1036320" cy="13294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39"/>
          <p:cNvSpPr/>
          <p:nvPr/>
        </p:nvSpPr>
        <p:spPr>
          <a:xfrm>
            <a:off x="5458983" y="624142"/>
            <a:ext cx="5713840" cy="125666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39"/>
          <p:cNvSpPr txBox="1"/>
          <p:nvPr>
            <p:ph idx="10" type="dt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39"/>
          <p:cNvSpPr txBox="1"/>
          <p:nvPr>
            <p:ph idx="11" type="ftr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" name="Google Shape;276;p39"/>
          <p:cNvSpPr txBox="1"/>
          <p:nvPr>
            <p:ph idx="12" type="sldNum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cxnSp>
        <p:nvCxnSpPr>
          <p:cNvPr id="277" name="Google Shape;277;p39"/>
          <p:cNvCxnSpPr/>
          <p:nvPr/>
        </p:nvCxnSpPr>
        <p:spPr>
          <a:xfrm rot="10800000">
            <a:off x="1092200" y="6446838"/>
            <a:ext cx="1643438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8" name="Google Shape;278;p39"/>
          <p:cNvCxnSpPr/>
          <p:nvPr/>
        </p:nvCxnSpPr>
        <p:spPr>
          <a:xfrm rot="10800000">
            <a:off x="8420100" y="6429376"/>
            <a:ext cx="1000462" cy="0"/>
          </a:xfrm>
          <a:prstGeom prst="straightConnector1">
            <a:avLst/>
          </a:prstGeom>
          <a:noFill/>
          <a:ln cap="flat" cmpd="sng" w="285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9" name="Google Shape;279;p39"/>
          <p:cNvCxnSpPr/>
          <p:nvPr/>
        </p:nvCxnSpPr>
        <p:spPr>
          <a:xfrm rot="10800000">
            <a:off x="10765675" y="6446838"/>
            <a:ext cx="407258" cy="6350"/>
          </a:xfrm>
          <a:prstGeom prst="straightConnector1">
            <a:avLst/>
          </a:prstGeom>
          <a:noFill/>
          <a:ln cap="flat" cmpd="sng" w="285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ítulo e conteúdo">
  <p:cSld name="1_Título e conteúdo"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0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40"/>
          <p:cNvSpPr txBox="1"/>
          <p:nvPr>
            <p:ph idx="1" type="body"/>
          </p:nvPr>
        </p:nvSpPr>
        <p:spPr>
          <a:xfrm>
            <a:off x="1216548" y="2108201"/>
            <a:ext cx="10058400" cy="3760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283" name="Google Shape;283;p40"/>
          <p:cNvSpPr txBox="1"/>
          <p:nvPr>
            <p:ph idx="10" type="dt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4" name="Google Shape;284;p40"/>
          <p:cNvSpPr txBox="1"/>
          <p:nvPr>
            <p:ph idx="11" type="ftr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" name="Google Shape;285;p40"/>
          <p:cNvSpPr txBox="1"/>
          <p:nvPr>
            <p:ph idx="12" type="sldNum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nteúdo com legenda" showMasterSp="0">
  <p:cSld name="1_Conteúdo com legenda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1"/>
          <p:cNvSpPr/>
          <p:nvPr/>
        </p:nvSpPr>
        <p:spPr>
          <a:xfrm>
            <a:off x="7448550" y="0"/>
            <a:ext cx="2857500" cy="6858000"/>
          </a:xfrm>
          <a:prstGeom prst="parallelogram">
            <a:avLst>
              <a:gd fmla="val 0" name="adj"/>
            </a:avLst>
          </a:prstGeom>
          <a:solidFill>
            <a:srgbClr val="F2F2F2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41"/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41"/>
          <p:cNvSpPr txBox="1"/>
          <p:nvPr>
            <p:ph idx="1" type="body"/>
          </p:nvPr>
        </p:nvSpPr>
        <p:spPr>
          <a:xfrm>
            <a:off x="5458984" y="497808"/>
            <a:ext cx="5713841" cy="48686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290" name="Google Shape;290;p41"/>
          <p:cNvSpPr/>
          <p:nvPr/>
        </p:nvSpPr>
        <p:spPr>
          <a:xfrm>
            <a:off x="0" y="2003424"/>
            <a:ext cx="1036320" cy="18573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41"/>
          <p:cNvSpPr/>
          <p:nvPr/>
        </p:nvSpPr>
        <p:spPr>
          <a:xfrm>
            <a:off x="5458983" y="377398"/>
            <a:ext cx="5713840" cy="125666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41"/>
          <p:cNvSpPr txBox="1"/>
          <p:nvPr>
            <p:ph idx="10" type="dt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" name="Google Shape;293;p41"/>
          <p:cNvSpPr txBox="1"/>
          <p:nvPr>
            <p:ph idx="11" type="ftr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" name="Google Shape;294;p41"/>
          <p:cNvSpPr txBox="1"/>
          <p:nvPr>
            <p:ph idx="12" type="sldNum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95" name="Google Shape;295;p41"/>
          <p:cNvSpPr/>
          <p:nvPr/>
        </p:nvSpPr>
        <p:spPr>
          <a:xfrm>
            <a:off x="1078230" y="2003423"/>
            <a:ext cx="3576082" cy="1857378"/>
          </a:xfrm>
          <a:prstGeom prst="rect">
            <a:avLst/>
          </a:prstGeom>
          <a:solidFill>
            <a:srgbClr val="27304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41"/>
          <p:cNvSpPr txBox="1"/>
          <p:nvPr>
            <p:ph type="title"/>
          </p:nvPr>
        </p:nvSpPr>
        <p:spPr>
          <a:xfrm>
            <a:off x="1092200" y="1885125"/>
            <a:ext cx="3314700" cy="2093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  <a:defRPr b="1"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7" name="Google Shape;297;p41"/>
          <p:cNvSpPr/>
          <p:nvPr/>
        </p:nvSpPr>
        <p:spPr>
          <a:xfrm>
            <a:off x="1092200" y="993775"/>
            <a:ext cx="1036320" cy="936626"/>
          </a:xfrm>
          <a:prstGeom prst="rect">
            <a:avLst/>
          </a:prstGeom>
          <a:solidFill>
            <a:srgbClr val="CFD3E6">
              <a:alpha val="2588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onteúdo com legenda" showMasterSp="0">
  <p:cSld name="2_Conteúdo com legenda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2"/>
          <p:cNvSpPr/>
          <p:nvPr>
            <p:ph idx="2" type="pic"/>
          </p:nvPr>
        </p:nvSpPr>
        <p:spPr>
          <a:xfrm>
            <a:off x="0" y="0"/>
            <a:ext cx="4654296" cy="5864225"/>
          </a:xfrm>
          <a:prstGeom prst="rect">
            <a:avLst/>
          </a:prstGeom>
          <a:noFill/>
          <a:ln>
            <a:noFill/>
          </a:ln>
        </p:spPr>
      </p:sp>
      <p:sp>
        <p:nvSpPr>
          <p:cNvPr id="300" name="Google Shape;300;p42"/>
          <p:cNvSpPr/>
          <p:nvPr/>
        </p:nvSpPr>
        <p:spPr>
          <a:xfrm>
            <a:off x="7448550" y="0"/>
            <a:ext cx="2857500" cy="6858000"/>
          </a:xfrm>
          <a:prstGeom prst="parallelogram">
            <a:avLst>
              <a:gd fmla="val 0" name="adj"/>
            </a:avLst>
          </a:prstGeom>
          <a:solidFill>
            <a:srgbClr val="F2F2F2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42"/>
          <p:cNvSpPr txBox="1"/>
          <p:nvPr>
            <p:ph idx="1" type="body"/>
          </p:nvPr>
        </p:nvSpPr>
        <p:spPr>
          <a:xfrm>
            <a:off x="5458984" y="497808"/>
            <a:ext cx="5713841" cy="48686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02" name="Google Shape;302;p42"/>
          <p:cNvSpPr txBox="1"/>
          <p:nvPr>
            <p:ph idx="10" type="dt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3" name="Google Shape;303;p42"/>
          <p:cNvSpPr txBox="1"/>
          <p:nvPr>
            <p:ph idx="11" type="ftr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4" name="Google Shape;304;p42"/>
          <p:cNvSpPr txBox="1"/>
          <p:nvPr>
            <p:ph idx="12" type="sldNum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05" name="Google Shape;305;p42"/>
          <p:cNvSpPr txBox="1"/>
          <p:nvPr>
            <p:ph type="title"/>
          </p:nvPr>
        </p:nvSpPr>
        <p:spPr>
          <a:xfrm>
            <a:off x="1092200" y="1885125"/>
            <a:ext cx="3068833" cy="2093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  <a:defRPr b="1" i="0"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Conteúdo com Legenda" showMasterSp="0">
  <p:cSld name="6_Conteúdo com Legenda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3"/>
          <p:cNvSpPr/>
          <p:nvPr/>
        </p:nvSpPr>
        <p:spPr>
          <a:xfrm>
            <a:off x="7448550" y="0"/>
            <a:ext cx="2857500" cy="6858000"/>
          </a:xfrm>
          <a:prstGeom prst="parallelogram">
            <a:avLst>
              <a:gd fmla="val 0" name="adj"/>
            </a:avLst>
          </a:prstGeom>
          <a:solidFill>
            <a:srgbClr val="F2F2F2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43"/>
          <p:cNvSpPr txBox="1"/>
          <p:nvPr>
            <p:ph type="title"/>
          </p:nvPr>
        </p:nvSpPr>
        <p:spPr>
          <a:xfrm>
            <a:off x="4984722" y="548355"/>
            <a:ext cx="6054846" cy="634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1" i="0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43"/>
          <p:cNvSpPr txBox="1"/>
          <p:nvPr>
            <p:ph idx="1" type="body"/>
          </p:nvPr>
        </p:nvSpPr>
        <p:spPr>
          <a:xfrm>
            <a:off x="5100833" y="1611313"/>
            <a:ext cx="6072099" cy="37551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▪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000"/>
              <a:buChar char="▪"/>
              <a:defRPr sz="2000"/>
            </a:lvl2pPr>
            <a:lvl3pPr indent="-3302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10" name="Google Shape;310;p43"/>
          <p:cNvSpPr txBox="1"/>
          <p:nvPr>
            <p:ph idx="10" type="dt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1" name="Google Shape;311;p43"/>
          <p:cNvSpPr txBox="1"/>
          <p:nvPr>
            <p:ph idx="11" type="ftr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2" name="Google Shape;312;p43"/>
          <p:cNvSpPr txBox="1"/>
          <p:nvPr>
            <p:ph idx="12" type="sldNum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13" name="Google Shape;313;p43"/>
          <p:cNvSpPr/>
          <p:nvPr>
            <p:ph idx="2" type="pic"/>
          </p:nvPr>
        </p:nvSpPr>
        <p:spPr>
          <a:xfrm>
            <a:off x="0" y="0"/>
            <a:ext cx="4654296" cy="5864225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onteúdo com Legenda" showMasterSp="0">
  <p:cSld name="7_Conteúdo com Legenda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4"/>
          <p:cNvSpPr/>
          <p:nvPr>
            <p:ph idx="2" type="pic"/>
          </p:nvPr>
        </p:nvSpPr>
        <p:spPr>
          <a:xfrm>
            <a:off x="0" y="0"/>
            <a:ext cx="12192000" cy="3541486"/>
          </a:xfrm>
          <a:prstGeom prst="rect">
            <a:avLst/>
          </a:prstGeom>
          <a:noFill/>
          <a:ln>
            <a:noFill/>
          </a:ln>
        </p:spPr>
      </p:sp>
      <p:sp>
        <p:nvSpPr>
          <p:cNvPr id="316" name="Google Shape;316;p44"/>
          <p:cNvSpPr/>
          <p:nvPr/>
        </p:nvSpPr>
        <p:spPr>
          <a:xfrm>
            <a:off x="7448550" y="0"/>
            <a:ext cx="2857500" cy="6858000"/>
          </a:xfrm>
          <a:prstGeom prst="parallelogram">
            <a:avLst>
              <a:gd fmla="val 0" name="adj"/>
            </a:avLst>
          </a:prstGeom>
          <a:solidFill>
            <a:srgbClr val="F2F2F2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44"/>
          <p:cNvSpPr txBox="1"/>
          <p:nvPr>
            <p:ph type="title"/>
          </p:nvPr>
        </p:nvSpPr>
        <p:spPr>
          <a:xfrm>
            <a:off x="3068577" y="880375"/>
            <a:ext cx="6054846" cy="634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  <a:defRPr b="1" i="0" sz="3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8" name="Google Shape;318;p44"/>
          <p:cNvSpPr txBox="1"/>
          <p:nvPr>
            <p:ph idx="10" type="dt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9" name="Google Shape;319;p44"/>
          <p:cNvSpPr txBox="1"/>
          <p:nvPr>
            <p:ph idx="11" type="ftr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0" name="Google Shape;320;p44"/>
          <p:cNvSpPr txBox="1"/>
          <p:nvPr>
            <p:ph idx="12" type="sldNum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21" name="Google Shape;321;p44"/>
          <p:cNvSpPr/>
          <p:nvPr/>
        </p:nvSpPr>
        <p:spPr>
          <a:xfrm>
            <a:off x="5577840" y="0"/>
            <a:ext cx="103632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Conteúdo com legenda" showMasterSp="0">
  <p:cSld name="4_Conteúdo com legenda"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5"/>
          <p:cNvSpPr/>
          <p:nvPr/>
        </p:nvSpPr>
        <p:spPr>
          <a:xfrm>
            <a:off x="7448550" y="0"/>
            <a:ext cx="2857500" cy="6858000"/>
          </a:xfrm>
          <a:prstGeom prst="parallelogram">
            <a:avLst>
              <a:gd fmla="val 0" name="adj"/>
            </a:avLst>
          </a:prstGeom>
          <a:solidFill>
            <a:srgbClr val="F2F2F2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45"/>
          <p:cNvSpPr/>
          <p:nvPr/>
        </p:nvSpPr>
        <p:spPr>
          <a:xfrm>
            <a:off x="4654312" y="507333"/>
            <a:ext cx="7537688" cy="48495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45"/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45"/>
          <p:cNvSpPr txBox="1"/>
          <p:nvPr>
            <p:ph type="title"/>
          </p:nvPr>
        </p:nvSpPr>
        <p:spPr>
          <a:xfrm>
            <a:off x="1092200" y="1885125"/>
            <a:ext cx="3068833" cy="2093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  <a:defRPr b="1" i="0"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7" name="Google Shape;327;p45"/>
          <p:cNvSpPr txBox="1"/>
          <p:nvPr>
            <p:ph idx="1" type="body"/>
          </p:nvPr>
        </p:nvSpPr>
        <p:spPr>
          <a:xfrm>
            <a:off x="6518529" y="943430"/>
            <a:ext cx="4654296" cy="3977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▪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000"/>
              <a:buChar char="▪"/>
              <a:defRPr sz="2000"/>
            </a:lvl2pPr>
            <a:lvl3pPr indent="-3302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28" name="Google Shape;328;p45"/>
          <p:cNvSpPr txBox="1"/>
          <p:nvPr>
            <p:ph idx="10" type="dt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9" name="Google Shape;329;p45"/>
          <p:cNvSpPr txBox="1"/>
          <p:nvPr>
            <p:ph idx="11" type="ftr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45"/>
          <p:cNvSpPr txBox="1"/>
          <p:nvPr>
            <p:ph idx="12" type="sldNum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31" name="Google Shape;331;p45"/>
          <p:cNvSpPr/>
          <p:nvPr/>
        </p:nvSpPr>
        <p:spPr>
          <a:xfrm>
            <a:off x="4370251" y="2322780"/>
            <a:ext cx="1348378" cy="1218664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showMasterSp="0" type="picTx">
  <p:cSld name="PICTURE_WITH_CAPTION_TEXT"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6"/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46"/>
          <p:cNvSpPr/>
          <p:nvPr>
            <p:ph idx="2" type="pic"/>
          </p:nvPr>
        </p:nvSpPr>
        <p:spPr>
          <a:xfrm>
            <a:off x="15" y="0"/>
            <a:ext cx="12191985" cy="457835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5" name="Google Shape;335;p46"/>
          <p:cNvSpPr txBox="1"/>
          <p:nvPr>
            <p:ph type="title"/>
          </p:nvPr>
        </p:nvSpPr>
        <p:spPr>
          <a:xfrm>
            <a:off x="1097279" y="4799362"/>
            <a:ext cx="10113645" cy="7436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  <a:defRPr b="1" sz="44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6" name="Google Shape;336;p46"/>
          <p:cNvSpPr txBox="1"/>
          <p:nvPr>
            <p:ph idx="1" type="body"/>
          </p:nvPr>
        </p:nvSpPr>
        <p:spPr>
          <a:xfrm>
            <a:off x="1097279" y="5715000"/>
            <a:ext cx="10113264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337" name="Google Shape;337;p46"/>
          <p:cNvSpPr txBox="1"/>
          <p:nvPr>
            <p:ph idx="10" type="dt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8" name="Google Shape;338;p46"/>
          <p:cNvSpPr txBox="1"/>
          <p:nvPr>
            <p:ph idx="11" type="ftr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9" name="Google Shape;339;p46"/>
          <p:cNvSpPr txBox="1"/>
          <p:nvPr>
            <p:ph idx="12" type="sldNum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40" name="Google Shape;340;p46"/>
          <p:cNvSpPr/>
          <p:nvPr/>
        </p:nvSpPr>
        <p:spPr>
          <a:xfrm>
            <a:off x="3536950" y="4535901"/>
            <a:ext cx="5118100" cy="1256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7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3" name="Google Shape;343;p47"/>
          <p:cNvSpPr txBox="1"/>
          <p:nvPr>
            <p:ph idx="1" type="body"/>
          </p:nvPr>
        </p:nvSpPr>
        <p:spPr>
          <a:xfrm rot="5400000">
            <a:off x="4365302" y="-1040554"/>
            <a:ext cx="3760891" cy="100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44" name="Google Shape;344;p47"/>
          <p:cNvSpPr txBox="1"/>
          <p:nvPr>
            <p:ph idx="10" type="dt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5" name="Google Shape;345;p47"/>
          <p:cNvSpPr txBox="1"/>
          <p:nvPr>
            <p:ph idx="11" type="ftr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6" name="Google Shape;346;p47"/>
          <p:cNvSpPr txBox="1"/>
          <p:nvPr>
            <p:ph idx="12" type="sldNum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showMasterSp="0" type="vertTitleAndTx">
  <p:cSld name="VERTICAL_TITLE_AND_VERTICAL_TEXT"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8"/>
          <p:cNvSpPr txBox="1"/>
          <p:nvPr>
            <p:ph type="title"/>
          </p:nvPr>
        </p:nvSpPr>
        <p:spPr>
          <a:xfrm rot="5400000">
            <a:off x="7683554" y="2387546"/>
            <a:ext cx="4530725" cy="24480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9" name="Google Shape;349;p48"/>
          <p:cNvSpPr txBox="1"/>
          <p:nvPr>
            <p:ph idx="1" type="body"/>
          </p:nvPr>
        </p:nvSpPr>
        <p:spPr>
          <a:xfrm rot="5400000">
            <a:off x="2566989" y="-128588"/>
            <a:ext cx="4530723" cy="7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50" name="Google Shape;350;p48"/>
          <p:cNvSpPr txBox="1"/>
          <p:nvPr>
            <p:ph idx="10" type="dt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48"/>
          <p:cNvSpPr txBox="1"/>
          <p:nvPr>
            <p:ph idx="11" type="ftr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2" name="Google Shape;352;p48"/>
          <p:cNvSpPr txBox="1"/>
          <p:nvPr>
            <p:ph idx="12" type="sldNum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53" name="Google Shape;353;p48"/>
          <p:cNvSpPr/>
          <p:nvPr/>
        </p:nvSpPr>
        <p:spPr>
          <a:xfrm rot="-5400000">
            <a:off x="8871481" y="-146580"/>
            <a:ext cx="1036320" cy="13294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Ícone de patch do lado do título 3 linhas">
  <p:cSld name="Ícone de patch do lado do título 3 linhas"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9"/>
          <p:cNvSpPr/>
          <p:nvPr/>
        </p:nvSpPr>
        <p:spPr>
          <a:xfrm>
            <a:off x="-1" y="0"/>
            <a:ext cx="8329286" cy="6858000"/>
          </a:xfrm>
          <a:custGeom>
            <a:rect b="b" l="l" r="r" t="t"/>
            <a:pathLst>
              <a:path extrusionOk="0" h="6858000" w="8329286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49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49"/>
          <p:cNvSpPr txBox="1"/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Calibri"/>
              <a:buNone/>
              <a:defRPr b="0" sz="40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8" name="Google Shape;358;p49"/>
          <p:cNvSpPr txBox="1"/>
          <p:nvPr>
            <p:ph idx="1" type="body"/>
          </p:nvPr>
        </p:nvSpPr>
        <p:spPr>
          <a:xfrm>
            <a:off x="7151214" y="2035302"/>
            <a:ext cx="4312844" cy="9144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59" name="Google Shape;359;p49"/>
          <p:cNvSpPr txBox="1"/>
          <p:nvPr>
            <p:ph idx="2" type="body"/>
          </p:nvPr>
        </p:nvSpPr>
        <p:spPr>
          <a:xfrm>
            <a:off x="624840" y="2280181"/>
            <a:ext cx="493776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1" sz="2000">
                <a:solidFill>
                  <a:schemeClr val="dk2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60" name="Google Shape;360;p49"/>
          <p:cNvSpPr/>
          <p:nvPr>
            <p:ph idx="3" type="pic"/>
          </p:nvPr>
        </p:nvSpPr>
        <p:spPr>
          <a:xfrm>
            <a:off x="5756426" y="1935993"/>
            <a:ext cx="1094116" cy="1113108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sp>
      <p:sp>
        <p:nvSpPr>
          <p:cNvPr id="361" name="Google Shape;361;p49"/>
          <p:cNvSpPr txBox="1"/>
          <p:nvPr>
            <p:ph idx="4" type="body"/>
          </p:nvPr>
        </p:nvSpPr>
        <p:spPr>
          <a:xfrm>
            <a:off x="6071132" y="3576256"/>
            <a:ext cx="5392925" cy="9144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62" name="Google Shape;362;p49"/>
          <p:cNvSpPr txBox="1"/>
          <p:nvPr>
            <p:ph idx="5" type="body"/>
          </p:nvPr>
        </p:nvSpPr>
        <p:spPr>
          <a:xfrm>
            <a:off x="548640" y="3846999"/>
            <a:ext cx="402336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1" sz="2000">
                <a:solidFill>
                  <a:schemeClr val="accent5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63" name="Google Shape;363;p49"/>
          <p:cNvSpPr/>
          <p:nvPr>
            <p:ph idx="6" type="pic"/>
          </p:nvPr>
        </p:nvSpPr>
        <p:spPr>
          <a:xfrm>
            <a:off x="4774508" y="3502811"/>
            <a:ext cx="1094116" cy="1113108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sp>
      <p:sp>
        <p:nvSpPr>
          <p:cNvPr id="364" name="Google Shape;364;p49"/>
          <p:cNvSpPr txBox="1"/>
          <p:nvPr>
            <p:ph idx="12" type="sldNum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ctr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ctr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ctr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ctr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ctr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ctr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ctr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ctr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ctr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65" name="Google Shape;365;p49"/>
          <p:cNvSpPr txBox="1"/>
          <p:nvPr>
            <p:ph idx="7" type="body"/>
          </p:nvPr>
        </p:nvSpPr>
        <p:spPr>
          <a:xfrm>
            <a:off x="4949699" y="5117210"/>
            <a:ext cx="6514359" cy="9144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66" name="Google Shape;366;p49"/>
          <p:cNvSpPr txBox="1"/>
          <p:nvPr>
            <p:ph idx="8" type="body"/>
          </p:nvPr>
        </p:nvSpPr>
        <p:spPr>
          <a:xfrm>
            <a:off x="548641" y="5362089"/>
            <a:ext cx="2956560" cy="424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1" sz="2000">
                <a:solidFill>
                  <a:schemeClr val="accent6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67" name="Google Shape;367;p49"/>
          <p:cNvSpPr/>
          <p:nvPr>
            <p:ph idx="9" type="pic"/>
          </p:nvPr>
        </p:nvSpPr>
        <p:spPr>
          <a:xfrm>
            <a:off x="3680392" y="5017901"/>
            <a:ext cx="1094116" cy="1113108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sp>
      <p:sp>
        <p:nvSpPr>
          <p:cNvPr id="368" name="Google Shape;368;p49"/>
          <p:cNvSpPr/>
          <p:nvPr/>
        </p:nvSpPr>
        <p:spPr>
          <a:xfrm>
            <a:off x="0" y="0"/>
            <a:ext cx="8329286" cy="457200"/>
          </a:xfrm>
          <a:custGeom>
            <a:rect b="b" l="l" r="r" t="t"/>
            <a:pathLst>
              <a:path extrusionOk="0" h="457200" w="8329286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nha do tempo">
  <p:cSld name="Linha do tempo">
    <p:bg>
      <p:bgPr>
        <a:solidFill>
          <a:schemeClr val="lt1"/>
        </a:solidFill>
      </p:bgPr>
    </p:bg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" y="1503644"/>
            <a:ext cx="12192001" cy="5364865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50"/>
          <p:cNvSpPr txBox="1"/>
          <p:nvPr>
            <p:ph type="title"/>
          </p:nvPr>
        </p:nvSpPr>
        <p:spPr>
          <a:xfrm>
            <a:off x="735562" y="514418"/>
            <a:ext cx="10515600" cy="5018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  <a:defRPr sz="3200" cap="none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2" name="Google Shape;372;p50"/>
          <p:cNvSpPr txBox="1"/>
          <p:nvPr>
            <p:ph idx="1" type="body"/>
          </p:nvPr>
        </p:nvSpPr>
        <p:spPr>
          <a:xfrm>
            <a:off x="838200" y="1495425"/>
            <a:ext cx="10515600" cy="4649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73" name="Google Shape;373;p50"/>
          <p:cNvSpPr txBox="1"/>
          <p:nvPr>
            <p:ph idx="12" type="sldNum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74" name="Google Shape;374;p50"/>
          <p:cNvSpPr txBox="1"/>
          <p:nvPr>
            <p:ph idx="11" type="ftr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5" name="Google Shape;375;p50"/>
          <p:cNvSpPr txBox="1"/>
          <p:nvPr>
            <p:ph idx="10" type="dt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_DeepYellow" showMasterSp="0">
  <p:cSld name="5_Title Slide_DeepYellow">
    <p:bg>
      <p:bgPr>
        <a:solidFill>
          <a:srgbClr val="F2F2F2"/>
        </a:solidFill>
      </p:bgPr>
    </p:bg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1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8" name="Google Shape;378;p51"/>
          <p:cNvSpPr/>
          <p:nvPr>
            <p:ph idx="1" type="body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fmla="val 100000" name="adj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79" name="Google Shape;379;p51"/>
          <p:cNvSpPr/>
          <p:nvPr>
            <p:ph idx="3" type="body"/>
          </p:nvPr>
        </p:nvSpPr>
        <p:spPr>
          <a:xfrm>
            <a:off x="9067800" y="4648200"/>
            <a:ext cx="1143000" cy="1790700"/>
          </a:xfrm>
          <a:prstGeom prst="triangle">
            <a:avLst>
              <a:gd fmla="val 100000" name="adj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80" name="Google Shape;380;p51"/>
          <p:cNvSpPr txBox="1"/>
          <p:nvPr>
            <p:ph idx="4" type="body"/>
          </p:nvPr>
        </p:nvSpPr>
        <p:spPr>
          <a:xfrm>
            <a:off x="2190750" y="609600"/>
            <a:ext cx="7810500" cy="5638800"/>
          </a:xfrm>
          <a:prstGeom prst="rect">
            <a:avLst/>
          </a:prstGeom>
          <a:solidFill>
            <a:srgbClr val="1482AB">
              <a:alpha val="91764"/>
            </a:srgbClr>
          </a:solidFill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81" name="Google Shape;381;p51"/>
          <p:cNvSpPr txBox="1"/>
          <p:nvPr>
            <p:ph type="ctrTitle"/>
          </p:nvPr>
        </p:nvSpPr>
        <p:spPr>
          <a:xfrm>
            <a:off x="3163809" y="1905000"/>
            <a:ext cx="5864382" cy="22752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2" name="Google Shape;382;p51"/>
          <p:cNvSpPr txBox="1"/>
          <p:nvPr>
            <p:ph idx="5" type="subTitle"/>
          </p:nvPr>
        </p:nvSpPr>
        <p:spPr>
          <a:xfrm>
            <a:off x="4059707" y="4297679"/>
            <a:ext cx="4072586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ONLY_Blue_Triangle patch BG">
  <p:cSld name="TÍTULO ONLY_Blue_Triangle patch BG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2"/>
          <p:cNvSpPr/>
          <p:nvPr/>
        </p:nvSpPr>
        <p:spPr>
          <a:xfrm>
            <a:off x="3175958" y="0"/>
            <a:ext cx="9016043" cy="6858000"/>
          </a:xfrm>
          <a:custGeom>
            <a:rect b="b" l="l" r="r" t="t"/>
            <a:pathLst>
              <a:path extrusionOk="0" h="6858000" w="9016043">
                <a:moveTo>
                  <a:pt x="5153328" y="0"/>
                </a:moveTo>
                <a:lnTo>
                  <a:pt x="9016043" y="0"/>
                </a:lnTo>
                <a:lnTo>
                  <a:pt x="9016043" y="6858000"/>
                </a:lnTo>
                <a:lnTo>
                  <a:pt x="0" y="6858000"/>
                </a:lnTo>
                <a:lnTo>
                  <a:pt x="5153328" y="6818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52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52"/>
          <p:cNvSpPr txBox="1"/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Calibri"/>
              <a:buNone/>
              <a:defRPr b="0" sz="40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7" name="Google Shape;387;p52"/>
          <p:cNvSpPr txBox="1"/>
          <p:nvPr>
            <p:ph idx="12" type="sldNum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ctr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ctr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ctr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ctr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ctr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ctr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ctr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ctr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ctr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88" name="Google Shape;388;p52"/>
          <p:cNvSpPr/>
          <p:nvPr/>
        </p:nvSpPr>
        <p:spPr>
          <a:xfrm>
            <a:off x="0" y="0"/>
            <a:ext cx="8329286" cy="457200"/>
          </a:xfrm>
          <a:custGeom>
            <a:rect b="b" l="l" r="r" t="t"/>
            <a:pathLst>
              <a:path extrusionOk="0" h="457200" w="8329286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41" name="Google Shape;41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5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7" name="Google Shape;397;p5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8" name="Google Shape;398;p5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9" name="Google Shape;399;p5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5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4" name="Google Shape;54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6" name="Google Shape;56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8" name="Google Shape;68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46.xml"/><Relationship Id="rId2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47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26" Type="http://schemas.openxmlformats.org/officeDocument/2006/relationships/theme" Target="../theme/theme3.xml"/><Relationship Id="rId25" Type="http://schemas.openxmlformats.org/officeDocument/2006/relationships/slideLayout" Target="../slideLayouts/slideLayout49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2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3" name="Google Shape;93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4" name="Google Shape;94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5" name="Google Shape;95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6" name="Google Shape;96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7"/>
          <p:cNvSpPr/>
          <p:nvPr/>
        </p:nvSpPr>
        <p:spPr>
          <a:xfrm>
            <a:off x="4667250" y="0"/>
            <a:ext cx="2857500" cy="6858000"/>
          </a:xfrm>
          <a:prstGeom prst="parallelogram">
            <a:avLst>
              <a:gd fmla="val 0" name="adj"/>
            </a:avLst>
          </a:prstGeom>
          <a:solidFill>
            <a:srgbClr val="F2F2F2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7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b="1" i="0" sz="4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6" name="Google Shape;176;p27"/>
          <p:cNvSpPr txBox="1"/>
          <p:nvPr>
            <p:ph idx="1" type="body"/>
          </p:nvPr>
        </p:nvSpPr>
        <p:spPr>
          <a:xfrm>
            <a:off x="1216548" y="2108201"/>
            <a:ext cx="10058400" cy="3760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556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▪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▪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▪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7" name="Google Shape;177;p27"/>
          <p:cNvSpPr txBox="1"/>
          <p:nvPr>
            <p:ph idx="10" type="dt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8" name="Google Shape;178;p27"/>
          <p:cNvSpPr txBox="1"/>
          <p:nvPr>
            <p:ph idx="11" type="ftr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9" name="Google Shape;179;p27"/>
          <p:cNvSpPr txBox="1"/>
          <p:nvPr>
            <p:ph idx="12" type="sldNum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05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80" name="Google Shape;180;p27"/>
          <p:cNvSpPr/>
          <p:nvPr/>
        </p:nvSpPr>
        <p:spPr>
          <a:xfrm>
            <a:off x="0" y="1011981"/>
            <a:ext cx="103632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93" r:id="rId22"/>
    <p:sldLayoutId id="2147483694" r:id="rId23"/>
    <p:sldLayoutId id="2147483695" r:id="rId24"/>
    <p:sldLayoutId id="2147483696" r:id="rId2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87">
          <p15:clr>
            <a:srgbClr val="F26B43"/>
          </p15:clr>
        </p15:guide>
        <p15:guide id="2" pos="688">
          <p15:clr>
            <a:srgbClr val="F26B43"/>
          </p15:clr>
        </p15:guide>
        <p15:guide id="3" pos="7038">
          <p15:clr>
            <a:srgbClr val="F26B43"/>
          </p15:clr>
        </p15:guide>
        <p15:guide id="4" orient="horz" pos="3702">
          <p15:clr>
            <a:srgbClr val="F26B43"/>
          </p15:clr>
        </p15:guide>
        <p15:guide id="5" orient="horz" pos="4065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5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91" name="Google Shape;391;p5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2" name="Google Shape;392;p5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3" name="Google Shape;393;p5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4" name="Google Shape;394;p5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7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7.jpg"/><Relationship Id="rId4" Type="http://schemas.openxmlformats.org/officeDocument/2006/relationships/hyperlink" Target="mailto:Lisandra@tce.mt.gov.br" TargetMode="External"/><Relationship Id="rId5" Type="http://schemas.openxmlformats.org/officeDocument/2006/relationships/image" Target="../media/image2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18.png"/><Relationship Id="rId5" Type="http://schemas.openxmlformats.org/officeDocument/2006/relationships/image" Target="../media/image3.png"/><Relationship Id="rId6" Type="http://schemas.openxmlformats.org/officeDocument/2006/relationships/image" Target="../media/image7.png"/><Relationship Id="rId7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5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/>
              <a:t>Consensualismo nos </a:t>
            </a:r>
            <a:br>
              <a:rPr lang="pt-BR"/>
            </a:br>
            <a:r>
              <a:rPr lang="pt-BR"/>
              <a:t>Tribunais de Contas: uma visão sobre PPPs e Concessões</a:t>
            </a:r>
            <a:endParaRPr/>
          </a:p>
        </p:txBody>
      </p:sp>
      <p:sp>
        <p:nvSpPr>
          <p:cNvPr id="406" name="Google Shape;406;p55"/>
          <p:cNvSpPr txBox="1"/>
          <p:nvPr>
            <p:ph idx="1" type="subTitle"/>
          </p:nvPr>
        </p:nvSpPr>
        <p:spPr>
          <a:xfrm>
            <a:off x="1524000" y="4399280"/>
            <a:ext cx="9144000" cy="858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/>
              <a:t>Lisandra I. Hardy Barros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pt-BR"/>
              <a:t>Tribunal de Contas do Estado de Mato Grosso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64"/>
          <p:cNvSpPr txBox="1"/>
          <p:nvPr>
            <p:ph type="title"/>
          </p:nvPr>
        </p:nvSpPr>
        <p:spPr>
          <a:xfrm>
            <a:off x="1092200" y="1885125"/>
            <a:ext cx="3068833" cy="2093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Calibri"/>
              <a:buNone/>
            </a:pPr>
            <a:r>
              <a:rPr lang="pt-BR" sz="3400"/>
              <a:t>Cases envolvendo Concessões e PPPs</a:t>
            </a:r>
            <a:endParaRPr/>
          </a:p>
        </p:txBody>
      </p:sp>
      <p:pic>
        <p:nvPicPr>
          <p:cNvPr descr="Uma imagem contendo pessoa, no interior, homem, jogando&#10;&#10;Descrição gerada automaticamente" id="543" name="Google Shape;543;p6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98471" y="943430"/>
            <a:ext cx="4449256" cy="39773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laca de sinalização na estrada&#10;&#10;Descrição gerada automaticamente" id="549" name="Google Shape;549;p6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3066" l="0" r="0" t="123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65"/>
          <p:cNvSpPr txBox="1"/>
          <p:nvPr>
            <p:ph type="title"/>
          </p:nvPr>
        </p:nvSpPr>
        <p:spPr>
          <a:xfrm>
            <a:off x="0" y="1"/>
            <a:ext cx="5575851" cy="4135119"/>
          </a:xfrm>
          <a:prstGeom prst="rect">
            <a:avLst/>
          </a:prstGeom>
          <a:solidFill>
            <a:srgbClr val="0D5672">
              <a:alpha val="8627"/>
            </a:srgbClr>
          </a:solidFill>
          <a:ln>
            <a:noFill/>
          </a:ln>
        </p:spPr>
        <p:txBody>
          <a:bodyPr anchorCtr="0" anchor="b" bIns="182875" lIns="86867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pt-BR"/>
              <a:t>MESA TÉCNICA 08/2023</a:t>
            </a:r>
            <a:endParaRPr/>
          </a:p>
        </p:txBody>
      </p:sp>
      <p:sp>
        <p:nvSpPr>
          <p:cNvPr id="551" name="Google Shape;551;p65"/>
          <p:cNvSpPr txBox="1"/>
          <p:nvPr>
            <p:ph idx="1" type="body"/>
          </p:nvPr>
        </p:nvSpPr>
        <p:spPr>
          <a:xfrm>
            <a:off x="-1" y="3992880"/>
            <a:ext cx="6177065" cy="2758116"/>
          </a:xfrm>
          <a:prstGeom prst="rect">
            <a:avLst/>
          </a:prstGeom>
          <a:solidFill>
            <a:srgbClr val="0D5672">
              <a:alpha val="8627"/>
            </a:srgbClr>
          </a:solidFill>
          <a:ln>
            <a:noFill/>
          </a:ln>
        </p:spPr>
        <p:txBody>
          <a:bodyPr anchorCtr="0" anchor="t" bIns="45700" lIns="822950" spcFirstLastPara="1" rIns="0" wrap="square" tIns="45700">
            <a:normAutofit/>
          </a:bodyPr>
          <a:lstStyle/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pt-BR" sz="2800"/>
              <a:t>OBJETO: Concessão da rodovia BR-163/MT</a:t>
            </a:r>
            <a:endParaRPr/>
          </a:p>
        </p:txBody>
      </p:sp>
      <p:sp>
        <p:nvSpPr>
          <p:cNvPr id="552" name="Google Shape;552;p65"/>
          <p:cNvSpPr txBox="1"/>
          <p:nvPr>
            <p:ph idx="12" type="sldNum"/>
          </p:nvPr>
        </p:nvSpPr>
        <p:spPr>
          <a:xfrm>
            <a:off x="-1" y="6331226"/>
            <a:ext cx="3497063" cy="526774"/>
          </a:xfrm>
          <a:prstGeom prst="rect">
            <a:avLst/>
          </a:prstGeom>
          <a:solidFill>
            <a:srgbClr val="0D5672">
              <a:alpha val="8627"/>
            </a:srgbClr>
          </a:solidFill>
          <a:ln>
            <a:noFill/>
          </a:ln>
        </p:spPr>
        <p:txBody>
          <a:bodyPr anchorCtr="0" anchor="ctr" bIns="137150" lIns="85037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6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66"/>
          <p:cNvSpPr/>
          <p:nvPr/>
        </p:nvSpPr>
        <p:spPr>
          <a:xfrm>
            <a:off x="0" y="0"/>
            <a:ext cx="11416414" cy="6858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889000" sx="90000" rotWithShape="0" algn="t" dir="21540000" dist="406400" sy="90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66"/>
          <p:cNvSpPr txBox="1"/>
          <p:nvPr/>
        </p:nvSpPr>
        <p:spPr>
          <a:xfrm>
            <a:off x="6096000" y="170879"/>
            <a:ext cx="6096000" cy="894079"/>
          </a:xfrm>
          <a:prstGeom prst="rect">
            <a:avLst/>
          </a:prstGeom>
          <a:solidFill>
            <a:schemeClr val="dk1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 Desafio da BR-163/MT</a:t>
            </a:r>
            <a:endParaRPr b="0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aminhão e carros na rua de uma cidade&#10;&#10;O conteúdo gerado por IA pode estar incorreto." id="560" name="Google Shape;560;p66"/>
          <p:cNvPicPr preferRelativeResize="0"/>
          <p:nvPr/>
        </p:nvPicPr>
        <p:blipFill rotWithShape="1">
          <a:blip r:embed="rId3">
            <a:alphaModFix/>
          </a:blip>
          <a:srcRect b="-2" l="20334" r="20331" t="0"/>
          <a:stretch/>
        </p:blipFill>
        <p:spPr>
          <a:xfrm flipH="1">
            <a:off x="-1" y="-2"/>
            <a:ext cx="6096001" cy="6858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561" name="Google Shape;561;p66"/>
          <p:cNvSpPr txBox="1"/>
          <p:nvPr/>
        </p:nvSpPr>
        <p:spPr>
          <a:xfrm>
            <a:off x="6400799" y="1235837"/>
            <a:ext cx="5015615" cy="54512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10000"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Concessão da BR-163/MT (850 km) foi arrematada  em 2013 pela </a:t>
            </a:r>
            <a:r>
              <a:rPr b="1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Odebrecht Transport.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concessionária Rota do Oeste (CRO) assume em 2014 e, a</a:t>
            </a:r>
            <a:r>
              <a:rPr b="0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partir de 2016, enfrenta </a:t>
            </a:r>
            <a:r>
              <a:rPr b="1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forte crise</a:t>
            </a:r>
            <a:r>
              <a:rPr b="0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Inadimplemento grave </a:t>
            </a: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obras de duplicação e melhorias</a:t>
            </a:r>
            <a:r>
              <a:rPr b="0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apenas parte mínima da duplicação concluída.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Passivo regulatório e arbitral </a:t>
            </a:r>
            <a:r>
              <a:rPr b="0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superior a R$ 2 bilhões.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Dívidas bancárias </a:t>
            </a:r>
            <a:r>
              <a:rPr b="0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R$ 920 milhões.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Gargalo logístico </a:t>
            </a:r>
            <a:r>
              <a:rPr b="0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estratégico de desenvolvimento→ 90% da produção agrícola de MT dependente da rodovia.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Trânsito em rodovia precário: </a:t>
            </a:r>
            <a:r>
              <a:rPr b="1"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recorde de acidentes e</a:t>
            </a: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 Mato Grosso (2.138 em 2021, com 75 mortes)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6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67"/>
          <p:cNvSpPr/>
          <p:nvPr/>
        </p:nvSpPr>
        <p:spPr>
          <a:xfrm>
            <a:off x="0" y="0"/>
            <a:ext cx="11416414" cy="6858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889000" sx="90000" rotWithShape="0" algn="t" dir="21540000" dist="406400" sy="90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67"/>
          <p:cNvSpPr txBox="1"/>
          <p:nvPr/>
        </p:nvSpPr>
        <p:spPr>
          <a:xfrm>
            <a:off x="6096000" y="170879"/>
            <a:ext cx="6096000" cy="894079"/>
          </a:xfrm>
          <a:prstGeom prst="rect">
            <a:avLst/>
          </a:prstGeom>
          <a:solidFill>
            <a:schemeClr val="dk1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Riscos da Inexecução</a:t>
            </a:r>
            <a:endParaRPr b="0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9" name="Google Shape;569;p67"/>
          <p:cNvPicPr preferRelativeResize="0"/>
          <p:nvPr/>
        </p:nvPicPr>
        <p:blipFill rotWithShape="1">
          <a:blip r:embed="rId3">
            <a:alphaModFix/>
          </a:blip>
          <a:srcRect b="0" l="20290" r="20289" t="0"/>
          <a:stretch/>
        </p:blipFill>
        <p:spPr>
          <a:xfrm flipH="1">
            <a:off x="-1" y="-2"/>
            <a:ext cx="6096001" cy="6858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570" name="Google Shape;570;p67"/>
          <p:cNvSpPr txBox="1"/>
          <p:nvPr/>
        </p:nvSpPr>
        <p:spPr>
          <a:xfrm>
            <a:off x="6326254" y="1235837"/>
            <a:ext cx="5090160" cy="54512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Caducidade/relicitação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2–3 anos sem obras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Judicialização e arbitragem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bloqueando sanções regulatórias da ANTT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Impactos econômicos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atraso no desenvolvimento das cidades, serviços e materiais mais caros ou inacessíveis, prejuízo na cadeia produtiva, perda de competitividade dos produtos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Impactos sociais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dificuldade de mobilidade, insegurança viária, acidentes e sobrecarga do sistema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6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68"/>
          <p:cNvSpPr/>
          <p:nvPr/>
        </p:nvSpPr>
        <p:spPr>
          <a:xfrm>
            <a:off x="0" y="0"/>
            <a:ext cx="11416414" cy="6858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889000" sx="90000" rotWithShape="0" algn="t" dir="21540000" dist="406400" sy="90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68"/>
          <p:cNvSpPr txBox="1"/>
          <p:nvPr/>
        </p:nvSpPr>
        <p:spPr>
          <a:xfrm>
            <a:off x="6096000" y="394399"/>
            <a:ext cx="6096000" cy="875601"/>
          </a:xfrm>
          <a:prstGeom prst="rect">
            <a:avLst/>
          </a:prstGeom>
          <a:gradFill>
            <a:gsLst>
              <a:gs pos="0">
                <a:srgbClr val="474747"/>
              </a:gs>
              <a:gs pos="50000">
                <a:schemeClr val="dk1"/>
              </a:gs>
              <a:gs pos="100000">
                <a:schemeClr val="dk1"/>
              </a:gs>
            </a:gsLst>
            <a:lin ang="5400000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Solução Consensual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TAC, Troca de Controle e Papel do TCE-MT</a:t>
            </a:r>
            <a:endParaRPr b="0" i="0" sz="1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8" name="Google Shape;578;p68"/>
          <p:cNvPicPr preferRelativeResize="0"/>
          <p:nvPr/>
        </p:nvPicPr>
        <p:blipFill rotWithShape="1">
          <a:blip r:embed="rId3">
            <a:alphaModFix/>
          </a:blip>
          <a:srcRect b="0" l="20356" r="20356" t="0"/>
          <a:stretch/>
        </p:blipFill>
        <p:spPr>
          <a:xfrm>
            <a:off x="-1" y="-2"/>
            <a:ext cx="6096001" cy="6858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579" name="Google Shape;579;p68"/>
          <p:cNvSpPr txBox="1"/>
          <p:nvPr/>
        </p:nvSpPr>
        <p:spPr>
          <a:xfrm>
            <a:off x="6302507" y="1544321"/>
            <a:ext cx="5113907" cy="53136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TCE/MT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Mesa Técnica sobre a possibilidade da transferência de controle da concessionária CRO para a Mato Grosso Participações (MTPAR) assumindo a concessão.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TCU: Solução consensual e TAC entre </a:t>
            </a:r>
            <a:r>
              <a:rPr b="1"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CRO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ANTT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 Estado de </a:t>
            </a:r>
            <a:r>
              <a:rPr b="1"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MT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Extinção progressiva de </a:t>
            </a:r>
            <a:r>
              <a:rPr b="1"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multas e passivos 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condicionada ao cumprimento integral das obrigações.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Aportes imediatos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</a:t>
            </a:r>
            <a:endParaRPr/>
          </a:p>
          <a:p>
            <a:pPr indent="-228600" lvl="1" marL="4572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pt-B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R$ 1,2 bi para investimentos. </a:t>
            </a:r>
            <a:endParaRPr/>
          </a:p>
          <a:p>
            <a:pPr indent="-228600" lvl="1" marL="4572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pt-B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Liquidação de R$ 920 mi em dívidas bancárias.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Cronograma de obras de 8 anos, </a:t>
            </a:r>
            <a:r>
              <a:rPr b="1"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monitorado pelo TCE/MT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6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69"/>
          <p:cNvSpPr/>
          <p:nvPr/>
        </p:nvSpPr>
        <p:spPr>
          <a:xfrm>
            <a:off x="0" y="0"/>
            <a:ext cx="11416414" cy="6858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889000" sx="90000" rotWithShape="0" algn="t" dir="21540000" dist="406400" sy="90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69"/>
          <p:cNvSpPr txBox="1"/>
          <p:nvPr/>
        </p:nvSpPr>
        <p:spPr>
          <a:xfrm>
            <a:off x="6035040" y="284480"/>
            <a:ext cx="6156960" cy="875601"/>
          </a:xfrm>
          <a:prstGeom prst="rect">
            <a:avLst/>
          </a:prstGeom>
          <a:gradFill>
            <a:gsLst>
              <a:gs pos="0">
                <a:srgbClr val="474747"/>
              </a:gs>
              <a:gs pos="50000">
                <a:schemeClr val="dk1"/>
              </a:gs>
              <a:gs pos="100000">
                <a:schemeClr val="dk1"/>
              </a:gs>
            </a:gsLst>
            <a:lin ang="5400000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Resultados e metas alcançadas</a:t>
            </a:r>
            <a:endParaRPr b="1" i="0" sz="2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7" name="Google Shape;587;p69"/>
          <p:cNvPicPr preferRelativeResize="0"/>
          <p:nvPr/>
        </p:nvPicPr>
        <p:blipFill rotWithShape="1">
          <a:blip r:embed="rId3">
            <a:alphaModFix/>
          </a:blip>
          <a:srcRect b="0" l="25000" r="25000" t="0"/>
          <a:stretch/>
        </p:blipFill>
        <p:spPr>
          <a:xfrm>
            <a:off x="0" y="-2"/>
            <a:ext cx="6096001" cy="6858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588" name="Google Shape;588;p69"/>
          <p:cNvSpPr txBox="1"/>
          <p:nvPr/>
        </p:nvSpPr>
        <p:spPr>
          <a:xfrm>
            <a:off x="6456620" y="1584960"/>
            <a:ext cx="5080000" cy="5110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Investimentos totais já realizados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/>
          </a:p>
          <a:p>
            <a:pPr indent="-228600" lvl="1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pt-B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R$ 3,84 bi.R$ 1,55 bi em aportes da MTPAR.</a:t>
            </a:r>
            <a:endParaRPr/>
          </a:p>
          <a:p>
            <a:pPr indent="-228600" lvl="1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pt-B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R$ 1,55 bi em receitas próprias (pedágio).</a:t>
            </a:r>
            <a:endParaRPr/>
          </a:p>
          <a:p>
            <a:pPr indent="-228600" lvl="1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pt-B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R$ 600 mi financiamentos.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Obras entregues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-228600" lvl="1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pt-B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97 km de duplicação (com antecipação de metas).</a:t>
            </a:r>
            <a:endParaRPr/>
          </a:p>
          <a:p>
            <a:pPr indent="-228600" lvl="1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pt-B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passarelas concluídas.</a:t>
            </a:r>
            <a:endParaRPr/>
          </a:p>
          <a:p>
            <a:pPr indent="-228600" lvl="1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pt-B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 Bases de Atendimento ao Usuário (SAUs).</a:t>
            </a:r>
            <a:endParaRPr/>
          </a:p>
          <a:p>
            <a:pPr indent="-228600" lvl="1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pt-B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450 km de fibra óptica instalados.</a:t>
            </a:r>
            <a:endParaRPr/>
          </a:p>
          <a:p>
            <a:pPr indent="-228600" lvl="1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pt-B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260 câmeras CFTV + 45 sensores de tráfego.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Avanços físicos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até 96% de conclusão em alguns lotes (Posto Gil–Nova Mutum)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7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70"/>
          <p:cNvSpPr/>
          <p:nvPr/>
        </p:nvSpPr>
        <p:spPr>
          <a:xfrm>
            <a:off x="0" y="0"/>
            <a:ext cx="11416414" cy="6858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889000" sx="90000" rotWithShape="0" algn="t" dir="21540000" dist="406400" sy="90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70"/>
          <p:cNvSpPr txBox="1"/>
          <p:nvPr/>
        </p:nvSpPr>
        <p:spPr>
          <a:xfrm>
            <a:off x="6093168" y="170879"/>
            <a:ext cx="6098832" cy="1363281"/>
          </a:xfrm>
          <a:prstGeom prst="rect">
            <a:avLst/>
          </a:prstGeom>
          <a:solidFill>
            <a:schemeClr val="dk1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Benefícios do TAC e da Mediação</a:t>
            </a:r>
            <a:endParaRPr/>
          </a:p>
        </p:txBody>
      </p:sp>
      <p:pic>
        <p:nvPicPr>
          <p:cNvPr id="596" name="Google Shape;596;p70"/>
          <p:cNvPicPr preferRelativeResize="0"/>
          <p:nvPr/>
        </p:nvPicPr>
        <p:blipFill rotWithShape="1">
          <a:blip r:embed="rId3">
            <a:alphaModFix/>
          </a:blip>
          <a:srcRect b="0" l="43" r="44" t="0"/>
          <a:stretch/>
        </p:blipFill>
        <p:spPr>
          <a:xfrm>
            <a:off x="0" y="-2"/>
            <a:ext cx="6096001" cy="6858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597" name="Google Shape;597;p70"/>
          <p:cNvSpPr txBox="1"/>
          <p:nvPr/>
        </p:nvSpPr>
        <p:spPr>
          <a:xfrm>
            <a:off x="6278880" y="1705039"/>
            <a:ext cx="5273040" cy="5110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Agilidade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obras retomadas imediatamente, sem relicitação.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Segurança jurídica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extinção de passivos e arbitragem.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Eficiência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investimentos acima das metas nos dois primeiros anos.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Impacto econômico para o Estado e Municípios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mobilidade, logística e produção fortalecidas.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Impacto social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rodovia mais segura, redução de acidentes, melhor qualidade de vida e desenvolvimento.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7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71"/>
          <p:cNvSpPr/>
          <p:nvPr/>
        </p:nvSpPr>
        <p:spPr>
          <a:xfrm>
            <a:off x="0" y="0"/>
            <a:ext cx="11416414" cy="6858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889000" sx="90000" rotWithShape="0" algn="t" dir="21540000" dist="406400" sy="90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71"/>
          <p:cNvSpPr txBox="1"/>
          <p:nvPr/>
        </p:nvSpPr>
        <p:spPr>
          <a:xfrm>
            <a:off x="6096000" y="170879"/>
            <a:ext cx="6096000" cy="1363281"/>
          </a:xfrm>
          <a:prstGeom prst="rect">
            <a:avLst/>
          </a:prstGeom>
          <a:solidFill>
            <a:schemeClr val="dk1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Papel dos Tribunais de Conta</a:t>
            </a:r>
            <a:endParaRPr/>
          </a:p>
        </p:txBody>
      </p:sp>
      <p:pic>
        <p:nvPicPr>
          <p:cNvPr id="605" name="Google Shape;605;p71"/>
          <p:cNvPicPr preferRelativeResize="0"/>
          <p:nvPr/>
        </p:nvPicPr>
        <p:blipFill rotWithShape="1">
          <a:blip r:embed="rId3">
            <a:alphaModFix/>
          </a:blip>
          <a:srcRect b="0" l="20403" r="20404" t="0"/>
          <a:stretch/>
        </p:blipFill>
        <p:spPr>
          <a:xfrm>
            <a:off x="-1" y="-2"/>
            <a:ext cx="6096001" cy="6858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606" name="Google Shape;606;p71"/>
          <p:cNvSpPr txBox="1"/>
          <p:nvPr/>
        </p:nvSpPr>
        <p:spPr>
          <a:xfrm>
            <a:off x="6705600" y="1463040"/>
            <a:ext cx="4710815" cy="5110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Mesa Técnica nº 8/2023 (TCE-MT): garantiu diálogo, transição regulatória e acompanhamento de resultados.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Homologação unânime em Plenário (Decisão Normativa nº 9/2023).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Acompanhamento semestral de metas e aportes → modelo de controle resolutivo e preventivo.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Demonstra como os Tribunais de Contas podem ser atores centrais de governança pública, atuando de forma resolutiva e preventiva.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72"/>
          <p:cNvSpPr txBox="1"/>
          <p:nvPr>
            <p:ph type="title"/>
          </p:nvPr>
        </p:nvSpPr>
        <p:spPr>
          <a:xfrm>
            <a:off x="1092200" y="1885125"/>
            <a:ext cx="3068833" cy="2093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Calibri"/>
              <a:buNone/>
            </a:pPr>
            <a:r>
              <a:rPr lang="pt-BR" sz="3400"/>
              <a:t>Consensualismo em Concessões e PPPs</a:t>
            </a:r>
            <a:endParaRPr/>
          </a:p>
        </p:txBody>
      </p:sp>
      <p:pic>
        <p:nvPicPr>
          <p:cNvPr id="612" name="Google Shape;612;p7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98471" y="943430"/>
            <a:ext cx="4449256" cy="39773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7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8" name="Google Shape;618;p73"/>
          <p:cNvPicPr preferRelativeResize="0"/>
          <p:nvPr/>
        </p:nvPicPr>
        <p:blipFill rotWithShape="1">
          <a:blip r:embed="rId3">
            <a:alphaModFix/>
          </a:blip>
          <a:srcRect b="0" l="25374" r="2808" t="9090"/>
          <a:stretch/>
        </p:blipFill>
        <p:spPr>
          <a:xfrm>
            <a:off x="0" y="0"/>
            <a:ext cx="899280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9" name="Google Shape;619;p73"/>
          <p:cNvSpPr/>
          <p:nvPr/>
        </p:nvSpPr>
        <p:spPr>
          <a:xfrm flipH="1">
            <a:off x="2435399" y="0"/>
            <a:ext cx="9756601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40000"/>
                </a:srgbClr>
              </a:gs>
              <a:gs pos="35000">
                <a:srgbClr val="FFFFFF">
                  <a:alpha val="75686"/>
                </a:srgbClr>
              </a:gs>
              <a:gs pos="52999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73"/>
          <p:cNvSpPr txBox="1"/>
          <p:nvPr/>
        </p:nvSpPr>
        <p:spPr>
          <a:xfrm>
            <a:off x="6096000" y="144780"/>
            <a:ext cx="5983705" cy="5025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9017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CONSENSUALISMO EM PPPs E CONCESSOES</a:t>
            </a:r>
            <a:endParaRPr/>
          </a:p>
        </p:txBody>
      </p:sp>
      <p:sp>
        <p:nvSpPr>
          <p:cNvPr id="621" name="Google Shape;621;p73"/>
          <p:cNvSpPr/>
          <p:nvPr/>
        </p:nvSpPr>
        <p:spPr>
          <a:xfrm rot="5400000">
            <a:off x="8687333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73"/>
          <p:cNvSpPr/>
          <p:nvPr/>
        </p:nvSpPr>
        <p:spPr>
          <a:xfrm>
            <a:off x="8453018" y="2443480"/>
            <a:ext cx="3218688" cy="9144"/>
          </a:xfrm>
          <a:prstGeom prst="rect">
            <a:avLst/>
          </a:prstGeom>
          <a:solidFill>
            <a:srgbClr val="D5D5D5"/>
          </a:solidFill>
          <a:ln cap="flat" cmpd="sng" w="9525">
            <a:solidFill>
              <a:srgbClr val="D5D5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73"/>
          <p:cNvSpPr txBox="1"/>
          <p:nvPr/>
        </p:nvSpPr>
        <p:spPr>
          <a:xfrm>
            <a:off x="6297918" y="1909146"/>
            <a:ext cx="5894082" cy="33495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Consensualismo se aplica:</a:t>
            </a:r>
            <a:endParaRPr/>
          </a:p>
          <a:p>
            <a:pPr indent="-177800" lvl="1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b="0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 Planejamento e Prevenção</a:t>
            </a:r>
            <a:endParaRPr/>
          </a:p>
          <a:p>
            <a:pPr indent="-177800" lvl="1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b="0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 Reequilibro e Repactuações</a:t>
            </a:r>
            <a:endParaRPr/>
          </a:p>
          <a:p>
            <a:pPr indent="-177800" lvl="1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b="0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nas Concessões Antigas e Passivos</a:t>
            </a:r>
            <a:endParaRPr/>
          </a:p>
          <a:p>
            <a:pPr indent="-177800" lvl="1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b="0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como “Dispute Boards Público”</a:t>
            </a:r>
            <a:endParaRPr/>
          </a:p>
        </p:txBody>
      </p:sp>
      <p:sp>
        <p:nvSpPr>
          <p:cNvPr id="624" name="Google Shape;624;p73"/>
          <p:cNvSpPr/>
          <p:nvPr/>
        </p:nvSpPr>
        <p:spPr>
          <a:xfrm>
            <a:off x="8449589" y="798132"/>
            <a:ext cx="624963" cy="26936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essoa segurando violão" id="411" name="Google Shape;411;p56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24834" l="0" r="0" t="0"/>
          <a:stretch/>
        </p:blipFill>
        <p:spPr>
          <a:xfrm>
            <a:off x="1034505" y="2068791"/>
            <a:ext cx="2244263" cy="2927980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56"/>
          <p:cNvSpPr txBox="1"/>
          <p:nvPr/>
        </p:nvSpPr>
        <p:spPr>
          <a:xfrm>
            <a:off x="3729378" y="3180889"/>
            <a:ext cx="7249110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LISANDRA ISHIZUKA HARDY BARROS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Auditora de Controle Externo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Secretária de Normas, Jurisprudência e Consensualismo do Tribunal de Contas de Mato Grosso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7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0" name="Google Shape;630;p74"/>
          <p:cNvPicPr preferRelativeResize="0"/>
          <p:nvPr/>
        </p:nvPicPr>
        <p:blipFill rotWithShape="1">
          <a:blip r:embed="rId3">
            <a:alphaModFix/>
          </a:blip>
          <a:srcRect b="0" l="25374" r="2808" t="9090"/>
          <a:stretch/>
        </p:blipFill>
        <p:spPr>
          <a:xfrm>
            <a:off x="0" y="0"/>
            <a:ext cx="899280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31" name="Google Shape;631;p74"/>
          <p:cNvSpPr/>
          <p:nvPr/>
        </p:nvSpPr>
        <p:spPr>
          <a:xfrm flipH="1">
            <a:off x="2435399" y="0"/>
            <a:ext cx="9756601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40000"/>
                </a:srgbClr>
              </a:gs>
              <a:gs pos="35000">
                <a:srgbClr val="FFFFFF">
                  <a:alpha val="75686"/>
                </a:srgbClr>
              </a:gs>
              <a:gs pos="52999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74"/>
          <p:cNvSpPr txBox="1"/>
          <p:nvPr/>
        </p:nvSpPr>
        <p:spPr>
          <a:xfrm>
            <a:off x="6041825" y="38610"/>
            <a:ext cx="5983705" cy="5025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2500"/>
          </a:bodyPr>
          <a:lstStyle/>
          <a:p>
            <a:pPr indent="0" lvl="0" marL="9017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None/>
            </a:pPr>
            <a:r>
              <a:rPr b="1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CONSENSUALISMO NOS TRIBUNAIS DE CONTAS</a:t>
            </a:r>
            <a:endParaRPr/>
          </a:p>
        </p:txBody>
      </p:sp>
      <p:sp>
        <p:nvSpPr>
          <p:cNvPr id="633" name="Google Shape;633;p74"/>
          <p:cNvSpPr/>
          <p:nvPr/>
        </p:nvSpPr>
        <p:spPr>
          <a:xfrm rot="5400000">
            <a:off x="8687333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74"/>
          <p:cNvSpPr/>
          <p:nvPr/>
        </p:nvSpPr>
        <p:spPr>
          <a:xfrm>
            <a:off x="8453018" y="2443480"/>
            <a:ext cx="3218688" cy="9144"/>
          </a:xfrm>
          <a:prstGeom prst="rect">
            <a:avLst/>
          </a:prstGeom>
          <a:solidFill>
            <a:srgbClr val="D5D5D5"/>
          </a:solidFill>
          <a:ln cap="flat" cmpd="sng" w="9525">
            <a:solidFill>
              <a:srgbClr val="D5D5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74"/>
          <p:cNvSpPr txBox="1"/>
          <p:nvPr/>
        </p:nvSpPr>
        <p:spPr>
          <a:xfrm>
            <a:off x="6096000" y="1186053"/>
            <a:ext cx="5894082" cy="5633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lang="pt-B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</a:t>
            </a:r>
            <a:r>
              <a:rPr b="1" i="0" lang="pt-B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ESPECIALIZADO E QUALIFICADO CORPO TÉCNICO que o Tribunal de Contas dispõe, </a:t>
            </a:r>
            <a:r>
              <a:rPr b="0" i="0" lang="pt-B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permitindo uma análise precisa e detalhada dos conflitos e problemas, assim como a construção de soluções técnicas e jurídicas viáveis e resolutivas;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20000"/>
              </a:lnSpc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pt-B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Tribunal fornece um AMBIENTE IMPARCIAL E TRANSPARENTE</a:t>
            </a:r>
            <a:r>
              <a:rPr b="0" i="0" lang="pt-B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para a resolução de disputas interinstitucionais, assegurando a participação igualitária das partes e a proteção do interesse público;</a:t>
            </a:r>
            <a:endParaRPr/>
          </a:p>
          <a:p>
            <a:pPr indent="-342900" lvl="0" marL="342900" marR="0" rtl="0" algn="l">
              <a:lnSpc>
                <a:spcPct val="120000"/>
              </a:lnSpc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pt-B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CONFIANÇA INSTITUCIONAL E SOCIAL NO TRIBUNAL DE CONTAS </a:t>
            </a:r>
            <a:r>
              <a:rPr i="0" lang="pt-B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quanto a garantia do Interesse Público, a promoção de boas práticas na Administração Pública e a efetividade das políticas públicas. 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74"/>
          <p:cNvSpPr/>
          <p:nvPr/>
        </p:nvSpPr>
        <p:spPr>
          <a:xfrm>
            <a:off x="8449589" y="798132"/>
            <a:ext cx="624963" cy="26936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75"/>
          <p:cNvSpPr txBox="1"/>
          <p:nvPr>
            <p:ph idx="1" type="body"/>
          </p:nvPr>
        </p:nvSpPr>
        <p:spPr>
          <a:xfrm>
            <a:off x="543560" y="2145539"/>
            <a:ext cx="10506402" cy="32441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-1778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pt-BR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Consensualismo ≠ renúncia de controle → é controle resolutivo.</a:t>
            </a:r>
            <a:endParaRPr/>
          </a:p>
          <a:p>
            <a:pPr indent="-1778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pt-BR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Eficiência, economicidade e boa governança.</a:t>
            </a:r>
            <a:endParaRPr/>
          </a:p>
          <a:p>
            <a:pPr indent="-1778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pt-BR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órgãos julgadores → para órgãos solucionadores.</a:t>
            </a:r>
            <a:endParaRPr/>
          </a:p>
          <a:p>
            <a:pPr indent="-1778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pt-BR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Garantidores do interesse público.</a:t>
            </a:r>
            <a:endParaRPr/>
          </a:p>
          <a:p>
            <a:pPr indent="-1778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pt-BR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Convite: fortalecer a prática do consensualismo nos TCs.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76"/>
          <p:cNvSpPr txBox="1"/>
          <p:nvPr>
            <p:ph idx="1" type="body"/>
          </p:nvPr>
        </p:nvSpPr>
        <p:spPr>
          <a:xfrm flipH="1" rot="-2005898">
            <a:off x="584131" y="-142449"/>
            <a:ext cx="1218268" cy="61771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647" name="Google Shape;647;p7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8693" r="8692" t="0"/>
          <a:stretch/>
        </p:blipFill>
        <p:spPr>
          <a:xfrm>
            <a:off x="3124200" y="0"/>
            <a:ext cx="90678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648" name="Google Shape;648;p76"/>
          <p:cNvSpPr txBox="1"/>
          <p:nvPr>
            <p:ph idx="3" type="body"/>
          </p:nvPr>
        </p:nvSpPr>
        <p:spPr>
          <a:xfrm>
            <a:off x="533400" y="266700"/>
            <a:ext cx="5105400" cy="6324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556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649" name="Google Shape;649;p76"/>
          <p:cNvSpPr txBox="1"/>
          <p:nvPr>
            <p:ph type="ctrTitle"/>
          </p:nvPr>
        </p:nvSpPr>
        <p:spPr>
          <a:xfrm>
            <a:off x="933450" y="2743254"/>
            <a:ext cx="4381500" cy="19022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br>
              <a:rPr lang="pt-BR"/>
            </a:br>
            <a:r>
              <a:rPr b="1" lang="pt-BR" sz="2400"/>
              <a:t>Lisandra Barros</a:t>
            </a:r>
            <a:br>
              <a:rPr b="1" lang="pt-BR" sz="2400"/>
            </a:br>
            <a:r>
              <a:rPr b="1" lang="pt-BR" sz="2400"/>
              <a:t>Secretária de Consensualismo</a:t>
            </a:r>
            <a:br>
              <a:rPr lang="pt-BR" sz="2400"/>
            </a:br>
            <a:br>
              <a:rPr lang="pt-BR" sz="2400"/>
            </a:br>
            <a:br>
              <a:rPr lang="pt-BR" sz="2400"/>
            </a:br>
            <a:br>
              <a:rPr lang="pt-BR" sz="2400"/>
            </a:br>
            <a:r>
              <a:rPr b="1" lang="pt-BR" sz="2400">
                <a:solidFill>
                  <a:srgbClr val="0070C0"/>
                </a:solidFill>
              </a:rPr>
              <a:t>l</a:t>
            </a:r>
            <a:r>
              <a:rPr b="1" lang="pt-BR" sz="2400" u="sng">
                <a:solidFill>
                  <a:schemeClr val="hlink"/>
                </a:solidFill>
                <a:hlinkClick r:id="rId4"/>
              </a:rPr>
              <a:t>isandra@tce.mt.gov.br</a:t>
            </a:r>
            <a:br>
              <a:rPr b="1" lang="pt-BR" sz="2400">
                <a:solidFill>
                  <a:srgbClr val="0070C0"/>
                </a:solidFill>
              </a:rPr>
            </a:br>
            <a:r>
              <a:rPr b="1" lang="pt-BR" sz="2400">
                <a:solidFill>
                  <a:srgbClr val="0070C0"/>
                </a:solidFill>
              </a:rPr>
              <a:t>(65) 9.9627-7638</a:t>
            </a:r>
            <a:br>
              <a:rPr lang="pt-BR" sz="2400"/>
            </a:br>
            <a:br>
              <a:rPr lang="pt-BR"/>
            </a:br>
            <a:endParaRPr/>
          </a:p>
        </p:txBody>
      </p:sp>
      <p:sp>
        <p:nvSpPr>
          <p:cNvPr id="650" name="Google Shape;650;p76"/>
          <p:cNvSpPr txBox="1"/>
          <p:nvPr>
            <p:ph idx="4" type="subTitle"/>
          </p:nvPr>
        </p:nvSpPr>
        <p:spPr>
          <a:xfrm>
            <a:off x="933450" y="5529943"/>
            <a:ext cx="4381500" cy="557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None/>
            </a:pPr>
            <a:r>
              <a:rPr b="1" lang="pt-BR"/>
              <a:t>TRIBUNAL DE CONTAS DE MATO GROSSO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None/>
            </a:pPr>
            <a:r>
              <a:t/>
            </a:r>
            <a:endParaRPr/>
          </a:p>
        </p:txBody>
      </p:sp>
      <p:sp>
        <p:nvSpPr>
          <p:cNvPr id="651" name="Google Shape;651;p76"/>
          <p:cNvSpPr/>
          <p:nvPr>
            <p:ph idx="5" type="body"/>
          </p:nvPr>
        </p:nvSpPr>
        <p:spPr>
          <a:xfrm flipH="1">
            <a:off x="314325" y="4953000"/>
            <a:ext cx="1143000" cy="1790700"/>
          </a:xfrm>
          <a:prstGeom prst="triangle">
            <a:avLst>
              <a:gd fmla="val 100000" name="adj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descr="Ícone&#10;&#10;Descrição gerada automaticamente com confiança média" id="652" name="Google Shape;652;p7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84699" y="364672"/>
            <a:ext cx="1657402" cy="16574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57"/>
          <p:cNvSpPr txBox="1"/>
          <p:nvPr>
            <p:ph idx="1" type="body"/>
          </p:nvPr>
        </p:nvSpPr>
        <p:spPr>
          <a:xfrm rot="-2005898">
            <a:off x="1681629" y="452974"/>
            <a:ext cx="1218268" cy="61771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descr="Muitos pontos de interrogação em tela de fundo preta" id="418" name="Google Shape;418;p57"/>
          <p:cNvPicPr preferRelativeResize="0"/>
          <p:nvPr/>
        </p:nvPicPr>
        <p:blipFill rotWithShape="1">
          <a:blip r:embed="rId3">
            <a:alphaModFix/>
          </a:blip>
          <a:srcRect b="2" l="19344" r="2" t="0"/>
          <a:stretch/>
        </p:blipFill>
        <p:spPr>
          <a:xfrm>
            <a:off x="3124200" y="10"/>
            <a:ext cx="9067800" cy="6857990"/>
          </a:xfrm>
          <a:custGeom>
            <a:rect b="b" l="l" r="r" t="t"/>
            <a:pathLst>
              <a:path extrusionOk="0" h="6858000" w="90678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419" name="Google Shape;419;p57"/>
          <p:cNvSpPr txBox="1"/>
          <p:nvPr>
            <p:ph idx="3" type="body"/>
          </p:nvPr>
        </p:nvSpPr>
        <p:spPr>
          <a:xfrm>
            <a:off x="533400" y="266700"/>
            <a:ext cx="5105400" cy="6324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556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420" name="Google Shape;420;p57"/>
          <p:cNvSpPr txBox="1"/>
          <p:nvPr>
            <p:ph type="ctrTitle"/>
          </p:nvPr>
        </p:nvSpPr>
        <p:spPr>
          <a:xfrm>
            <a:off x="691115" y="761999"/>
            <a:ext cx="4816549" cy="50114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"/>
              <a:buNone/>
            </a:pPr>
            <a:r>
              <a:rPr lang="pt-BR" sz="3600"/>
              <a:t>Como resolver com agilidade e eficácia  conflitos complexos, de ordem técnica e jurídica?</a:t>
            </a:r>
            <a:endParaRPr/>
          </a:p>
        </p:txBody>
      </p:sp>
      <p:sp>
        <p:nvSpPr>
          <p:cNvPr id="421" name="Google Shape;421;p57"/>
          <p:cNvSpPr/>
          <p:nvPr>
            <p:ph idx="5" type="body"/>
          </p:nvPr>
        </p:nvSpPr>
        <p:spPr>
          <a:xfrm rot="10800000">
            <a:off x="314325" y="4953000"/>
            <a:ext cx="1143000" cy="1790700"/>
          </a:xfrm>
          <a:prstGeom prst="triangle">
            <a:avLst>
              <a:gd fmla="val 100000" name="adj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5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Consensualismo no TCE-MT</a:t>
            </a:r>
            <a:endParaRPr/>
          </a:p>
        </p:txBody>
      </p:sp>
      <p:grpSp>
        <p:nvGrpSpPr>
          <p:cNvPr id="427" name="Google Shape;427;p58"/>
          <p:cNvGrpSpPr/>
          <p:nvPr/>
        </p:nvGrpSpPr>
        <p:grpSpPr>
          <a:xfrm>
            <a:off x="744238" y="1065439"/>
            <a:ext cx="11201214" cy="5724162"/>
            <a:chOff x="0" y="0"/>
            <a:chExt cx="11201214" cy="5724162"/>
          </a:xfrm>
        </p:grpSpPr>
        <p:sp>
          <p:nvSpPr>
            <p:cNvPr id="428" name="Google Shape;428;p58"/>
            <p:cNvSpPr/>
            <p:nvPr/>
          </p:nvSpPr>
          <p:spPr>
            <a:xfrm>
              <a:off x="0" y="1717248"/>
              <a:ext cx="11201214" cy="2289665"/>
            </a:xfrm>
            <a:prstGeom prst="notchedRightArrow">
              <a:avLst>
                <a:gd fmla="val 50000" name="adj1"/>
                <a:gd fmla="val 50000" name="adj2"/>
              </a:avLst>
            </a:prstGeom>
            <a:solidFill>
              <a:srgbClr val="CAD1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58"/>
            <p:cNvSpPr/>
            <p:nvPr/>
          </p:nvSpPr>
          <p:spPr>
            <a:xfrm>
              <a:off x="1274" y="0"/>
              <a:ext cx="2837434" cy="2289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58"/>
            <p:cNvSpPr txBox="1"/>
            <p:nvPr/>
          </p:nvSpPr>
          <p:spPr>
            <a:xfrm>
              <a:off x="1274" y="0"/>
              <a:ext cx="2837434" cy="2289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113775" lIns="113775" spcFirstLastPara="1" rIns="113775" wrap="square" tIns="113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lang="pt-BR" sz="1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Artigo do </a:t>
              </a:r>
              <a:r>
                <a:rPr b="1" lang="pt-BR"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M. BRUNO DANTAS </a:t>
              </a:r>
              <a:r>
                <a:rPr b="1" lang="pt-BR" sz="1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“Consensualismo, eficiência e pluralismo: um estudo sobre a adoção da mediação pelo TCU”</a:t>
              </a:r>
              <a:endParaRPr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58"/>
            <p:cNvSpPr/>
            <p:nvPr/>
          </p:nvSpPr>
          <p:spPr>
            <a:xfrm>
              <a:off x="1133783" y="2575873"/>
              <a:ext cx="572416" cy="572416"/>
            </a:xfrm>
            <a:prstGeom prst="ellipse">
              <a:avLst/>
            </a:prstGeom>
            <a:solidFill>
              <a:srgbClr val="126082"/>
            </a:solidFill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58"/>
            <p:cNvSpPr/>
            <p:nvPr/>
          </p:nvSpPr>
          <p:spPr>
            <a:xfrm>
              <a:off x="2953647" y="3434497"/>
              <a:ext cx="2298764" cy="2289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58"/>
            <p:cNvSpPr txBox="1"/>
            <p:nvPr/>
          </p:nvSpPr>
          <p:spPr>
            <a:xfrm>
              <a:off x="2953647" y="3434497"/>
              <a:ext cx="2298764" cy="2289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000" lIns="128000" spcFirstLastPara="1" rIns="128000" wrap="square" tIns="128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lang="pt-BR"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ESTUDOS  e VISITAS TÉCNICAS nos Tribunais de Contas (TCM-SP e TCE-RO)</a:t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58"/>
            <p:cNvSpPr/>
            <p:nvPr/>
          </p:nvSpPr>
          <p:spPr>
            <a:xfrm>
              <a:off x="3816821" y="2575873"/>
              <a:ext cx="572416" cy="572416"/>
            </a:xfrm>
            <a:prstGeom prst="ellipse">
              <a:avLst/>
            </a:prstGeom>
            <a:solidFill>
              <a:srgbClr val="126082"/>
            </a:solidFill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58"/>
            <p:cNvSpPr/>
            <p:nvPr/>
          </p:nvSpPr>
          <p:spPr>
            <a:xfrm>
              <a:off x="5367350" y="0"/>
              <a:ext cx="2298764" cy="2289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58"/>
            <p:cNvSpPr txBox="1"/>
            <p:nvPr/>
          </p:nvSpPr>
          <p:spPr>
            <a:xfrm>
              <a:off x="5367350" y="0"/>
              <a:ext cx="2298764" cy="2289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142225" lIns="142225" spcFirstLastPara="1" rIns="142225" wrap="square" tIns="1422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lang="pt-BR" sz="2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MESA TÉCNICA </a:t>
              </a:r>
              <a:r>
                <a:rPr b="1" lang="pt-BR"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PILOTO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lang="pt-BR"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(Relator Conselheiro Valter Albano)</a:t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58"/>
            <p:cNvSpPr/>
            <p:nvPr/>
          </p:nvSpPr>
          <p:spPr>
            <a:xfrm>
              <a:off x="6230525" y="2575873"/>
              <a:ext cx="572416" cy="572416"/>
            </a:xfrm>
            <a:prstGeom prst="ellipse">
              <a:avLst/>
            </a:prstGeom>
            <a:solidFill>
              <a:srgbClr val="126082"/>
            </a:solidFill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58"/>
            <p:cNvSpPr/>
            <p:nvPr/>
          </p:nvSpPr>
          <p:spPr>
            <a:xfrm>
              <a:off x="7781053" y="3434497"/>
              <a:ext cx="2298764" cy="2289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58"/>
            <p:cNvSpPr txBox="1"/>
            <p:nvPr/>
          </p:nvSpPr>
          <p:spPr>
            <a:xfrm>
              <a:off x="7781053" y="3434497"/>
              <a:ext cx="2298764" cy="2289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000" lIns="128000" spcFirstLastPara="1" rIns="128000" wrap="square" tIns="128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lang="pt-BR"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Estruturação da UNIDADE TÉCNICA DEDICADA e Implantação das Mesas Técnicas</a:t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58"/>
            <p:cNvSpPr/>
            <p:nvPr/>
          </p:nvSpPr>
          <p:spPr>
            <a:xfrm>
              <a:off x="8644228" y="2575873"/>
              <a:ext cx="572416" cy="572416"/>
            </a:xfrm>
            <a:prstGeom prst="ellipse">
              <a:avLst/>
            </a:prstGeom>
            <a:solidFill>
              <a:srgbClr val="126082"/>
            </a:solidFill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1" name="Google Shape;441;p58"/>
          <p:cNvSpPr txBox="1"/>
          <p:nvPr/>
        </p:nvSpPr>
        <p:spPr>
          <a:xfrm>
            <a:off x="1784817" y="4149616"/>
            <a:ext cx="75025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None/>
            </a:pPr>
            <a:r>
              <a:rPr b="0" i="0" lang="pt-BR" sz="20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2020</a:t>
            </a:r>
            <a:endParaRPr/>
          </a:p>
        </p:txBody>
      </p:sp>
      <p:sp>
        <p:nvSpPr>
          <p:cNvPr id="442" name="Google Shape;442;p58"/>
          <p:cNvSpPr txBox="1"/>
          <p:nvPr/>
        </p:nvSpPr>
        <p:spPr>
          <a:xfrm>
            <a:off x="4373521" y="4136867"/>
            <a:ext cx="94940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None/>
            </a:pPr>
            <a:r>
              <a:rPr b="0" i="0" lang="pt-BR" sz="20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2021/1</a:t>
            </a:r>
            <a:endParaRPr b="0" i="0" sz="28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58"/>
          <p:cNvSpPr txBox="1"/>
          <p:nvPr/>
        </p:nvSpPr>
        <p:spPr>
          <a:xfrm>
            <a:off x="6789544" y="4149616"/>
            <a:ext cx="97035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None/>
            </a:pPr>
            <a:r>
              <a:rPr b="0" i="0" lang="pt-BR" sz="20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2021/2</a:t>
            </a:r>
            <a:endParaRPr b="0" i="0" sz="28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58"/>
          <p:cNvSpPr txBox="1"/>
          <p:nvPr/>
        </p:nvSpPr>
        <p:spPr>
          <a:xfrm>
            <a:off x="9321764" y="4149616"/>
            <a:ext cx="73663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None/>
            </a:pPr>
            <a:r>
              <a:rPr b="0" i="0" lang="pt-BR" sz="20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2022</a:t>
            </a:r>
            <a:endParaRPr b="0" i="0" sz="28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59"/>
          <p:cNvSpPr txBox="1"/>
          <p:nvPr>
            <p:ph type="title"/>
          </p:nvPr>
        </p:nvSpPr>
        <p:spPr>
          <a:xfrm>
            <a:off x="633262" y="245804"/>
            <a:ext cx="10613956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alibri"/>
              <a:buNone/>
            </a:pPr>
            <a:r>
              <a:rPr b="1" lang="pt-BR" sz="2800">
                <a:solidFill>
                  <a:srgbClr val="002060"/>
                </a:solidFill>
              </a:rPr>
              <a:t>Marco Regulatório e Estrutural das Mesas Técnicas</a:t>
            </a:r>
            <a:endParaRPr/>
          </a:p>
        </p:txBody>
      </p:sp>
      <p:grpSp>
        <p:nvGrpSpPr>
          <p:cNvPr id="451" name="Google Shape;451;p59"/>
          <p:cNvGrpSpPr/>
          <p:nvPr/>
        </p:nvGrpSpPr>
        <p:grpSpPr>
          <a:xfrm>
            <a:off x="633262" y="963553"/>
            <a:ext cx="10791380" cy="5648643"/>
            <a:chOff x="1123119" y="1812638"/>
            <a:chExt cx="10791380" cy="4696787"/>
          </a:xfrm>
        </p:grpSpPr>
        <p:grpSp>
          <p:nvGrpSpPr>
            <p:cNvPr id="452" name="Google Shape;452;p59"/>
            <p:cNvGrpSpPr/>
            <p:nvPr/>
          </p:nvGrpSpPr>
          <p:grpSpPr>
            <a:xfrm>
              <a:off x="1123119" y="1812638"/>
              <a:ext cx="10791379" cy="4696787"/>
              <a:chOff x="-2685800" y="846298"/>
              <a:chExt cx="12907039" cy="4229500"/>
            </a:xfrm>
          </p:grpSpPr>
          <p:grpSp>
            <p:nvGrpSpPr>
              <p:cNvPr id="453" name="Google Shape;453;p59"/>
              <p:cNvGrpSpPr/>
              <p:nvPr/>
            </p:nvGrpSpPr>
            <p:grpSpPr>
              <a:xfrm>
                <a:off x="-2685800" y="846298"/>
                <a:ext cx="12907039" cy="4229500"/>
                <a:chOff x="-2506895" y="782232"/>
                <a:chExt cx="12907039" cy="4229500"/>
              </a:xfrm>
            </p:grpSpPr>
            <p:sp>
              <p:nvSpPr>
                <p:cNvPr id="454" name="Google Shape;454;p59"/>
                <p:cNvSpPr/>
                <p:nvPr/>
              </p:nvSpPr>
              <p:spPr>
                <a:xfrm>
                  <a:off x="-2506895" y="782232"/>
                  <a:ext cx="9188284" cy="4229500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2F5496"/>
                </a:solidFill>
                <a:ln cap="flat" cmpd="sng" w="12700">
                  <a:solidFill>
                    <a:srgbClr val="50637E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50800" rotWithShape="0" algn="tl" dir="2700000" dist="381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72000" lIns="72000" spcFirstLastPara="1" rIns="72000" wrap="square" tIns="720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5" name="Google Shape;455;p59"/>
                <p:cNvSpPr/>
                <p:nvPr/>
              </p:nvSpPr>
              <p:spPr>
                <a:xfrm>
                  <a:off x="979688" y="2416117"/>
                  <a:ext cx="9420456" cy="972550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lt1"/>
                </a:solidFill>
                <a:ln cap="flat" cmpd="sng" w="12700">
                  <a:solidFill>
                    <a:srgbClr val="1F3864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36000" lIns="72000" spcFirstLastPara="1" rIns="72000" wrap="square" tIns="360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Calibri"/>
                    <a:buNone/>
                  </a:pPr>
                  <a:r>
                    <a:rPr b="1" lang="pt-BR" sz="20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Regimento Interno</a:t>
                  </a:r>
                  <a:endParaRPr/>
                </a:p>
                <a:p>
                  <a:pPr indent="-180000" lvl="0" marL="180000" marR="0" rtl="0" algn="just">
                    <a:spcBef>
                      <a:spcPts val="60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Char char="•"/>
                  </a:pPr>
                  <a:r>
                    <a:rPr lang="pt-BR" sz="18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Estabelece competências e responsabilidades técnicas</a:t>
                  </a:r>
                  <a:endParaRPr/>
                </a:p>
                <a:p>
                  <a:pPr indent="-180000" lvl="0" marL="180000" marR="0" rtl="0" algn="just">
                    <a:spcBef>
                      <a:spcPts val="60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Char char="•"/>
                  </a:pPr>
                  <a:r>
                    <a:rPr lang="pt-BR" sz="18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Define diretrizes, procedimentos e o fluxo processual</a:t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56" name="Google Shape;456;p59"/>
              <p:cNvSpPr/>
              <p:nvPr/>
            </p:nvSpPr>
            <p:spPr>
              <a:xfrm>
                <a:off x="797430" y="1036753"/>
                <a:ext cx="9423809" cy="1167027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12700">
                <a:solidFill>
                  <a:srgbClr val="1F386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36000" lIns="72000" spcFirstLastPara="1" rIns="72000" wrap="square" tIns="36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rPr b="1" lang="pt-BR" sz="2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Lei Complementar 752/2022 – Código de Processo de Controle Externo</a:t>
                </a:r>
                <a:endParaRPr/>
              </a:p>
              <a:p>
                <a:pPr indent="-180000" lvl="0" marL="180000" marR="0" rtl="0" algn="just">
                  <a:spcBef>
                    <a:spcPts val="6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</a:pPr>
                <a:r>
                  <a:rPr lang="pt-BR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Estabelece o consensualismo como um princípio fundamental</a:t>
                </a:r>
                <a:endParaRPr/>
              </a:p>
              <a:p>
                <a:pPr indent="-180000" lvl="0" marL="180000" marR="0" rtl="0" algn="just">
                  <a:spcBef>
                    <a:spcPts val="6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</a:pPr>
                <a:r>
                  <a:rPr lang="pt-BR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Autoriza a criação de um procedimento específico de autocomposição</a:t>
                </a:r>
                <a:endParaRPr/>
              </a:p>
              <a:p>
                <a:pPr indent="-180000" lvl="0" marL="180000" marR="0" rtl="0" algn="just">
                  <a:spcBef>
                    <a:spcPts val="6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</a:pPr>
                <a:r>
                  <a:rPr lang="pt-BR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Autoriza o uso da mediação e celebração de negócios jurídicos processuais</a:t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57" name="Google Shape;457;p59"/>
            <p:cNvSpPr/>
            <p:nvPr/>
          </p:nvSpPr>
          <p:spPr>
            <a:xfrm>
              <a:off x="3973813" y="5236071"/>
              <a:ext cx="7940686" cy="10800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1F386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6000" lIns="72000" spcFirstLastPara="1" rIns="72000" wrap="square" tIns="360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Resoluções Normativas 12 e 13/2021</a:t>
              </a:r>
              <a:endParaRPr/>
            </a:p>
            <a:p>
              <a:pPr indent="-180000" lvl="0" marL="180000" marR="0" rtl="0" algn="just">
                <a:spcBef>
                  <a:spcPts val="6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Institui a Comissão Permanente e a Secretaria de Consensualismo</a:t>
              </a:r>
              <a:endParaRPr/>
            </a:p>
            <a:p>
              <a:pPr indent="-180000" lvl="0" marL="180000" marR="0" rtl="0" algn="just">
                <a:spcBef>
                  <a:spcPts val="6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Regulamenta o processo de Mesa Técnica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upo de pessoas sentadas ao redor de uma mesa&#10;&#10;Descrição gerada automaticamente com confiança média" id="462" name="Google Shape;462;p60"/>
          <p:cNvPicPr preferRelativeResize="0"/>
          <p:nvPr/>
        </p:nvPicPr>
        <p:blipFill rotWithShape="1">
          <a:blip r:embed="rId3">
            <a:alphaModFix/>
          </a:blip>
          <a:srcRect b="45195" l="0" r="0" t="14225"/>
          <a:stretch/>
        </p:blipFill>
        <p:spPr>
          <a:xfrm>
            <a:off x="20" y="0"/>
            <a:ext cx="12191980" cy="3710603"/>
          </a:xfrm>
          <a:custGeom>
            <a:rect b="b" l="l" r="r" t="t"/>
            <a:pathLst>
              <a:path extrusionOk="0" h="3692092" w="12192000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463" name="Google Shape;463;p60"/>
          <p:cNvSpPr/>
          <p:nvPr/>
        </p:nvSpPr>
        <p:spPr>
          <a:xfrm>
            <a:off x="995422" y="3880171"/>
            <a:ext cx="10521387" cy="272354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rgbClr val="1F386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60"/>
          <p:cNvSpPr txBox="1"/>
          <p:nvPr/>
        </p:nvSpPr>
        <p:spPr>
          <a:xfrm>
            <a:off x="1215342" y="4052937"/>
            <a:ext cx="9978367" cy="22510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Procedimento do TCE/MT que aplica métodos e técnicas destinadas a promover o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consensualismo, a eficiência e o pluralismo na solução de temas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complexos relacionados à administração pública e ao controle externo, materializando o melhor interesse público.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60"/>
          <p:cNvSpPr txBox="1"/>
          <p:nvPr/>
        </p:nvSpPr>
        <p:spPr>
          <a:xfrm>
            <a:off x="3750137" y="1976412"/>
            <a:ext cx="4961844" cy="2452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QUE É MESA TÉCNICA?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61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pt-BR"/>
              <a:t>Objetivos</a:t>
            </a:r>
            <a:endParaRPr/>
          </a:p>
        </p:txBody>
      </p:sp>
      <p:grpSp>
        <p:nvGrpSpPr>
          <p:cNvPr id="472" name="Google Shape;472;p61"/>
          <p:cNvGrpSpPr/>
          <p:nvPr/>
        </p:nvGrpSpPr>
        <p:grpSpPr>
          <a:xfrm>
            <a:off x="903020" y="1825835"/>
            <a:ext cx="11027380" cy="4650563"/>
            <a:chOff x="1032620" y="1829437"/>
            <a:chExt cx="11027380" cy="4650563"/>
          </a:xfrm>
        </p:grpSpPr>
        <p:sp>
          <p:nvSpPr>
            <p:cNvPr id="473" name="Google Shape;473;p61"/>
            <p:cNvSpPr/>
            <p:nvPr/>
          </p:nvSpPr>
          <p:spPr>
            <a:xfrm>
              <a:off x="7711200" y="1829437"/>
              <a:ext cx="4348800" cy="4650563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0D567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74" name="Google Shape;474;p6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032620" y="2040778"/>
              <a:ext cx="6354580" cy="422788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75" name="Google Shape;475;p61"/>
          <p:cNvSpPr txBox="1"/>
          <p:nvPr/>
        </p:nvSpPr>
        <p:spPr>
          <a:xfrm>
            <a:off x="7697165" y="2013638"/>
            <a:ext cx="4233235" cy="4462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Controle externo mais </a:t>
            </a:r>
            <a:r>
              <a:rPr b="1" lang="pt-BR" sz="2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EFICIENTE E COLABORATIVO</a:t>
            </a:r>
            <a:endParaRPr b="1" sz="24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pt-BR" sz="2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AGILIDADE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na resolução de temas complexos e relevantes</a:t>
            </a:r>
            <a:endParaRPr/>
          </a:p>
          <a:p>
            <a:pPr indent="-285750" lvl="0" marL="28575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pt-BR" sz="2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AÇÕES PREVENTIVAS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antes de processos sancionadores</a:t>
            </a:r>
            <a:endParaRPr/>
          </a:p>
          <a:p>
            <a:pPr indent="-285750" lvl="0" marL="28575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Redução e prevenção dos </a:t>
            </a:r>
            <a:r>
              <a:rPr b="1" lang="pt-BR" sz="2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CONFLITOS E LITÍGIOS </a:t>
            </a:r>
            <a:endParaRPr/>
          </a:p>
          <a:p>
            <a:pPr indent="-285750" lvl="0" marL="28575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pt-BR" sz="2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FORTALECIMENTO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do papel constitucional do Tribunal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62"/>
          <p:cNvSpPr/>
          <p:nvPr/>
        </p:nvSpPr>
        <p:spPr>
          <a:xfrm>
            <a:off x="3896224" y="3237073"/>
            <a:ext cx="1599640" cy="1266146"/>
          </a:xfrm>
          <a:custGeom>
            <a:rect b="b" l="l" r="r" t="t"/>
            <a:pathLst>
              <a:path extrusionOk="0" h="1170000" w="1686561">
                <a:moveTo>
                  <a:pt x="0" y="0"/>
                </a:moveTo>
                <a:lnTo>
                  <a:pt x="1686561" y="0"/>
                </a:lnTo>
                <a:lnTo>
                  <a:pt x="1686561" y="1170000"/>
                </a:lnTo>
                <a:lnTo>
                  <a:pt x="0" y="117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" lvl="1" marL="1143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62"/>
          <p:cNvSpPr/>
          <p:nvPr/>
        </p:nvSpPr>
        <p:spPr>
          <a:xfrm>
            <a:off x="7628673" y="3237073"/>
            <a:ext cx="1599640" cy="1266146"/>
          </a:xfrm>
          <a:custGeom>
            <a:rect b="b" l="l" r="r" t="t"/>
            <a:pathLst>
              <a:path extrusionOk="0" h="1170000" w="1686561">
                <a:moveTo>
                  <a:pt x="0" y="0"/>
                </a:moveTo>
                <a:lnTo>
                  <a:pt x="1686561" y="0"/>
                </a:lnTo>
                <a:lnTo>
                  <a:pt x="1686561" y="1170000"/>
                </a:lnTo>
                <a:lnTo>
                  <a:pt x="0" y="117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" lvl="1" marL="1143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62"/>
          <p:cNvSpPr/>
          <p:nvPr/>
        </p:nvSpPr>
        <p:spPr>
          <a:xfrm>
            <a:off x="9500093" y="3237073"/>
            <a:ext cx="1599640" cy="1266146"/>
          </a:xfrm>
          <a:custGeom>
            <a:rect b="b" l="l" r="r" t="t"/>
            <a:pathLst>
              <a:path extrusionOk="0" h="1170000" w="1686561">
                <a:moveTo>
                  <a:pt x="0" y="0"/>
                </a:moveTo>
                <a:lnTo>
                  <a:pt x="1686561" y="0"/>
                </a:lnTo>
                <a:lnTo>
                  <a:pt x="1686561" y="1170000"/>
                </a:lnTo>
                <a:lnTo>
                  <a:pt x="0" y="117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" lvl="1" marL="1143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4" name="Google Shape;484;p62"/>
          <p:cNvGrpSpPr/>
          <p:nvPr/>
        </p:nvGrpSpPr>
        <p:grpSpPr>
          <a:xfrm>
            <a:off x="3997217" y="2054931"/>
            <a:ext cx="2303754" cy="4491342"/>
            <a:chOff x="3997217" y="2054931"/>
            <a:chExt cx="2303754" cy="4491342"/>
          </a:xfrm>
        </p:grpSpPr>
        <p:sp>
          <p:nvSpPr>
            <p:cNvPr id="485" name="Google Shape;485;p62"/>
            <p:cNvSpPr/>
            <p:nvPr/>
          </p:nvSpPr>
          <p:spPr>
            <a:xfrm>
              <a:off x="3997217" y="2770420"/>
              <a:ext cx="2303754" cy="941267"/>
            </a:xfrm>
            <a:custGeom>
              <a:rect b="b" l="l" r="r" t="t"/>
              <a:pathLst>
                <a:path extrusionOk="0" h="702000" w="2108202">
                  <a:moveTo>
                    <a:pt x="0" y="0"/>
                  </a:moveTo>
                  <a:lnTo>
                    <a:pt x="1757202" y="0"/>
                  </a:lnTo>
                  <a:lnTo>
                    <a:pt x="2108202" y="351000"/>
                  </a:lnTo>
                  <a:lnTo>
                    <a:pt x="1757202" y="702000"/>
                  </a:lnTo>
                  <a:lnTo>
                    <a:pt x="0" y="702000"/>
                  </a:lnTo>
                  <a:lnTo>
                    <a:pt x="351000" y="35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4861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18650" lIns="407000" spcFirstLastPara="1" rIns="369650" wrap="square" tIns="18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</a:pPr>
              <a:r>
                <a:rPr b="1" i="0" lang="pt-BR" sz="16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Instrução</a:t>
              </a:r>
              <a:endParaRPr/>
            </a:p>
          </p:txBody>
        </p:sp>
        <p:sp>
          <p:nvSpPr>
            <p:cNvPr id="486" name="Google Shape;486;p62"/>
            <p:cNvSpPr/>
            <p:nvPr/>
          </p:nvSpPr>
          <p:spPr>
            <a:xfrm>
              <a:off x="4026687" y="3738983"/>
              <a:ext cx="1810093" cy="2807290"/>
            </a:xfrm>
            <a:custGeom>
              <a:rect b="b" l="l" r="r" t="t"/>
              <a:pathLst>
                <a:path extrusionOk="0" h="1170000" w="1686561">
                  <a:moveTo>
                    <a:pt x="0" y="0"/>
                  </a:moveTo>
                  <a:lnTo>
                    <a:pt x="1686561" y="0"/>
                  </a:lnTo>
                  <a:lnTo>
                    <a:pt x="1686561" y="1170000"/>
                  </a:lnTo>
                  <a:lnTo>
                    <a:pt x="0" y="11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72000" lIns="72000" spcFirstLastPara="1" rIns="72000" wrap="square" tIns="72000">
              <a:noAutofit/>
            </a:bodyPr>
            <a:lstStyle/>
            <a:p>
              <a:pPr indent="-285750" lvl="1" marL="28575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Char char="▪"/>
              </a:pPr>
              <a:r>
                <a:rPr b="1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Painel de Abertura</a:t>
              </a:r>
              <a:endParaRPr/>
            </a:p>
            <a:p>
              <a:pPr indent="-285750" lvl="1" marL="285750" marR="0" rtl="0" algn="just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Char char="▪"/>
              </a:pPr>
              <a:r>
                <a:rPr b="1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Sessões de mediação </a:t>
              </a:r>
              <a:r>
                <a:rPr b="0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 reuniões  Colaborativas</a:t>
              </a:r>
              <a:endParaRPr/>
            </a:p>
            <a:p>
              <a:pPr indent="-285750" lvl="1" marL="285750" marR="0" rtl="0" algn="just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Char char="▪"/>
              </a:pPr>
              <a:r>
                <a:rPr b="1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Elaboração da solução ou acordo</a:t>
              </a:r>
              <a:endPara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7" name="Google Shape;487;p62"/>
            <p:cNvGrpSpPr/>
            <p:nvPr/>
          </p:nvGrpSpPr>
          <p:grpSpPr>
            <a:xfrm>
              <a:off x="4584261" y="2054931"/>
              <a:ext cx="682893" cy="699707"/>
              <a:chOff x="2773261" y="2045059"/>
              <a:chExt cx="900000" cy="900000"/>
            </a:xfrm>
          </p:grpSpPr>
          <p:sp>
            <p:nvSpPr>
              <p:cNvPr id="488" name="Google Shape;488;p62"/>
              <p:cNvSpPr/>
              <p:nvPr/>
            </p:nvSpPr>
            <p:spPr>
              <a:xfrm>
                <a:off x="2773261" y="2045059"/>
                <a:ext cx="900000" cy="900000"/>
              </a:xfrm>
              <a:prstGeom prst="rect">
                <a:avLst/>
              </a:prstGeom>
              <a:solidFill>
                <a:srgbClr val="0F4861"/>
              </a:solidFill>
              <a:ln cap="flat" cmpd="sng" w="19050">
                <a:solidFill>
                  <a:srgbClr val="08283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descr="Análise do cliente estrutura de tópicos" id="489" name="Google Shape;489;p62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2792711" y="2063360"/>
                <a:ext cx="864000" cy="864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490" name="Google Shape;490;p62"/>
          <p:cNvGrpSpPr/>
          <p:nvPr/>
        </p:nvGrpSpPr>
        <p:grpSpPr>
          <a:xfrm>
            <a:off x="5757253" y="2043197"/>
            <a:ext cx="2498404" cy="4503076"/>
            <a:chOff x="5757253" y="2043197"/>
            <a:chExt cx="2498404" cy="4503076"/>
          </a:xfrm>
        </p:grpSpPr>
        <p:sp>
          <p:nvSpPr>
            <p:cNvPr id="491" name="Google Shape;491;p62"/>
            <p:cNvSpPr/>
            <p:nvPr/>
          </p:nvSpPr>
          <p:spPr>
            <a:xfrm>
              <a:off x="5757253" y="3237073"/>
              <a:ext cx="1599640" cy="1266146"/>
            </a:xfrm>
            <a:custGeom>
              <a:rect b="b" l="l" r="r" t="t"/>
              <a:pathLst>
                <a:path extrusionOk="0" h="1170000" w="1686561">
                  <a:moveTo>
                    <a:pt x="0" y="0"/>
                  </a:moveTo>
                  <a:lnTo>
                    <a:pt x="1686561" y="0"/>
                  </a:lnTo>
                  <a:lnTo>
                    <a:pt x="1686561" y="1170000"/>
                  </a:lnTo>
                  <a:lnTo>
                    <a:pt x="0" y="11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3175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62"/>
            <p:cNvSpPr/>
            <p:nvPr/>
          </p:nvSpPr>
          <p:spPr>
            <a:xfrm>
              <a:off x="5951903" y="2756552"/>
              <a:ext cx="2303754" cy="941267"/>
            </a:xfrm>
            <a:custGeom>
              <a:rect b="b" l="l" r="r" t="t"/>
              <a:pathLst>
                <a:path extrusionOk="0" h="702000" w="2108202">
                  <a:moveTo>
                    <a:pt x="0" y="0"/>
                  </a:moveTo>
                  <a:lnTo>
                    <a:pt x="1757202" y="0"/>
                  </a:lnTo>
                  <a:lnTo>
                    <a:pt x="2108202" y="351000"/>
                  </a:lnTo>
                  <a:lnTo>
                    <a:pt x="1757202" y="702000"/>
                  </a:lnTo>
                  <a:lnTo>
                    <a:pt x="0" y="702000"/>
                  </a:lnTo>
                  <a:lnTo>
                    <a:pt x="351000" y="35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4861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18650" lIns="407000" spcFirstLastPara="1" rIns="369650" wrap="square" tIns="186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</a:pPr>
              <a:r>
                <a:rPr b="1" i="0" lang="pt-BR" sz="16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Deliberação e Acordo</a:t>
              </a:r>
              <a:r>
                <a:rPr lang="pt-BR" sz="105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b="1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62"/>
            <p:cNvSpPr/>
            <p:nvPr/>
          </p:nvSpPr>
          <p:spPr>
            <a:xfrm>
              <a:off x="6009182" y="3738983"/>
              <a:ext cx="1810093" cy="2807290"/>
            </a:xfrm>
            <a:custGeom>
              <a:rect b="b" l="l" r="r" t="t"/>
              <a:pathLst>
                <a:path extrusionOk="0" h="1170000" w="1686561">
                  <a:moveTo>
                    <a:pt x="0" y="0"/>
                  </a:moveTo>
                  <a:lnTo>
                    <a:pt x="1686561" y="0"/>
                  </a:lnTo>
                  <a:lnTo>
                    <a:pt x="1686561" y="1170000"/>
                  </a:lnTo>
                  <a:lnTo>
                    <a:pt x="0" y="11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72000" lIns="72000" spcFirstLastPara="1" rIns="72000" wrap="square" tIns="72000">
              <a:noAutofit/>
            </a:bodyPr>
            <a:lstStyle/>
            <a:p>
              <a:pPr indent="-285750" lvl="1" marL="285750" marR="0" rtl="0" algn="just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Char char="▪"/>
              </a:pPr>
              <a:r>
                <a:rPr b="1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Reunião de encerramento </a:t>
              </a:r>
              <a:r>
                <a:rPr b="0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autoridades e Comissão de </a:t>
              </a:r>
              <a:r>
                <a:rPr b="0" i="0" lang="pt-B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Consensualismo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85750" lvl="1" marL="285750" marR="0" rtl="0" algn="just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Char char="▪"/>
              </a:pPr>
              <a:r>
                <a:rPr b="0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Debate da solução ou acordo</a:t>
              </a:r>
              <a:endParaRPr/>
            </a:p>
            <a:p>
              <a:pPr indent="-285750" lvl="1" marL="285750" marR="0" rtl="0" algn="just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Char char="▪"/>
              </a:pPr>
              <a:r>
                <a:rPr b="1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Consenso</a:t>
              </a:r>
              <a:r>
                <a:rPr b="0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e </a:t>
              </a:r>
              <a:r>
                <a:rPr b="1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assinatura</a:t>
              </a:r>
              <a:endParaRPr/>
            </a:p>
          </p:txBody>
        </p:sp>
        <p:grpSp>
          <p:nvGrpSpPr>
            <p:cNvPr id="494" name="Google Shape;494;p62"/>
            <p:cNvGrpSpPr/>
            <p:nvPr/>
          </p:nvGrpSpPr>
          <p:grpSpPr>
            <a:xfrm>
              <a:off x="6583399" y="2043197"/>
              <a:ext cx="682893" cy="699707"/>
              <a:chOff x="5778283" y="2028669"/>
              <a:chExt cx="909611" cy="900000"/>
            </a:xfrm>
          </p:grpSpPr>
          <p:sp>
            <p:nvSpPr>
              <p:cNvPr id="495" name="Google Shape;495;p62"/>
              <p:cNvSpPr/>
              <p:nvPr/>
            </p:nvSpPr>
            <p:spPr>
              <a:xfrm>
                <a:off x="5787894" y="2028669"/>
                <a:ext cx="900000" cy="900000"/>
              </a:xfrm>
              <a:prstGeom prst="rect">
                <a:avLst/>
              </a:prstGeom>
              <a:solidFill>
                <a:srgbClr val="0F4861"/>
              </a:solidFill>
              <a:ln cap="flat" cmpd="sng" w="19050">
                <a:solidFill>
                  <a:srgbClr val="08283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descr="Conselho administrativo com preenchimento sólido" id="496" name="Google Shape;496;p62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5778283" y="2028669"/>
                <a:ext cx="900000" cy="900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497" name="Google Shape;497;p62"/>
          <p:cNvGrpSpPr/>
          <p:nvPr/>
        </p:nvGrpSpPr>
        <p:grpSpPr>
          <a:xfrm>
            <a:off x="7924837" y="2034823"/>
            <a:ext cx="2303754" cy="4485782"/>
            <a:chOff x="7924837" y="2034823"/>
            <a:chExt cx="2303754" cy="4485782"/>
          </a:xfrm>
        </p:grpSpPr>
        <p:sp>
          <p:nvSpPr>
            <p:cNvPr id="498" name="Google Shape;498;p62"/>
            <p:cNvSpPr/>
            <p:nvPr/>
          </p:nvSpPr>
          <p:spPr>
            <a:xfrm>
              <a:off x="7924837" y="2754639"/>
              <a:ext cx="2303754" cy="941267"/>
            </a:xfrm>
            <a:custGeom>
              <a:rect b="b" l="l" r="r" t="t"/>
              <a:pathLst>
                <a:path extrusionOk="0" h="702000" w="2108202">
                  <a:moveTo>
                    <a:pt x="0" y="0"/>
                  </a:moveTo>
                  <a:lnTo>
                    <a:pt x="1757202" y="0"/>
                  </a:lnTo>
                  <a:lnTo>
                    <a:pt x="2108202" y="351000"/>
                  </a:lnTo>
                  <a:lnTo>
                    <a:pt x="1757202" y="702000"/>
                  </a:lnTo>
                  <a:lnTo>
                    <a:pt x="0" y="702000"/>
                  </a:lnTo>
                  <a:lnTo>
                    <a:pt x="351000" y="35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4861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18650" lIns="407000" spcFirstLastPara="1" rIns="369650" wrap="square" tIns="186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</a:pPr>
              <a:r>
                <a:rPr b="1" i="0" lang="pt-BR" sz="16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Homologação</a:t>
              </a:r>
              <a:endParaRPr/>
            </a:p>
          </p:txBody>
        </p:sp>
        <p:sp>
          <p:nvSpPr>
            <p:cNvPr id="499" name="Google Shape;499;p62"/>
            <p:cNvSpPr/>
            <p:nvPr/>
          </p:nvSpPr>
          <p:spPr>
            <a:xfrm>
              <a:off x="8003250" y="3713315"/>
              <a:ext cx="1810093" cy="2807290"/>
            </a:xfrm>
            <a:custGeom>
              <a:rect b="b" l="l" r="r" t="t"/>
              <a:pathLst>
                <a:path extrusionOk="0" h="1170000" w="1686561">
                  <a:moveTo>
                    <a:pt x="0" y="0"/>
                  </a:moveTo>
                  <a:lnTo>
                    <a:pt x="1686561" y="0"/>
                  </a:lnTo>
                  <a:lnTo>
                    <a:pt x="1686561" y="1170000"/>
                  </a:lnTo>
                  <a:lnTo>
                    <a:pt x="0" y="11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72000" lIns="72000" spcFirstLastPara="1" rIns="72000" wrap="square" tIns="72000">
              <a:noAutofit/>
            </a:bodyPr>
            <a:lstStyle/>
            <a:p>
              <a:pPr indent="-285750" lvl="1" marL="28575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Char char="▪"/>
              </a:pPr>
              <a:r>
                <a:rPr b="0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Parecer do </a:t>
              </a:r>
              <a:r>
                <a:rPr b="1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MPC</a:t>
              </a:r>
              <a:endParaRPr/>
            </a:p>
            <a:p>
              <a:pPr indent="-285750" lvl="1" marL="285750" marR="0" rtl="0" algn="just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Char char="▪"/>
              </a:pPr>
              <a:r>
                <a:rPr b="0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Relatório do </a:t>
              </a:r>
              <a:r>
                <a:rPr b="1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Relator</a:t>
              </a:r>
              <a:endParaRPr/>
            </a:p>
            <a:p>
              <a:pPr indent="-285750" lvl="1" marL="285750" marR="0" rtl="0" algn="just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Char char="▪"/>
              </a:pPr>
              <a:r>
                <a:rPr b="0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Deliberação </a:t>
              </a:r>
              <a:r>
                <a:rPr b="1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Plenária</a:t>
              </a:r>
              <a:endParaRPr/>
            </a:p>
            <a:p>
              <a:pPr indent="-285750" lvl="1" marL="285750" marR="0" rtl="0" algn="just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Char char="▪"/>
              </a:pPr>
              <a:r>
                <a:rPr b="0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Publicação da </a:t>
              </a:r>
              <a:r>
                <a:rPr b="1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decisão de homologação</a:t>
              </a:r>
              <a:endParaRPr/>
            </a:p>
          </p:txBody>
        </p:sp>
        <p:grpSp>
          <p:nvGrpSpPr>
            <p:cNvPr id="500" name="Google Shape;500;p62"/>
            <p:cNvGrpSpPr/>
            <p:nvPr/>
          </p:nvGrpSpPr>
          <p:grpSpPr>
            <a:xfrm>
              <a:off x="8614765" y="2034823"/>
              <a:ext cx="682893" cy="699707"/>
              <a:chOff x="7786307" y="1997444"/>
              <a:chExt cx="907414" cy="909342"/>
            </a:xfrm>
          </p:grpSpPr>
          <p:sp>
            <p:nvSpPr>
              <p:cNvPr id="501" name="Google Shape;501;p62"/>
              <p:cNvSpPr/>
              <p:nvPr/>
            </p:nvSpPr>
            <p:spPr>
              <a:xfrm>
                <a:off x="7786307" y="2006786"/>
                <a:ext cx="900000" cy="900000"/>
              </a:xfrm>
              <a:prstGeom prst="rect">
                <a:avLst/>
              </a:prstGeom>
              <a:solidFill>
                <a:srgbClr val="0F4861"/>
              </a:solidFill>
              <a:ln cap="flat" cmpd="sng" w="19050">
                <a:solidFill>
                  <a:srgbClr val="08283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descr="Templo grego com preenchimento sólido" id="502" name="Google Shape;502;p62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7793721" y="1997444"/>
                <a:ext cx="900000" cy="900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503" name="Google Shape;503;p62"/>
          <p:cNvGrpSpPr/>
          <p:nvPr/>
        </p:nvGrpSpPr>
        <p:grpSpPr>
          <a:xfrm>
            <a:off x="9882059" y="2027635"/>
            <a:ext cx="2303754" cy="4487091"/>
            <a:chOff x="9882059" y="2027635"/>
            <a:chExt cx="2303754" cy="4487091"/>
          </a:xfrm>
        </p:grpSpPr>
        <p:sp>
          <p:nvSpPr>
            <p:cNvPr id="504" name="Google Shape;504;p62"/>
            <p:cNvSpPr/>
            <p:nvPr/>
          </p:nvSpPr>
          <p:spPr>
            <a:xfrm>
              <a:off x="9882059" y="2749307"/>
              <a:ext cx="2303754" cy="941267"/>
            </a:xfrm>
            <a:custGeom>
              <a:rect b="b" l="l" r="r" t="t"/>
              <a:pathLst>
                <a:path extrusionOk="0" h="702000" w="2108202">
                  <a:moveTo>
                    <a:pt x="0" y="0"/>
                  </a:moveTo>
                  <a:lnTo>
                    <a:pt x="1757202" y="0"/>
                  </a:lnTo>
                  <a:lnTo>
                    <a:pt x="2108202" y="351000"/>
                  </a:lnTo>
                  <a:lnTo>
                    <a:pt x="1757202" y="702000"/>
                  </a:lnTo>
                  <a:lnTo>
                    <a:pt x="0" y="702000"/>
                  </a:lnTo>
                  <a:lnTo>
                    <a:pt x="351000" y="35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4861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18650" lIns="407000" spcFirstLastPara="1" rIns="369650" wrap="square" tIns="18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</a:pPr>
              <a:r>
                <a:rPr b="1" i="0" lang="pt-BR" sz="16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Monitoramento</a:t>
              </a:r>
              <a:endParaRPr/>
            </a:p>
          </p:txBody>
        </p:sp>
        <p:sp>
          <p:nvSpPr>
            <p:cNvPr id="505" name="Google Shape;505;p62"/>
            <p:cNvSpPr/>
            <p:nvPr/>
          </p:nvSpPr>
          <p:spPr>
            <a:xfrm>
              <a:off x="10025151" y="3707436"/>
              <a:ext cx="1810093" cy="2807290"/>
            </a:xfrm>
            <a:custGeom>
              <a:rect b="b" l="l" r="r" t="t"/>
              <a:pathLst>
                <a:path extrusionOk="0" h="1170000" w="1686561">
                  <a:moveTo>
                    <a:pt x="0" y="0"/>
                  </a:moveTo>
                  <a:lnTo>
                    <a:pt x="1686561" y="0"/>
                  </a:lnTo>
                  <a:lnTo>
                    <a:pt x="1686561" y="1170000"/>
                  </a:lnTo>
                  <a:lnTo>
                    <a:pt x="0" y="11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72000" lIns="72000" spcFirstLastPara="1" rIns="72000" wrap="square" tIns="72000">
              <a:noAutofit/>
            </a:bodyPr>
            <a:lstStyle/>
            <a:p>
              <a:pPr indent="-285750" lvl="1" marL="28575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Char char="▪"/>
              </a:pPr>
              <a:r>
                <a:rPr b="0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Acompanhamento dos </a:t>
              </a:r>
              <a:r>
                <a:rPr b="1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resultados</a:t>
              </a:r>
              <a:r>
                <a:rPr b="0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;</a:t>
              </a:r>
              <a:endParaRPr/>
            </a:p>
            <a:p>
              <a:pPr indent="-285750" lvl="1" marL="285750" marR="0" rtl="0" algn="just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Char char="▪"/>
              </a:pPr>
              <a:r>
                <a:rPr b="0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Análise da </a:t>
              </a:r>
              <a:r>
                <a:rPr b="1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efetividade</a:t>
              </a:r>
              <a:endParaRPr/>
            </a:p>
          </p:txBody>
        </p:sp>
        <p:grpSp>
          <p:nvGrpSpPr>
            <p:cNvPr id="506" name="Google Shape;506;p62"/>
            <p:cNvGrpSpPr/>
            <p:nvPr/>
          </p:nvGrpSpPr>
          <p:grpSpPr>
            <a:xfrm>
              <a:off x="10571850" y="2027635"/>
              <a:ext cx="682893" cy="699707"/>
              <a:chOff x="10091840" y="1967420"/>
              <a:chExt cx="900000" cy="900000"/>
            </a:xfrm>
          </p:grpSpPr>
          <p:sp>
            <p:nvSpPr>
              <p:cNvPr id="507" name="Google Shape;507;p62"/>
              <p:cNvSpPr/>
              <p:nvPr/>
            </p:nvSpPr>
            <p:spPr>
              <a:xfrm>
                <a:off x="10091840" y="1967420"/>
                <a:ext cx="900000" cy="900000"/>
              </a:xfrm>
              <a:prstGeom prst="rect">
                <a:avLst/>
              </a:prstGeom>
              <a:solidFill>
                <a:srgbClr val="0F4861"/>
              </a:solidFill>
              <a:ln cap="flat" cmpd="sng" w="19050">
                <a:solidFill>
                  <a:srgbClr val="08283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descr="Lupa com preenchimento sólido" id="508" name="Google Shape;508;p62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0092597" y="1990620"/>
                <a:ext cx="864000" cy="864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509" name="Google Shape;509;p62"/>
          <p:cNvGrpSpPr/>
          <p:nvPr/>
        </p:nvGrpSpPr>
        <p:grpSpPr>
          <a:xfrm>
            <a:off x="62347" y="2035558"/>
            <a:ext cx="2303754" cy="4510715"/>
            <a:chOff x="62347" y="2035558"/>
            <a:chExt cx="2303754" cy="4510715"/>
          </a:xfrm>
        </p:grpSpPr>
        <p:sp>
          <p:nvSpPr>
            <p:cNvPr id="510" name="Google Shape;510;p62"/>
            <p:cNvSpPr/>
            <p:nvPr/>
          </p:nvSpPr>
          <p:spPr>
            <a:xfrm>
              <a:off x="62347" y="2769234"/>
              <a:ext cx="2303754" cy="941267"/>
            </a:xfrm>
            <a:custGeom>
              <a:rect b="b" l="l" r="r" t="t"/>
              <a:pathLst>
                <a:path extrusionOk="0" h="702000" w="2108202">
                  <a:moveTo>
                    <a:pt x="0" y="0"/>
                  </a:moveTo>
                  <a:lnTo>
                    <a:pt x="1757202" y="0"/>
                  </a:lnTo>
                  <a:lnTo>
                    <a:pt x="2108202" y="351000"/>
                  </a:lnTo>
                  <a:lnTo>
                    <a:pt x="1757202" y="702000"/>
                  </a:lnTo>
                  <a:lnTo>
                    <a:pt x="0" y="702000"/>
                  </a:lnTo>
                  <a:lnTo>
                    <a:pt x="351000" y="35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4861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18650" lIns="407000" spcFirstLastPara="1" rIns="369650" wrap="square" tIns="18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</a:pPr>
              <a:r>
                <a:rPr b="1" i="0" lang="pt-BR" sz="16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Proposta</a:t>
              </a:r>
              <a:endPara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62"/>
            <p:cNvSpPr/>
            <p:nvPr/>
          </p:nvSpPr>
          <p:spPr>
            <a:xfrm>
              <a:off x="71827" y="3744470"/>
              <a:ext cx="1810093" cy="2801803"/>
            </a:xfrm>
            <a:custGeom>
              <a:rect b="b" l="l" r="r" t="t"/>
              <a:pathLst>
                <a:path extrusionOk="0" h="1170000" w="1686561">
                  <a:moveTo>
                    <a:pt x="0" y="0"/>
                  </a:moveTo>
                  <a:lnTo>
                    <a:pt x="1686561" y="0"/>
                  </a:lnTo>
                  <a:lnTo>
                    <a:pt x="1686561" y="1170000"/>
                  </a:lnTo>
                  <a:lnTo>
                    <a:pt x="0" y="11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72000" lIns="72000" spcFirstLastPara="1" rIns="72000" wrap="square" tIns="72000">
              <a:noAutofit/>
            </a:bodyPr>
            <a:lstStyle/>
            <a:p>
              <a:pPr indent="-285750" lvl="1" marL="28575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Char char="▪"/>
              </a:pPr>
              <a:r>
                <a:rPr b="1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Pedido</a:t>
              </a:r>
              <a:r>
                <a:rPr b="0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da Parte Interessada </a:t>
              </a:r>
              <a:endParaRPr/>
            </a:p>
            <a:p>
              <a:pPr indent="-285750" lvl="1" marL="285750" marR="0" rtl="0" algn="just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Char char="▪"/>
              </a:pPr>
              <a:r>
                <a:rPr b="1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Proposição</a:t>
              </a:r>
              <a:r>
                <a:rPr b="0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do Presidente, Conselheiros, Procurador-geral e secretários gerais</a:t>
              </a:r>
              <a:endParaRPr/>
            </a:p>
          </p:txBody>
        </p:sp>
        <p:grpSp>
          <p:nvGrpSpPr>
            <p:cNvPr id="512" name="Google Shape;512;p62"/>
            <p:cNvGrpSpPr/>
            <p:nvPr/>
          </p:nvGrpSpPr>
          <p:grpSpPr>
            <a:xfrm>
              <a:off x="910515" y="2035558"/>
              <a:ext cx="682893" cy="699707"/>
              <a:chOff x="1824060" y="1887427"/>
              <a:chExt cx="914988" cy="900947"/>
            </a:xfrm>
          </p:grpSpPr>
          <p:sp>
            <p:nvSpPr>
              <p:cNvPr id="513" name="Google Shape;513;p62"/>
              <p:cNvSpPr/>
              <p:nvPr/>
            </p:nvSpPr>
            <p:spPr>
              <a:xfrm>
                <a:off x="1824060" y="1900880"/>
                <a:ext cx="900000" cy="887494"/>
              </a:xfrm>
              <a:prstGeom prst="rect">
                <a:avLst/>
              </a:prstGeom>
              <a:solidFill>
                <a:srgbClr val="0F4861"/>
              </a:solidFill>
              <a:ln cap="flat" cmpd="sng" w="19050">
                <a:solidFill>
                  <a:srgbClr val="08283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descr="Área de Transferência Marcada estrutura de tópicos" id="514" name="Google Shape;514;p62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1839048" y="1887427"/>
                <a:ext cx="900000" cy="90000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515" name="Google Shape;515;p62"/>
          <p:cNvGrpSpPr/>
          <p:nvPr/>
        </p:nvGrpSpPr>
        <p:grpSpPr>
          <a:xfrm>
            <a:off x="2023059" y="2054932"/>
            <a:ext cx="2303754" cy="4491341"/>
            <a:chOff x="2023059" y="2054932"/>
            <a:chExt cx="2303754" cy="4491341"/>
          </a:xfrm>
        </p:grpSpPr>
        <p:sp>
          <p:nvSpPr>
            <p:cNvPr id="516" name="Google Shape;516;p62"/>
            <p:cNvSpPr/>
            <p:nvPr/>
          </p:nvSpPr>
          <p:spPr>
            <a:xfrm>
              <a:off x="2023059" y="2770751"/>
              <a:ext cx="2303754" cy="941267"/>
            </a:xfrm>
            <a:custGeom>
              <a:rect b="b" l="l" r="r" t="t"/>
              <a:pathLst>
                <a:path extrusionOk="0" h="702000" w="2108202">
                  <a:moveTo>
                    <a:pt x="0" y="0"/>
                  </a:moveTo>
                  <a:lnTo>
                    <a:pt x="1757202" y="0"/>
                  </a:lnTo>
                  <a:lnTo>
                    <a:pt x="2108202" y="351000"/>
                  </a:lnTo>
                  <a:lnTo>
                    <a:pt x="1757202" y="702000"/>
                  </a:lnTo>
                  <a:lnTo>
                    <a:pt x="0" y="702000"/>
                  </a:lnTo>
                  <a:lnTo>
                    <a:pt x="351000" y="35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4861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18650" lIns="407000" spcFirstLastPara="1" rIns="369650" wrap="square" tIns="18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</a:pPr>
              <a:r>
                <a:rPr b="1" i="0" lang="pt-BR" sz="16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Admissibilidade</a:t>
              </a:r>
              <a:endPara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62"/>
            <p:cNvSpPr/>
            <p:nvPr/>
          </p:nvSpPr>
          <p:spPr>
            <a:xfrm>
              <a:off x="2042930" y="3745987"/>
              <a:ext cx="1810093" cy="2800286"/>
            </a:xfrm>
            <a:custGeom>
              <a:rect b="b" l="l" r="r" t="t"/>
              <a:pathLst>
                <a:path extrusionOk="0" h="1170000" w="1686561">
                  <a:moveTo>
                    <a:pt x="0" y="0"/>
                  </a:moveTo>
                  <a:lnTo>
                    <a:pt x="1686561" y="0"/>
                  </a:lnTo>
                  <a:lnTo>
                    <a:pt x="1686561" y="1170000"/>
                  </a:lnTo>
                  <a:lnTo>
                    <a:pt x="0" y="11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72000" lIns="72000" spcFirstLastPara="1" rIns="72000" wrap="square" tIns="72000">
              <a:noAutofit/>
            </a:bodyPr>
            <a:lstStyle/>
            <a:p>
              <a:pPr indent="-285750" lvl="1" marL="28575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Char char="▪"/>
              </a:pPr>
              <a:r>
                <a:rPr b="1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Análise</a:t>
              </a:r>
              <a:r>
                <a:rPr b="0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na Secretaria de </a:t>
              </a:r>
              <a:r>
                <a:rPr b="0" i="0" lang="pt-B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Consensualismo</a:t>
              </a:r>
              <a:endParaRPr/>
            </a:p>
            <a:p>
              <a:pPr indent="-285750" lvl="1" marL="285750" marR="0" rtl="0" algn="just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Char char="▪"/>
              </a:pPr>
              <a:r>
                <a:rPr b="1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Deliberação</a:t>
              </a:r>
              <a:r>
                <a:rPr b="0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na Comissão Permanente de </a:t>
              </a:r>
              <a:r>
                <a:rPr b="0" i="0" lang="pt-B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Consensualismo</a:t>
              </a:r>
              <a:endParaRPr/>
            </a:p>
            <a:p>
              <a:pPr indent="-285750" lvl="1" marL="285750" marR="0" rtl="0" algn="just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Char char="▪"/>
              </a:pPr>
              <a:r>
                <a:rPr b="1" i="0" lang="pt-B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Publicação</a:t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18" name="Google Shape;518;p62"/>
            <p:cNvGrpSpPr/>
            <p:nvPr/>
          </p:nvGrpSpPr>
          <p:grpSpPr>
            <a:xfrm>
              <a:off x="2662265" y="2054932"/>
              <a:ext cx="682893" cy="699707"/>
              <a:chOff x="5778283" y="2028669"/>
              <a:chExt cx="909611" cy="900000"/>
            </a:xfrm>
          </p:grpSpPr>
          <p:sp>
            <p:nvSpPr>
              <p:cNvPr id="519" name="Google Shape;519;p62"/>
              <p:cNvSpPr/>
              <p:nvPr/>
            </p:nvSpPr>
            <p:spPr>
              <a:xfrm>
                <a:off x="5787894" y="2028669"/>
                <a:ext cx="900000" cy="900000"/>
              </a:xfrm>
              <a:prstGeom prst="rect">
                <a:avLst/>
              </a:prstGeom>
              <a:solidFill>
                <a:srgbClr val="0F4861"/>
              </a:solidFill>
              <a:ln cap="flat" cmpd="sng" w="19050">
                <a:solidFill>
                  <a:srgbClr val="08283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descr="Conselho administrativo com preenchimento sólido" id="520" name="Google Shape;520;p62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5778283" y="2028669"/>
                <a:ext cx="900000" cy="900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521" name="Google Shape;521;p62"/>
          <p:cNvSpPr txBox="1"/>
          <p:nvPr/>
        </p:nvSpPr>
        <p:spPr>
          <a:xfrm>
            <a:off x="1005448" y="145845"/>
            <a:ext cx="10371137" cy="12815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Play"/>
              <a:buNone/>
            </a:pPr>
            <a:r>
              <a:rPr b="1" lang="pt-BR" sz="4800">
                <a:solidFill>
                  <a:srgbClr val="002060"/>
                </a:solidFill>
                <a:latin typeface="Play"/>
                <a:ea typeface="Play"/>
                <a:cs typeface="Play"/>
                <a:sym typeface="Play"/>
              </a:rPr>
              <a:t>Etapas do processo de Mesa Técnica</a:t>
            </a:r>
            <a:endParaRPr b="1" sz="4800">
              <a:solidFill>
                <a:srgbClr val="002060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esenho de personagem&#10;&#10;Descrição gerada automaticamente com confiança média" id="526" name="Google Shape;526;p63"/>
          <p:cNvPicPr preferRelativeResize="0"/>
          <p:nvPr/>
        </p:nvPicPr>
        <p:blipFill rotWithShape="1">
          <a:blip r:embed="rId3">
            <a:alphaModFix amt="25000"/>
          </a:blip>
          <a:srcRect b="17243" l="0" r="0" t="16188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63"/>
          <p:cNvSpPr txBox="1"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b="1" i="0" lang="pt-BR" sz="4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RESULTADOS (36 meses)</a:t>
            </a:r>
            <a:endParaRPr/>
          </a:p>
        </p:txBody>
      </p:sp>
      <p:grpSp>
        <p:nvGrpSpPr>
          <p:cNvPr id="528" name="Google Shape;528;p63"/>
          <p:cNvGrpSpPr/>
          <p:nvPr/>
        </p:nvGrpSpPr>
        <p:grpSpPr>
          <a:xfrm>
            <a:off x="838200" y="2735060"/>
            <a:ext cx="10515599" cy="2190202"/>
            <a:chOff x="0" y="1251700"/>
            <a:chExt cx="10515599" cy="2190202"/>
          </a:xfrm>
        </p:grpSpPr>
        <p:sp>
          <p:nvSpPr>
            <p:cNvPr id="529" name="Google Shape;529;p63"/>
            <p:cNvSpPr/>
            <p:nvPr/>
          </p:nvSpPr>
          <p:spPr>
            <a:xfrm>
              <a:off x="0" y="1251700"/>
              <a:ext cx="2957512" cy="1878020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9050">
              <a:solidFill>
                <a:srgbClr val="D66E2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63"/>
            <p:cNvSpPr/>
            <p:nvPr/>
          </p:nvSpPr>
          <p:spPr>
            <a:xfrm>
              <a:off x="328612" y="1563882"/>
              <a:ext cx="2957512" cy="1878020"/>
            </a:xfrm>
            <a:prstGeom prst="roundRect">
              <a:avLst>
                <a:gd fmla="val 10000" name="adj"/>
              </a:avLst>
            </a:prstGeom>
            <a:solidFill>
              <a:srgbClr val="F7D5CB">
                <a:alpha val="89803"/>
              </a:srgbClr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63"/>
            <p:cNvSpPr txBox="1"/>
            <p:nvPr/>
          </p:nvSpPr>
          <p:spPr>
            <a:xfrm>
              <a:off x="383617" y="1618887"/>
              <a:ext cx="2847502" cy="17680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900"/>
                <a:buFont typeface="Calibri"/>
                <a:buNone/>
              </a:pPr>
              <a:r>
                <a:rPr b="1" lang="pt-BR" sz="1900" cap="non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46</a:t>
              </a:r>
              <a:r>
                <a:rPr b="1" lang="pt-BR" sz="1900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PEDIDOS RECEBIDOS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665"/>
                </a:spcBef>
                <a:spcAft>
                  <a:spcPts val="0"/>
                </a:spcAft>
                <a:buClr>
                  <a:srgbClr val="FF0000"/>
                </a:buClr>
                <a:buSzPts val="1900"/>
                <a:buFont typeface="Calibri"/>
                <a:buNone/>
              </a:pPr>
              <a:r>
                <a:rPr b="1" lang="pt-BR" sz="1900" cap="non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r>
                <a:rPr b="1" lang="pt-BR" sz="1900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CONSULTAS CONVERTIDAS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665"/>
                </a:spcBef>
                <a:spcAft>
                  <a:spcPts val="0"/>
                </a:spcAft>
                <a:buClr>
                  <a:srgbClr val="FF0000"/>
                </a:buClr>
                <a:buSzPts val="1900"/>
                <a:buFont typeface="Calibri"/>
                <a:buNone/>
              </a:pPr>
              <a:r>
                <a:rPr b="1" lang="pt-BR" sz="1900" cap="non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r>
                <a:rPr b="1" lang="pt-BR" sz="1900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MESA TÉCNICA PILOTO FINALIZADA</a:t>
              </a:r>
              <a:endParaRPr/>
            </a:p>
          </p:txBody>
        </p:sp>
        <p:sp>
          <p:nvSpPr>
            <p:cNvPr id="532" name="Google Shape;532;p63"/>
            <p:cNvSpPr/>
            <p:nvPr/>
          </p:nvSpPr>
          <p:spPr>
            <a:xfrm>
              <a:off x="3614737" y="1251700"/>
              <a:ext cx="2957512" cy="1878020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9050">
              <a:solidFill>
                <a:srgbClr val="D66E2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63"/>
            <p:cNvSpPr/>
            <p:nvPr/>
          </p:nvSpPr>
          <p:spPr>
            <a:xfrm>
              <a:off x="3943350" y="1563882"/>
              <a:ext cx="2957512" cy="1878020"/>
            </a:xfrm>
            <a:prstGeom prst="roundRect">
              <a:avLst>
                <a:gd fmla="val 10000" name="adj"/>
              </a:avLst>
            </a:prstGeom>
            <a:solidFill>
              <a:srgbClr val="F7D5CB">
                <a:alpha val="89803"/>
              </a:srgbClr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63"/>
            <p:cNvSpPr txBox="1"/>
            <p:nvPr/>
          </p:nvSpPr>
          <p:spPr>
            <a:xfrm>
              <a:off x="3998355" y="1618887"/>
              <a:ext cx="2847502" cy="17680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900"/>
                <a:buFont typeface="Calibri"/>
                <a:buNone/>
              </a:pPr>
              <a:r>
                <a:rPr b="1" lang="pt-BR" sz="1900" cap="non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29</a:t>
              </a:r>
              <a:r>
                <a:rPr b="1" lang="pt-BR" sz="1900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MESAS TÉCNICAS ADMITIDAS E HOMOLOGADAS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665"/>
                </a:spcBef>
                <a:spcAft>
                  <a:spcPts val="0"/>
                </a:spcAft>
                <a:buClr>
                  <a:srgbClr val="FF0000"/>
                </a:buClr>
                <a:buSzPts val="1900"/>
                <a:buFont typeface="Calibri"/>
                <a:buNone/>
              </a:pPr>
              <a:r>
                <a:rPr b="1" lang="pt-BR" sz="1900" cap="non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r>
                <a:rPr b="1" lang="pt-BR" sz="1900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INADMITIDAS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665"/>
                </a:spcBef>
                <a:spcAft>
                  <a:spcPts val="0"/>
                </a:spcAft>
                <a:buClr>
                  <a:srgbClr val="FF0000"/>
                </a:buClr>
                <a:buSzPts val="1900"/>
                <a:buFont typeface="Calibri"/>
                <a:buNone/>
              </a:pPr>
              <a:r>
                <a:rPr b="1" lang="pt-BR" sz="1900" cap="non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r>
                <a:rPr b="1" lang="pt-BR" sz="1900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ARQUIVADAS</a:t>
              </a:r>
              <a:endParaRPr/>
            </a:p>
          </p:txBody>
        </p:sp>
        <p:sp>
          <p:nvSpPr>
            <p:cNvPr id="535" name="Google Shape;535;p63"/>
            <p:cNvSpPr/>
            <p:nvPr/>
          </p:nvSpPr>
          <p:spPr>
            <a:xfrm>
              <a:off x="7229475" y="1251700"/>
              <a:ext cx="2957512" cy="1878020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9050">
              <a:solidFill>
                <a:srgbClr val="D66E2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63"/>
            <p:cNvSpPr/>
            <p:nvPr/>
          </p:nvSpPr>
          <p:spPr>
            <a:xfrm>
              <a:off x="7558087" y="1563882"/>
              <a:ext cx="2957512" cy="1878020"/>
            </a:xfrm>
            <a:prstGeom prst="roundRect">
              <a:avLst>
                <a:gd fmla="val 10000" name="adj"/>
              </a:avLst>
            </a:prstGeom>
            <a:solidFill>
              <a:srgbClr val="F7D5CB">
                <a:alpha val="89803"/>
              </a:srgbClr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63"/>
            <p:cNvSpPr txBox="1"/>
            <p:nvPr/>
          </p:nvSpPr>
          <p:spPr>
            <a:xfrm>
              <a:off x="7613092" y="1618887"/>
              <a:ext cx="2847502" cy="17680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900"/>
                <a:buFont typeface="Calibri"/>
                <a:buNone/>
              </a:pPr>
              <a:r>
                <a:rPr b="1" lang="pt-BR" sz="1900" cap="non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r>
                <a:rPr b="1" lang="pt-BR" sz="1900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EM INSTRUÇÃO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665"/>
                </a:spcBef>
                <a:spcAft>
                  <a:spcPts val="0"/>
                </a:spcAft>
                <a:buClr>
                  <a:srgbClr val="FF0000"/>
                </a:buClr>
                <a:buSzPts val="1900"/>
                <a:buFont typeface="Calibri"/>
                <a:buNone/>
              </a:pPr>
              <a:r>
                <a:rPr b="1" lang="pt-BR" sz="1900" cap="non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r>
                <a:rPr b="1" lang="pt-BR" sz="1900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EM ADMISSIBILIDADE 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665"/>
                </a:spcBef>
                <a:spcAft>
                  <a:spcPts val="0"/>
                </a:spcAft>
                <a:buClr>
                  <a:srgbClr val="FF0000"/>
                </a:buClr>
                <a:buSzPts val="1900"/>
                <a:buFont typeface="Calibri"/>
                <a:buNone/>
              </a:pPr>
              <a:r>
                <a:rPr b="1" lang="pt-BR" sz="1900" cap="non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12</a:t>
              </a:r>
              <a:r>
                <a:rPr b="1" lang="pt-BR" sz="1900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EM MONITORAMENTO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665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t/>
              </a:r>
              <a:endParaRPr b="1"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RetrospectVTI">
  <a:themeElements>
    <a:clrScheme name="Retrospect">
      <a:dk1>
        <a:srgbClr val="000000"/>
      </a:dk1>
      <a:lt1>
        <a:srgbClr val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3_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