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y="6858000" cx="12192000"/>
  <p:notesSz cx="6858000" cy="9144000"/>
  <p:embeddedFontLst>
    <p:embeddedFont>
      <p:font typeface="Play"/>
      <p:regular r:id="rId37"/>
      <p:bold r:id="rId38"/>
    </p:embeddedFont>
    <p:embeddedFont>
      <p:font typeface="Quattrocento Sans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attrocentoSans-bold.fntdata"/><Relationship Id="rId20" Type="http://schemas.openxmlformats.org/officeDocument/2006/relationships/slide" Target="slides/slide16.xml"/><Relationship Id="rId42" Type="http://schemas.openxmlformats.org/officeDocument/2006/relationships/font" Target="fonts/QuattrocentoSans-boldItalic.fntdata"/><Relationship Id="rId41" Type="http://schemas.openxmlformats.org/officeDocument/2006/relationships/font" Target="fonts/QuattrocentoSans-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Play-regular.fntdata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font" Target="fonts/QuattrocentoSans-regular.fntdata"/><Relationship Id="rId16" Type="http://schemas.openxmlformats.org/officeDocument/2006/relationships/slide" Target="slides/slide12.xml"/><Relationship Id="rId38" Type="http://schemas.openxmlformats.org/officeDocument/2006/relationships/font" Target="fonts/Play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" name="Google Shape;40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" name="Google Shape;54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9" name="Google Shape;60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4" name="Google Shape;63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 digital do mercado de ações" id="89" name="Google Shape;89;p13"/>
          <p:cNvPicPr preferRelativeResize="0"/>
          <p:nvPr/>
        </p:nvPicPr>
        <p:blipFill rotWithShape="1">
          <a:blip r:embed="rId3">
            <a:alphaModFix/>
          </a:blip>
          <a:srcRect b="29620" l="0" r="0" t="29620"/>
          <a:stretch/>
        </p:blipFill>
        <p:spPr>
          <a:xfrm>
            <a:off x="0" y="0"/>
            <a:ext cx="12192000" cy="2986267"/>
          </a:xfrm>
          <a:prstGeom prst="rect">
            <a:avLst/>
          </a:prstGeom>
          <a:noFill/>
          <a:ln>
            <a:noFill/>
          </a:ln>
          <a:effectLst>
            <a:outerShdw blurRad="1270000" rotWithShape="0" algn="ctr" dir="5400000" dist="127000">
              <a:srgbClr val="000000">
                <a:alpha val="31764"/>
              </a:srgbClr>
            </a:outerShdw>
          </a:effectLst>
        </p:spPr>
      </p:pic>
      <p:sp>
        <p:nvSpPr>
          <p:cNvPr id="90" name="Google Shape;90;p13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0" y="6473747"/>
            <a:ext cx="12192000" cy="214808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6641517"/>
            <a:ext cx="12192000" cy="214808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0" y="2986267"/>
            <a:ext cx="12192000" cy="3608210"/>
          </a:xfrm>
          <a:prstGeom prst="rect">
            <a:avLst/>
          </a:prstGeom>
          <a:solidFill>
            <a:schemeClr val="dk2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1347041" y="3645120"/>
            <a:ext cx="978660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REGULAÇÃO DO EQUILÍBRIO ECONÔMICO-FINANCEIRO NOS CONTRATOS CONCESSIONAIS</a:t>
            </a:r>
            <a:endParaRPr/>
          </a:p>
        </p:txBody>
      </p:sp>
      <p:sp>
        <p:nvSpPr>
          <p:cNvPr id="95" name="Google Shape;95;p13"/>
          <p:cNvSpPr/>
          <p:nvPr/>
        </p:nvSpPr>
        <p:spPr>
          <a:xfrm>
            <a:off x="10089222" y="5578867"/>
            <a:ext cx="2102778" cy="101561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96" name="Google Shape;96;p13"/>
          <p:cNvPicPr preferRelativeResize="0"/>
          <p:nvPr/>
        </p:nvPicPr>
        <p:blipFill rotWithShape="1">
          <a:blip r:embed="rId4">
            <a:alphaModFix/>
          </a:blip>
          <a:srcRect b="0" l="0" r="40367" t="0"/>
          <a:stretch/>
        </p:blipFill>
        <p:spPr>
          <a:xfrm>
            <a:off x="10188902" y="5706927"/>
            <a:ext cx="1889480" cy="759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2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2"/>
          <p:cNvSpPr txBox="1"/>
          <p:nvPr/>
        </p:nvSpPr>
        <p:spPr>
          <a:xfrm>
            <a:off x="4618510" y="4273733"/>
            <a:ext cx="78117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2"/>
          <p:cNvSpPr txBox="1"/>
          <p:nvPr/>
        </p:nvSpPr>
        <p:spPr>
          <a:xfrm>
            <a:off x="1594484" y="500560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8.987/95</a:t>
            </a:r>
            <a:endParaRPr/>
          </a:p>
        </p:txBody>
      </p:sp>
      <p:sp>
        <p:nvSpPr>
          <p:cNvPr id="266" name="Google Shape;266;p22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267" name="Google Shape;267;p22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268" name="Google Shape;268;p22"/>
          <p:cNvSpPr/>
          <p:nvPr/>
        </p:nvSpPr>
        <p:spPr>
          <a:xfrm>
            <a:off x="3866606" y="1580984"/>
            <a:ext cx="7426910" cy="40318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2º Para os fins do disposto nesta Lei, considera-se: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II - concessão de serviço público: a delegação de sua prestação, feita pelo poder concedente, mediante licitação, na modalidade concorrência ou diálogo competitivo, a pessoa jurídica ou consórcio de empresas que demonstre capacidade para seu desempenho, </a:t>
            </a:r>
            <a:r>
              <a:rPr b="1" lang="pt-BR" sz="2400" u="sng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 sua conta e risco</a:t>
            </a: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por prazo determinado; </a:t>
            </a:r>
            <a:endParaRPr/>
          </a:p>
        </p:txBody>
      </p:sp>
      <p:sp>
        <p:nvSpPr>
          <p:cNvPr id="269" name="Google Shape;269;p22"/>
          <p:cNvSpPr txBox="1"/>
          <p:nvPr/>
        </p:nvSpPr>
        <p:spPr>
          <a:xfrm>
            <a:off x="1712934" y="1704095"/>
            <a:ext cx="62221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❑"/>
            </a:pPr>
            <a:r>
              <a:rPr b="1" lang="pt-BR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Premissa</a:t>
            </a:r>
            <a:endParaRPr b="1" i="0" sz="24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270" name="Google Shape;270;p22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13625" y="20376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2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2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3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3"/>
          <p:cNvSpPr txBox="1"/>
          <p:nvPr/>
        </p:nvSpPr>
        <p:spPr>
          <a:xfrm>
            <a:off x="4467671" y="4239119"/>
            <a:ext cx="78117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3"/>
          <p:cNvSpPr txBox="1"/>
          <p:nvPr/>
        </p:nvSpPr>
        <p:spPr>
          <a:xfrm>
            <a:off x="1594484" y="256713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8.987/95</a:t>
            </a:r>
            <a:endParaRPr/>
          </a:p>
        </p:txBody>
      </p:sp>
      <p:sp>
        <p:nvSpPr>
          <p:cNvPr id="281" name="Google Shape;281;p23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282" name="Google Shape;282;p23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283" name="Google Shape;283;p23"/>
          <p:cNvSpPr/>
          <p:nvPr/>
        </p:nvSpPr>
        <p:spPr>
          <a:xfrm>
            <a:off x="1802673" y="2102743"/>
            <a:ext cx="9440093" cy="46474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9</a:t>
            </a:r>
            <a:r>
              <a:rPr b="0" baseline="30000" lang="pt-BR" sz="2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A tarifa do serviço público concedido será fixada </a:t>
            </a:r>
            <a:r>
              <a:rPr b="1" lang="pt-BR" sz="2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pelo preço </a:t>
            </a: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 proposta vencedora da licitação e preservada pelas regras de revisão previstas nesta Lei, no edital e no contrato.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§3º Ressalvados os impostos sobre a renda, a criação, alteração ou extinção de quaisquer tributos ou encargos legais, após a apresentação da proposta, quando comprovado seu impacto, implicará a revisão da tarifa, para mais ou para menos, conforme o caso.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§4º Em havendo alteração unilateral do contrato que afete o seu inicial equilíbrio econômico-financeiro, o poder concedente deverá restabelecê-lo, concomitantemente à alteração.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3"/>
          <p:cNvSpPr txBox="1"/>
          <p:nvPr/>
        </p:nvSpPr>
        <p:spPr>
          <a:xfrm>
            <a:off x="1570960" y="1463584"/>
            <a:ext cx="9671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❑"/>
            </a:pPr>
            <a:r>
              <a:rPr b="1" lang="pt-BR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Alocação Contratual dos Riscos: regime de preço (e não de custo)</a:t>
            </a:r>
            <a:endParaRPr b="1" i="0" sz="24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285" name="Google Shape;285;p23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58400" y="20376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3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3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4"/>
          <p:cNvSpPr txBox="1"/>
          <p:nvPr/>
        </p:nvSpPr>
        <p:spPr>
          <a:xfrm>
            <a:off x="1594484" y="500560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8.987/95</a:t>
            </a:r>
            <a:endParaRPr/>
          </a:p>
        </p:txBody>
      </p:sp>
      <p:sp>
        <p:nvSpPr>
          <p:cNvPr id="295" name="Google Shape;295;p24"/>
          <p:cNvSpPr/>
          <p:nvPr/>
        </p:nvSpPr>
        <p:spPr>
          <a:xfrm>
            <a:off x="1594484" y="2073427"/>
            <a:ext cx="3892064" cy="9541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i="0" lang="pt-BR" sz="2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Definição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4"/>
          <p:cNvSpPr txBox="1"/>
          <p:nvPr/>
        </p:nvSpPr>
        <p:spPr>
          <a:xfrm>
            <a:off x="3993541" y="2921168"/>
            <a:ext cx="702672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10. Sempre que forem atendidas as condições do contrato, considera-se mantido seu equilíbrio econômico-financeiro.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297" name="Google Shape;297;p24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34172" y="20376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4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4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5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5"/>
          <p:cNvSpPr txBox="1"/>
          <p:nvPr/>
        </p:nvSpPr>
        <p:spPr>
          <a:xfrm>
            <a:off x="1539399" y="135287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8.987/95</a:t>
            </a:r>
            <a:endParaRPr/>
          </a:p>
        </p:txBody>
      </p:sp>
      <p:sp>
        <p:nvSpPr>
          <p:cNvPr id="307" name="Google Shape;307;p25"/>
          <p:cNvSpPr/>
          <p:nvPr/>
        </p:nvSpPr>
        <p:spPr>
          <a:xfrm>
            <a:off x="1461945" y="1226827"/>
            <a:ext cx="9563106" cy="10156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❑"/>
            </a:pPr>
            <a:r>
              <a:rPr b="1" i="0" lang="pt-BR" sz="24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Contrato como instrumento e objeto da regulação administrativa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5"/>
          <p:cNvSpPr txBox="1"/>
          <p:nvPr/>
        </p:nvSpPr>
        <p:spPr>
          <a:xfrm>
            <a:off x="4078567" y="1881829"/>
            <a:ext cx="7403388" cy="50321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23. São cláusulas essenciais do contrato de concessão as relativas:</a:t>
            </a:r>
            <a:endParaRPr/>
          </a:p>
          <a:p>
            <a:pPr indent="0" lvl="0" marL="0" marR="0" rtl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 - ao preço do serviço e aos critérios e procedimentos para o reajuste e a revisão das tarifas;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 - aos direitos, garantias e obrigações do poder concedente e da concessionária, </a:t>
            </a:r>
            <a:r>
              <a:rPr b="1" i="0" lang="pt-BR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inclusive os relacionados às previsíveis necessidades de futura alteração e expansão do serviço e consequente modernização, aperfeiçoamento e ampliação dos equipamentos e das instalações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XI - aos critérios para o cálculo e a forma de pagamento das indenizações devidas à concessionária, quando for o caso;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XII - às condições para prorrogação do contrato;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endParaRPr/>
          </a:p>
        </p:txBody>
      </p:sp>
      <p:grpSp>
        <p:nvGrpSpPr>
          <p:cNvPr id="309" name="Google Shape;309;p25"/>
          <p:cNvGrpSpPr/>
          <p:nvPr/>
        </p:nvGrpSpPr>
        <p:grpSpPr>
          <a:xfrm>
            <a:off x="1299986" y="2569029"/>
            <a:ext cx="2454639" cy="2656114"/>
            <a:chOff x="0" y="227080"/>
            <a:chExt cx="3806731" cy="934830"/>
          </a:xfrm>
        </p:grpSpPr>
        <p:sp>
          <p:nvSpPr>
            <p:cNvPr id="310" name="Google Shape;310;p25"/>
            <p:cNvSpPr/>
            <p:nvPr/>
          </p:nvSpPr>
          <p:spPr>
            <a:xfrm>
              <a:off x="0" y="227080"/>
              <a:ext cx="3806731" cy="934830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5"/>
            <p:cNvSpPr txBox="1"/>
            <p:nvPr/>
          </p:nvSpPr>
          <p:spPr>
            <a:xfrm>
              <a:off x="45635" y="272715"/>
              <a:ext cx="3715461" cy="8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Manutenção do equilíbrio é um dever objetivamente definido, não se exigindo onerosidade excessiva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nterface gráfica do usuário, Texto&#10;&#10;Descrição gerada automaticamente" id="312" name="Google Shape;312;p25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75269" y="15751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5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5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6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6"/>
          <p:cNvSpPr txBox="1"/>
          <p:nvPr/>
        </p:nvSpPr>
        <p:spPr>
          <a:xfrm>
            <a:off x="1594484" y="500560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11.079/04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323" name="Google Shape;323;p26"/>
          <p:cNvSpPr/>
          <p:nvPr/>
        </p:nvSpPr>
        <p:spPr>
          <a:xfrm>
            <a:off x="3549287" y="2371010"/>
            <a:ext cx="7368049" cy="39703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4º Na contratação de parceria público-privada serão observadas as seguintes diretrizes: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 – </a:t>
            </a:r>
            <a:r>
              <a:rPr b="1" lang="pt-BR" sz="18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repartição objetiva de riscos </a:t>
            </a:r>
            <a:r>
              <a:rPr b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 as partes;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VII – sustentabilidade financeira e vantagens socioeconômicas dos projetos de parceria.”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5º As cláusulas dos contratos de parceria público-privada atenderão ao disposto no art. 23 da Lei nº 8.987, de 13 de fevereiro de 1995, no que couber, devendo também prever: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III – a </a:t>
            </a:r>
            <a:r>
              <a:rPr b="1" lang="pt-BR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repartição de riscos entre as partes</a:t>
            </a: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pt-BR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inclusive os referentes a caso fortuito, força maior, fato do príncipe e álea econômica extraordinária;</a:t>
            </a:r>
            <a:endParaRPr/>
          </a:p>
        </p:txBody>
      </p:sp>
      <p:sp>
        <p:nvSpPr>
          <p:cNvPr id="324" name="Google Shape;324;p26"/>
          <p:cNvSpPr txBox="1"/>
          <p:nvPr/>
        </p:nvSpPr>
        <p:spPr>
          <a:xfrm>
            <a:off x="1617642" y="1663487"/>
            <a:ext cx="61012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❑"/>
            </a:pPr>
            <a:r>
              <a:rPr b="1" i="0" lang="pt-BR" sz="24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Repartição Objetiva do Risco</a:t>
            </a:r>
            <a:endParaRPr/>
          </a:p>
        </p:txBody>
      </p:sp>
      <p:pic>
        <p:nvPicPr>
          <p:cNvPr descr="Interface gráfica do usuário, Texto&#10;&#10;Descrição gerada automaticamente" id="325" name="Google Shape;325;p26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106092" y="215307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6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6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7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7"/>
          <p:cNvSpPr txBox="1"/>
          <p:nvPr/>
        </p:nvSpPr>
        <p:spPr>
          <a:xfrm>
            <a:off x="1594484" y="152206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8.666/93</a:t>
            </a:r>
            <a:endParaRPr/>
          </a:p>
        </p:txBody>
      </p:sp>
      <p:sp>
        <p:nvSpPr>
          <p:cNvPr id="335" name="Google Shape;335;p27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336" name="Google Shape;336;p27"/>
          <p:cNvSpPr/>
          <p:nvPr/>
        </p:nvSpPr>
        <p:spPr>
          <a:xfrm>
            <a:off x="2516778" y="1876364"/>
            <a:ext cx="8813524" cy="49244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lang="pt-BR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Lei nº 8.666/93, Art. 57.  A duração dos contratos regidos por esta Lei ficará adstrita à vigência dos respectivos créditos orçamentários, exceto quanto aos relativos: (...)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lang="pt-BR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§ 1º  Os prazos de início de etapas de execução, de conclusão e de entrega admitem prorrogação, mantidas as demais cláusulas do contrato e assegurada a </a:t>
            </a:r>
            <a:r>
              <a:rPr b="1" lang="pt-BR" sz="21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manutenção de seu equilíbrio econômico-financeiro</a:t>
            </a:r>
            <a:r>
              <a:rPr b="0" lang="pt-BR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desde que ocorra algum dos seguintes motivos, devidamente autuados em processo: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Arial"/>
              <a:buNone/>
            </a:pPr>
            <a:r>
              <a:rPr b="0" lang="pt-BR" sz="21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 - alteração do projeto ou especificações, pela Administração;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Arial"/>
              <a:buNone/>
            </a:pPr>
            <a:r>
              <a:rPr b="0" lang="pt-BR" sz="21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II - superveniência de fato excepcional ou imprevisível, estranho à vontade das partes, que altere fundamentalmente as condições de execução do contrato;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Arial"/>
              <a:buNone/>
            </a:pPr>
            <a:r>
              <a:rPr b="0" lang="pt-BR" sz="21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III - interrupção da execução do contrato ou diminuição do ritmo de trabalho por ordem e no interesse da Administração</a:t>
            </a:r>
            <a:r>
              <a:rPr b="0" lang="pt-BR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</p:txBody>
      </p:sp>
      <p:sp>
        <p:nvSpPr>
          <p:cNvPr id="337" name="Google Shape;337;p27"/>
          <p:cNvSpPr txBox="1"/>
          <p:nvPr/>
        </p:nvSpPr>
        <p:spPr>
          <a:xfrm>
            <a:off x="1617642" y="1088735"/>
            <a:ext cx="993863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❑"/>
            </a:pPr>
            <a:r>
              <a:rPr b="1" lang="pt-BR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Reequilíbrio decorrente de Fato do Príncipe; Álea Extraordinária e extracontratual</a:t>
            </a:r>
            <a:endParaRPr b="1" i="0" sz="24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338" name="Google Shape;338;p27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75269" y="20376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7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8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8"/>
          <p:cNvSpPr txBox="1"/>
          <p:nvPr/>
        </p:nvSpPr>
        <p:spPr>
          <a:xfrm>
            <a:off x="1594484" y="56422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8.666/93</a:t>
            </a:r>
            <a:endParaRPr/>
          </a:p>
        </p:txBody>
      </p:sp>
      <p:sp>
        <p:nvSpPr>
          <p:cNvPr id="348" name="Google Shape;348;p28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349" name="Google Shape;349;p28"/>
          <p:cNvSpPr/>
          <p:nvPr/>
        </p:nvSpPr>
        <p:spPr>
          <a:xfrm>
            <a:off x="2873829" y="2284052"/>
            <a:ext cx="8535389" cy="39857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b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58.  O regime jurídico dos contratos administrativos instituído por esta Lei confere à Administração, em relação a eles, a prerrogativa de: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- </a:t>
            </a:r>
            <a:r>
              <a:rPr b="1" lang="pt-BR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modificá-los, unilateralmente</a:t>
            </a: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para melhor adequação às finalidades de interesse público, respeitados os direitos do contratado; (...)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§ 2o  Na hipótese do inciso I deste artigo, as cláusulas econômico-financeiras do contrato </a:t>
            </a:r>
            <a:r>
              <a:rPr b="1" lang="pt-BR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deverão ser revistas para que se mantenha o equilíbrio contratual.</a:t>
            </a:r>
            <a:endParaRPr/>
          </a:p>
        </p:txBody>
      </p:sp>
      <p:sp>
        <p:nvSpPr>
          <p:cNvPr id="350" name="Google Shape;350;p28"/>
          <p:cNvSpPr txBox="1"/>
          <p:nvPr/>
        </p:nvSpPr>
        <p:spPr>
          <a:xfrm>
            <a:off x="1617642" y="1349965"/>
            <a:ext cx="97915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❑"/>
            </a:pPr>
            <a:r>
              <a:rPr b="1" lang="pt-BR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Reequilíbrio decorrente de Fato do Príncipe; Álea Extraordinária e extracontratual</a:t>
            </a:r>
            <a:endParaRPr b="1" i="0" sz="24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351" name="Google Shape;351;p28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23898" y="20376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28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8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9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9"/>
          <p:cNvSpPr txBox="1"/>
          <p:nvPr/>
        </p:nvSpPr>
        <p:spPr>
          <a:xfrm>
            <a:off x="1594484" y="230586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8.666/93</a:t>
            </a:r>
            <a:endParaRPr/>
          </a:p>
        </p:txBody>
      </p:sp>
      <p:sp>
        <p:nvSpPr>
          <p:cNvPr id="361" name="Google Shape;361;p29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362" name="Google Shape;362;p29"/>
          <p:cNvSpPr/>
          <p:nvPr/>
        </p:nvSpPr>
        <p:spPr>
          <a:xfrm>
            <a:off x="2133601" y="2092804"/>
            <a:ext cx="9004662" cy="47089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65,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contratos regidos por esta Lei poderão ser alterados, com as devidas justificativas, nos seguintes casos: (...) II </a:t>
            </a: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 por acordo das partes: </a:t>
            </a:r>
            <a:endParaRPr/>
          </a:p>
          <a:p>
            <a:pPr indent="0" lvl="0" marL="0" marR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 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restabelecer a relação que as partes pactuaram inicialmente entre os encargos do contratado e a retribuição da administração para a justa remuneração da obra, serviço ou fornecimento, objetivando a </a:t>
            </a:r>
            <a:r>
              <a:rPr b="1" lang="pt-B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manutenção do equilíbrio econômico-financeiro inicial do contrato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na hipótese de sobrevirem </a:t>
            </a:r>
            <a:r>
              <a:rPr b="1"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fatos imprevisíveis, ou previsíveis porém de conseqüências incalculáveis,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retardadores ou impeditivos da execução do ajustado, ou, ainda, em caso de </a:t>
            </a:r>
            <a:r>
              <a:rPr b="1" lang="pt-B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força maior, caso fortuito ou fato do príncipe,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configurando </a:t>
            </a:r>
            <a:r>
              <a:rPr b="1" lang="pt-B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álea econômica extraordinária e extracontratua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l.  (Redação dada pela Lei nº 8.883, de 1994)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(...) § 6º  Em havendo alteração unilateral do contrato que aumente os encargos do contratado, a Administração deverá restabelecer, por aditamento, o equilíbrio econômico-financeiro inicial.</a:t>
            </a:r>
            <a:endParaRPr/>
          </a:p>
        </p:txBody>
      </p:sp>
      <p:sp>
        <p:nvSpPr>
          <p:cNvPr id="363" name="Google Shape;363;p29"/>
          <p:cNvSpPr txBox="1"/>
          <p:nvPr/>
        </p:nvSpPr>
        <p:spPr>
          <a:xfrm>
            <a:off x="1617642" y="1323841"/>
            <a:ext cx="969805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Reequilíbrio decorrente de Fato do Príncipe; Álea Extraordinária e extracontratual</a:t>
            </a:r>
            <a:endParaRPr b="1" i="0" sz="20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364" name="Google Shape;364;p29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54721" y="259494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9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9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0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0"/>
          <p:cNvSpPr txBox="1"/>
          <p:nvPr/>
        </p:nvSpPr>
        <p:spPr>
          <a:xfrm>
            <a:off x="1460806" y="287048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374" name="Google Shape;374;p30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375" name="Google Shape;375;p30"/>
          <p:cNvSpPr/>
          <p:nvPr/>
        </p:nvSpPr>
        <p:spPr>
          <a:xfrm>
            <a:off x="3413760" y="2310818"/>
            <a:ext cx="8108527" cy="37394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6º Para os fins desta Lei, consideram-se: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(...)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XXVII - matriz de riscos: cláusula contratual definidora de riscos e de responsabilidades entre as partes e caracterizadora do equilíbrio econômico-financeiro inicial do contrato, em termos de ônus financeiro decorrente de eventos supervenientes à contratação, contendo, no mínimo, as seguintes informações: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0"/>
          <p:cNvSpPr txBox="1"/>
          <p:nvPr/>
        </p:nvSpPr>
        <p:spPr>
          <a:xfrm>
            <a:off x="1276801" y="1532343"/>
            <a:ext cx="53330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i="0" lang="pt-BR" sz="2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Reforço da Repartição Objetiva do Risco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377" name="Google Shape;377;p30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64996" y="28704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0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0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1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1"/>
          <p:cNvSpPr txBox="1"/>
          <p:nvPr/>
        </p:nvSpPr>
        <p:spPr>
          <a:xfrm>
            <a:off x="1434101" y="172618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387" name="Google Shape;387;p31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388" name="Google Shape;388;p31"/>
          <p:cNvSpPr/>
          <p:nvPr/>
        </p:nvSpPr>
        <p:spPr>
          <a:xfrm>
            <a:off x="2952206" y="2622732"/>
            <a:ext cx="8499565" cy="33239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22. O edital poderá contemplar matriz de alocação de riscos entre o contratante e o contratado, hipótese em que o cálculo do valor </a:t>
            </a:r>
            <a:r>
              <a:rPr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estimado da contratação poderá considerar taxa de risco compatível com o objeto </a:t>
            </a:r>
            <a:r>
              <a:rPr b="0"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 licitação e com os riscos atribuídos ao contratado, de acordo com metodologia predefinida pelo ente federativo.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1º A matriz de que trata o </a:t>
            </a:r>
            <a:r>
              <a:rPr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caput</a:t>
            </a:r>
            <a:r>
              <a:rPr b="0"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deste artigo deverá promover a alocação eficiente dos riscos de cada contrato e estabelecer a responsabilidade que caiba a cada parte contratante, bem como os mecanismos que afastem a ocorrência do sinistro e mitiguem os seus efeitos, caso este ocorra durante a execução contratual.</a:t>
            </a:r>
            <a:endParaRPr/>
          </a:p>
        </p:txBody>
      </p:sp>
      <p:sp>
        <p:nvSpPr>
          <p:cNvPr id="389" name="Google Shape;389;p31"/>
          <p:cNvSpPr txBox="1"/>
          <p:nvPr/>
        </p:nvSpPr>
        <p:spPr>
          <a:xfrm>
            <a:off x="1406244" y="1352167"/>
            <a:ext cx="1029982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i="0" lang="pt-BR" sz="2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Obrigatória matriz de riscos em contratos de grande vulto (PPPs); contratações integradas e semi-integradas 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390" name="Google Shape;390;p31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83555" y="17261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1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1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612783" y="334569"/>
            <a:ext cx="7026720" cy="1272784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143C6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1777364" y="590900"/>
            <a:ext cx="7026720" cy="231153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Fontes do Equilíbrio Econômico-Financeiro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7" name="Google Shape;107;p14"/>
          <p:cNvGrpSpPr/>
          <p:nvPr/>
        </p:nvGrpSpPr>
        <p:grpSpPr>
          <a:xfrm>
            <a:off x="4546889" y="2585271"/>
            <a:ext cx="4695923" cy="3938159"/>
            <a:chOff x="278465" y="0"/>
            <a:chExt cx="4695923" cy="3938159"/>
          </a:xfrm>
        </p:grpSpPr>
        <p:sp>
          <p:nvSpPr>
            <p:cNvPr id="108" name="Google Shape;108;p14"/>
            <p:cNvSpPr/>
            <p:nvPr/>
          </p:nvSpPr>
          <p:spPr>
            <a:xfrm>
              <a:off x="278465" y="0"/>
              <a:ext cx="3938159" cy="3938159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487390"/>
                </a:gs>
                <a:gs pos="50000">
                  <a:srgbClr val="0B6287"/>
                </a:gs>
                <a:gs pos="100000">
                  <a:srgbClr val="04587C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2043490" y="424023"/>
              <a:ext cx="2930898" cy="699946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2077659" y="458192"/>
              <a:ext cx="2862560" cy="6316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Constituição Federal</a:t>
              </a: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2229037" y="1269133"/>
              <a:ext cx="2559803" cy="699946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 txBox="1"/>
            <p:nvPr/>
          </p:nvSpPr>
          <p:spPr>
            <a:xfrm>
              <a:off x="2263206" y="1303302"/>
              <a:ext cx="2491465" cy="6316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Legislação</a:t>
              </a: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2229037" y="2241862"/>
              <a:ext cx="2559803" cy="699946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2263206" y="2276031"/>
              <a:ext cx="2491465" cy="6316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Contrato</a:t>
              </a:r>
              <a:endParaRPr/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2229037" y="3070367"/>
              <a:ext cx="2559803" cy="699946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2263206" y="3104536"/>
              <a:ext cx="2491465" cy="6316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Jurisprudência</a:t>
              </a:r>
              <a:endParaRPr/>
            </a:p>
          </p:txBody>
        </p:sp>
      </p:grpSp>
      <p:pic>
        <p:nvPicPr>
          <p:cNvPr descr="Interface gráfica do usuário, Texto&#10;&#10;Descrição gerada automaticamente" id="117" name="Google Shape;117;p14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51980" y="21147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2"/>
          <p:cNvSpPr txBox="1"/>
          <p:nvPr/>
        </p:nvSpPr>
        <p:spPr>
          <a:xfrm>
            <a:off x="1434101" y="172618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400" name="Google Shape;400;p32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01" name="Google Shape;401;p32"/>
          <p:cNvSpPr/>
          <p:nvPr/>
        </p:nvSpPr>
        <p:spPr>
          <a:xfrm>
            <a:off x="2865120" y="2468845"/>
            <a:ext cx="8543109" cy="36317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22.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3º Quando a contratação se referir a obras e serviços de </a:t>
            </a:r>
            <a:r>
              <a:rPr b="1" lang="pt-BR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grande vulto ou forem adotados os regimes de contratação integrada e semi-integrada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edital obrigatoriamente contemplará matriz de alocação de riscos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entre o contratante e o contratado.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4º Nas contratações integradas ou semi-integradas, os riscos decorrentes de fatos supervenientes à contratação associados à escolha da solução de projeto básico pelo contratado deverão ser alocados como de sua responsabilidade na matriz de riscos.</a:t>
            </a:r>
            <a:endParaRPr/>
          </a:p>
        </p:txBody>
      </p:sp>
      <p:sp>
        <p:nvSpPr>
          <p:cNvPr id="402" name="Google Shape;402;p32"/>
          <p:cNvSpPr txBox="1"/>
          <p:nvPr/>
        </p:nvSpPr>
        <p:spPr>
          <a:xfrm>
            <a:off x="1406244" y="1352167"/>
            <a:ext cx="102998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❑"/>
            </a:pPr>
            <a:r>
              <a:rPr b="1" i="0" lang="pt-BR" sz="18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Obrigatória matriz de riscos em contratos de grande vulto (PPPs); contratações integradas e semi-integradas </a:t>
            </a:r>
            <a:endParaRPr b="1"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403" name="Google Shape;403;p32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83555" y="17261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2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32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3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3"/>
          <p:cNvSpPr txBox="1"/>
          <p:nvPr/>
        </p:nvSpPr>
        <p:spPr>
          <a:xfrm>
            <a:off x="1460806" y="287048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413" name="Google Shape;413;p33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14" name="Google Shape;414;p33"/>
          <p:cNvSpPr/>
          <p:nvPr/>
        </p:nvSpPr>
        <p:spPr>
          <a:xfrm>
            <a:off x="2394858" y="2317344"/>
            <a:ext cx="8706722" cy="39395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103. § 4º A matriz de alocação de riscos definirá o equilíbrio econômico-financeiro inicial do contrato em relação a eventos supervenientes e deverá ser observada na solução de eventuais pleitos das partes.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5º Sempre que atendidas as condições do contrato e da matriz de alocação de riscos, será considerado mantido o equilíbrio econômico-financeiro, </a:t>
            </a:r>
            <a:r>
              <a:rPr b="1" lang="pt-B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renunciando as partes aos pedidos de restabelecimento do equilíbrio relacionados aos riscos assumidos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exceto no que se refere: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- </a:t>
            </a:r>
            <a:r>
              <a:rPr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às alterações unilaterais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determinadas pela Administração, nas hipóteses do inciso I do caput do art. 124 desta Lei;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II - ao </a:t>
            </a:r>
            <a:r>
              <a:rPr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aumento ou à redução, por legislação superveniente, dos tributos diretamente pagos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pelo contratado em decorrência do contrato.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3"/>
          <p:cNvSpPr txBox="1"/>
          <p:nvPr/>
        </p:nvSpPr>
        <p:spPr>
          <a:xfrm>
            <a:off x="1369166" y="1556043"/>
            <a:ext cx="10299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Reequilíbrio decorrente de Fato do Príncipe; Álea Extraordinária e extracontratual</a:t>
            </a:r>
            <a:endParaRPr b="1" i="0" sz="20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416" name="Google Shape;416;p33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37758" y="28704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33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3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4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4"/>
          <p:cNvSpPr txBox="1"/>
          <p:nvPr/>
        </p:nvSpPr>
        <p:spPr>
          <a:xfrm>
            <a:off x="1377679" y="239857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426" name="Google Shape;426;p34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27" name="Google Shape;427;p34"/>
          <p:cNvSpPr/>
          <p:nvPr/>
        </p:nvSpPr>
        <p:spPr>
          <a:xfrm>
            <a:off x="1724297" y="1900937"/>
            <a:ext cx="9448801" cy="47705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104. 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regime jurídico dos contratos instituído por esta Lei confere à Administração, em relação a eles, as prerrogativas de: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- </a:t>
            </a:r>
            <a:r>
              <a:rPr b="1" lang="pt-BR" sz="19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modificá-los, unilateralmente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para melhor adequação às finalidades de interesse público, </a:t>
            </a:r>
            <a:r>
              <a:rPr b="1" lang="pt-BR" sz="19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respeitados os direitos do contratado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2º Na hipótese prevista no inciso I do caput deste artigo, as </a:t>
            </a:r>
            <a:r>
              <a:rPr b="1" lang="pt-BR" sz="19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cláusulas econômico-financeiras do contrato deverão ser revistas para que se mantenha o equilíbrio contratual</a:t>
            </a:r>
            <a:r>
              <a:rPr lang="pt-BR" sz="19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124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Os contratos regidos por esta Lei poderão ser alterados, com as devidas justificativas, nos seguintes casos: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II - por acordo entre as partes: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 para </a:t>
            </a:r>
            <a:r>
              <a:rPr b="1" lang="pt-BR" sz="19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restabelecer o equilíbrio econômico-financeiro inicial do contrato em caso de </a:t>
            </a:r>
            <a:r>
              <a:rPr b="1" lang="pt-BR" sz="19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força maior, caso fortuito ou fato do príncipe </a:t>
            </a:r>
            <a:r>
              <a:rPr b="1" lang="pt-BR" sz="19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ou em decorrência de fatos imprevisíveis ou previsíveis de consequências incalculáveis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que inviabilizem a execução do contrato tal como pactuado, respeitada, em qualquer caso, a repartição objetiva de risco estabelecida no contrato.</a:t>
            </a:r>
            <a:endParaRPr sz="19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34"/>
          <p:cNvSpPr txBox="1"/>
          <p:nvPr/>
        </p:nvSpPr>
        <p:spPr>
          <a:xfrm>
            <a:off x="1377679" y="1386394"/>
            <a:ext cx="10299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Reequilíbrio decorrente de Fato do Príncipe; Álea Extraordinária e extracontratual</a:t>
            </a:r>
            <a:endParaRPr b="1" i="0" sz="20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429" name="Google Shape;429;p34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34173" y="239857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4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34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5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5"/>
          <p:cNvSpPr txBox="1"/>
          <p:nvPr/>
        </p:nvSpPr>
        <p:spPr>
          <a:xfrm>
            <a:off x="1460806" y="287048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439" name="Google Shape;439;p35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40" name="Google Shape;440;p35"/>
          <p:cNvSpPr/>
          <p:nvPr/>
        </p:nvSpPr>
        <p:spPr>
          <a:xfrm>
            <a:off x="2116178" y="1967073"/>
            <a:ext cx="8882742" cy="44781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130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Caso haja alteração unilateral do contrato que aumente ou diminua os encargos do contratado, a Administração deverá restabelecer, no mesmo termo aditivo, o equilíbrio econômico-financeiro inicial.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131. 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extinção do contrato não configurará óbice para o reconhecimento do desequilíbrio econômico-financeiro, hipótese em que será concedida indenização por meio de termo indenizatório.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Parágrafo único. O pedido de restabelecimento do equilíbrio econômico-financeiro deverá ser formulado durante a vigência do contrato e antes de eventual prorrogação nos termos do art. 107 desta Lei.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133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 hipóteses em que for adotada a contratação integrada ou semi-integrada, é vedada a alteração dos valores contratuais, exceto nos seguintes casos: I - para </a:t>
            </a:r>
            <a:r>
              <a:rPr b="1" lang="pt-BR" sz="19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restabelecimento do equilíbrio econômico-financeiro decorrente de caso fortuito ou força maior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</p:txBody>
      </p:sp>
      <p:sp>
        <p:nvSpPr>
          <p:cNvPr id="441" name="Google Shape;441;p35"/>
          <p:cNvSpPr txBox="1"/>
          <p:nvPr/>
        </p:nvSpPr>
        <p:spPr>
          <a:xfrm>
            <a:off x="1460806" y="1322384"/>
            <a:ext cx="10299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Reequilíbrio decorrente de Fato do Príncipe; Álea Extraordinária e extracontratual</a:t>
            </a:r>
            <a:endParaRPr b="1" i="0" sz="20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442" name="Google Shape;442;p35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136914" y="149943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35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5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6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6"/>
          <p:cNvSpPr txBox="1"/>
          <p:nvPr/>
        </p:nvSpPr>
        <p:spPr>
          <a:xfrm>
            <a:off x="1356897" y="116627"/>
            <a:ext cx="7026720" cy="92538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Lei nº 14.133/21</a:t>
            </a:r>
            <a:endParaRPr/>
          </a:p>
        </p:txBody>
      </p:sp>
      <p:sp>
        <p:nvSpPr>
          <p:cNvPr id="452" name="Google Shape;452;p36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53" name="Google Shape;453;p36"/>
          <p:cNvSpPr/>
          <p:nvPr/>
        </p:nvSpPr>
        <p:spPr>
          <a:xfrm>
            <a:off x="1741719" y="1717766"/>
            <a:ext cx="9144001" cy="48782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b="1" lang="pt-BR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</a:t>
            </a: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137.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Constituirão motivos para extinção do contrato, a qual deverá ser formalmente motivada nos autos do processo, assegurados o contraditório e a ampla defesa, as seguintes situações: (...)</a:t>
            </a:r>
            <a:endParaRPr/>
          </a:p>
          <a:p>
            <a:pPr indent="0" lvl="0" marL="0" marR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3º As hipóteses de extinção a que se referem os incisos II, III e IV do § 2º deste artigo observarão as seguintes disposições: II - assegurarão ao contratado o direito de optar pela suspensão do cumprimento das obrigações assumidas até a normalização da situação, admitido o restabelecimento do equilíbrio econômico-financeiro do contrato, na forma da alínea “d” do inciso II do caput do art. 124 desta Lei.</a:t>
            </a:r>
            <a:endParaRPr/>
          </a:p>
          <a:p>
            <a:pPr indent="0" lvl="0" marL="0" marR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t/>
            </a:r>
            <a:endParaRPr sz="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1"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151</a:t>
            </a: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Nas contratações regidas por esta Lei, poderão ser utilizados meios alternativos de prevenção e resolução de controvérsias, notadamente a conciliação, a mediação, o comitê de resolução de disputas e a arbitragem.</a:t>
            </a:r>
            <a:endParaRPr/>
          </a:p>
          <a:p>
            <a:pPr indent="0" lvl="0" marL="0" marR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Parágrafo único. Será aplicado o disposto no caput deste artigo às controvérsias relacionadas a direitos patrimoniais disponíveis, como as questões relacionadas ao restabelecimento do equilíbrio econômico-financeiro do contrato, ao inadimplemento de obrigações contratuais por quaisquer das partes e ao cálculo de indenizações.</a:t>
            </a:r>
            <a:endParaRPr/>
          </a:p>
        </p:txBody>
      </p:sp>
      <p:sp>
        <p:nvSpPr>
          <p:cNvPr id="454" name="Google Shape;454;p36"/>
          <p:cNvSpPr txBox="1"/>
          <p:nvPr/>
        </p:nvSpPr>
        <p:spPr>
          <a:xfrm>
            <a:off x="1356897" y="1135992"/>
            <a:ext cx="10299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❑"/>
            </a:pPr>
            <a:r>
              <a:rPr b="1" lang="pt-BR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Reequilíbrio decorrente de Fato do Príncipe; Álea Extraordinária e extracontratual</a:t>
            </a:r>
            <a:endParaRPr b="1" i="0" sz="20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455" name="Google Shape;455;p36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75269" y="195769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6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36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7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7"/>
          <p:cNvSpPr txBox="1"/>
          <p:nvPr/>
        </p:nvSpPr>
        <p:spPr>
          <a:xfrm>
            <a:off x="4618510" y="4273733"/>
            <a:ext cx="78117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7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66" name="Google Shape;466;p37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grpSp>
        <p:nvGrpSpPr>
          <p:cNvPr id="467" name="Google Shape;467;p37"/>
          <p:cNvGrpSpPr/>
          <p:nvPr/>
        </p:nvGrpSpPr>
        <p:grpSpPr>
          <a:xfrm>
            <a:off x="1595584" y="3482794"/>
            <a:ext cx="9926832" cy="1589291"/>
            <a:chOff x="1101" y="653303"/>
            <a:chExt cx="9926832" cy="1589291"/>
          </a:xfrm>
        </p:grpSpPr>
        <p:sp>
          <p:nvSpPr>
            <p:cNvPr id="468" name="Google Shape;468;p37"/>
            <p:cNvSpPr/>
            <p:nvPr/>
          </p:nvSpPr>
          <p:spPr>
            <a:xfrm>
              <a:off x="1101" y="653303"/>
              <a:ext cx="2407472" cy="1244055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18784" y="860101"/>
              <a:ext cx="2407472" cy="124405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7"/>
            <p:cNvSpPr txBox="1"/>
            <p:nvPr/>
          </p:nvSpPr>
          <p:spPr>
            <a:xfrm>
              <a:off x="255221" y="896538"/>
              <a:ext cx="2334598" cy="1171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Objeto pretendido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(encargos e receitas</a:t>
              </a:r>
              <a:r>
                <a:rPr b="1"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2843938" y="653303"/>
              <a:ext cx="1993211" cy="1382493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3061621" y="860101"/>
              <a:ext cx="1993211" cy="138249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7"/>
            <p:cNvSpPr txBox="1"/>
            <p:nvPr/>
          </p:nvSpPr>
          <p:spPr>
            <a:xfrm>
              <a:off x="3102113" y="900593"/>
              <a:ext cx="1912227" cy="13015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Repartição de Riscos (Áleas) </a:t>
              </a: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5272515" y="653303"/>
              <a:ext cx="2043228" cy="1244055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5490197" y="860101"/>
              <a:ext cx="2043228" cy="124405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7"/>
            <p:cNvSpPr txBox="1"/>
            <p:nvPr/>
          </p:nvSpPr>
          <p:spPr>
            <a:xfrm>
              <a:off x="5526634" y="896538"/>
              <a:ext cx="1970354" cy="1171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Providências a serem adotadas em caso de premissas exógenas</a:t>
              </a: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7751108" y="653303"/>
              <a:ext cx="1959142" cy="1244055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7968791" y="860101"/>
              <a:ext cx="1959142" cy="124405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7"/>
            <p:cNvSpPr txBox="1"/>
            <p:nvPr/>
          </p:nvSpPr>
          <p:spPr>
            <a:xfrm>
              <a:off x="8005228" y="896538"/>
              <a:ext cx="1886268" cy="1171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Mecanismos de Recomposição do Equilíbrio</a:t>
              </a: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" name="Google Shape;480;p37"/>
          <p:cNvSpPr txBox="1"/>
          <p:nvPr/>
        </p:nvSpPr>
        <p:spPr>
          <a:xfrm>
            <a:off x="1594483" y="814070"/>
            <a:ext cx="7811789" cy="132343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Bases para a Modelagem do Equilíbrio Econômico-Financeiro</a:t>
            </a:r>
            <a:endParaRPr/>
          </a:p>
        </p:txBody>
      </p:sp>
      <p:pic>
        <p:nvPicPr>
          <p:cNvPr descr="Interface gráfica do usuário, Texto&#10;&#10;Descrição gerada automaticamente" id="481" name="Google Shape;481;p37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44447" y="277933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7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37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8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38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91" name="Google Shape;491;p38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492" name="Google Shape;492;p38"/>
          <p:cNvSpPr txBox="1"/>
          <p:nvPr/>
        </p:nvSpPr>
        <p:spPr>
          <a:xfrm>
            <a:off x="1748430" y="308467"/>
            <a:ext cx="7811789" cy="926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Alocação de Riscos</a:t>
            </a:r>
            <a:endParaRPr/>
          </a:p>
        </p:txBody>
      </p:sp>
      <p:grpSp>
        <p:nvGrpSpPr>
          <p:cNvPr id="493" name="Google Shape;493;p38"/>
          <p:cNvGrpSpPr/>
          <p:nvPr/>
        </p:nvGrpSpPr>
        <p:grpSpPr>
          <a:xfrm>
            <a:off x="2365504" y="2956860"/>
            <a:ext cx="2371553" cy="1243162"/>
            <a:chOff x="222091" y="759418"/>
            <a:chExt cx="2165198" cy="1243162"/>
          </a:xfrm>
        </p:grpSpPr>
        <p:sp>
          <p:nvSpPr>
            <p:cNvPr id="494" name="Google Shape;494;p38"/>
            <p:cNvSpPr/>
            <p:nvPr/>
          </p:nvSpPr>
          <p:spPr>
            <a:xfrm>
              <a:off x="222091" y="75941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8"/>
            <p:cNvSpPr txBox="1"/>
            <p:nvPr/>
          </p:nvSpPr>
          <p:spPr>
            <a:xfrm>
              <a:off x="258502" y="795829"/>
              <a:ext cx="2092376" cy="1170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Identificação e repartição de riscos com máxima eficiência</a:t>
              </a:r>
              <a:endParaRPr/>
            </a:p>
          </p:txBody>
        </p:sp>
      </p:grpSp>
      <p:sp>
        <p:nvSpPr>
          <p:cNvPr id="496" name="Google Shape;496;p38"/>
          <p:cNvSpPr/>
          <p:nvPr/>
        </p:nvSpPr>
        <p:spPr>
          <a:xfrm>
            <a:off x="5254581" y="2258093"/>
            <a:ext cx="5884474" cy="94837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Capacidade preventiva</a:t>
            </a: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à parte que, a um custo mais baixo, possa reduzir as chances do evento indesejável</a:t>
            </a:r>
            <a:endParaRPr/>
          </a:p>
        </p:txBody>
      </p:sp>
      <p:sp>
        <p:nvSpPr>
          <p:cNvPr id="497" name="Google Shape;497;p38"/>
          <p:cNvSpPr/>
          <p:nvPr/>
        </p:nvSpPr>
        <p:spPr>
          <a:xfrm>
            <a:off x="8747423" y="5003337"/>
            <a:ext cx="3044028" cy="149438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À parte que tenha maior capacidade de gerenciar suas consequências danosas</a:t>
            </a:r>
            <a:endParaRPr/>
          </a:p>
        </p:txBody>
      </p:sp>
      <p:sp>
        <p:nvSpPr>
          <p:cNvPr id="498" name="Google Shape;498;p38"/>
          <p:cNvSpPr/>
          <p:nvPr/>
        </p:nvSpPr>
        <p:spPr>
          <a:xfrm>
            <a:off x="4980971" y="5011551"/>
            <a:ext cx="3044029" cy="1457969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À parte com menor possibilidade de externalizar/terceirizar as consequências do evento</a:t>
            </a:r>
            <a:endParaRPr/>
          </a:p>
        </p:txBody>
      </p:sp>
      <p:sp>
        <p:nvSpPr>
          <p:cNvPr id="499" name="Google Shape;499;p38"/>
          <p:cNvSpPr/>
          <p:nvPr/>
        </p:nvSpPr>
        <p:spPr>
          <a:xfrm>
            <a:off x="4745909" y="2839499"/>
            <a:ext cx="552972" cy="1482861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8"/>
          <p:cNvSpPr/>
          <p:nvPr/>
        </p:nvSpPr>
        <p:spPr>
          <a:xfrm>
            <a:off x="2419971" y="4296726"/>
            <a:ext cx="2181037" cy="394968"/>
          </a:xfrm>
          <a:prstGeom prst="rect">
            <a:avLst/>
          </a:prstGeom>
          <a:gradFill>
            <a:gsLst>
              <a:gs pos="0">
                <a:srgbClr val="9ACEF4"/>
              </a:gs>
              <a:gs pos="50000">
                <a:srgbClr val="8DC3EA"/>
              </a:gs>
              <a:gs pos="100000">
                <a:srgbClr val="78BDED"/>
              </a:gs>
            </a:gsLst>
            <a:lin ang="5400000" scaled="0"/>
          </a:gra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 de Riscos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8"/>
          <p:cNvSpPr/>
          <p:nvPr/>
        </p:nvSpPr>
        <p:spPr>
          <a:xfrm>
            <a:off x="5254581" y="3787871"/>
            <a:ext cx="5884474" cy="868851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Capacidade repressiva</a:t>
            </a: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</p:txBody>
      </p:sp>
      <p:cxnSp>
        <p:nvCxnSpPr>
          <p:cNvPr id="502" name="Google Shape;502;p38"/>
          <p:cNvCxnSpPr/>
          <p:nvPr/>
        </p:nvCxnSpPr>
        <p:spPr>
          <a:xfrm flipH="1">
            <a:off x="7034645" y="4656722"/>
            <a:ext cx="540328" cy="354829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3" name="Google Shape;503;p38"/>
          <p:cNvCxnSpPr/>
          <p:nvPr/>
        </p:nvCxnSpPr>
        <p:spPr>
          <a:xfrm>
            <a:off x="9259466" y="4656722"/>
            <a:ext cx="601507" cy="354829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nterface gráfica do usuário, Texto&#10;&#10;Descrição gerada automaticamente" id="504" name="Google Shape;504;p38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01971" y="220421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38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8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9"/>
          <p:cNvSpPr/>
          <p:nvPr/>
        </p:nvSpPr>
        <p:spPr>
          <a:xfrm rot="5400000">
            <a:off x="6699563" y="1504166"/>
            <a:ext cx="635808" cy="7661280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9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39"/>
          <p:cNvSpPr txBox="1"/>
          <p:nvPr/>
        </p:nvSpPr>
        <p:spPr>
          <a:xfrm>
            <a:off x="1735464" y="301507"/>
            <a:ext cx="7811789" cy="926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Revisão Contratual</a:t>
            </a:r>
            <a:endParaRPr/>
          </a:p>
        </p:txBody>
      </p:sp>
      <p:grpSp>
        <p:nvGrpSpPr>
          <p:cNvPr id="515" name="Google Shape;515;p39"/>
          <p:cNvGrpSpPr/>
          <p:nvPr/>
        </p:nvGrpSpPr>
        <p:grpSpPr>
          <a:xfrm>
            <a:off x="2280743" y="2276221"/>
            <a:ext cx="2784183" cy="2011563"/>
            <a:chOff x="222091" y="759418"/>
            <a:chExt cx="2165198" cy="1243162"/>
          </a:xfrm>
        </p:grpSpPr>
        <p:sp>
          <p:nvSpPr>
            <p:cNvPr id="516" name="Google Shape;516;p39"/>
            <p:cNvSpPr/>
            <p:nvPr/>
          </p:nvSpPr>
          <p:spPr>
            <a:xfrm>
              <a:off x="222091" y="75941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9"/>
            <p:cNvSpPr txBox="1"/>
            <p:nvPr/>
          </p:nvSpPr>
          <p:spPr>
            <a:xfrm>
              <a:off x="258502" y="795829"/>
              <a:ext cx="2092376" cy="1170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Providências na ocorrência de áleas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8" name="Google Shape;518;p39"/>
          <p:cNvSpPr/>
          <p:nvPr/>
        </p:nvSpPr>
        <p:spPr>
          <a:xfrm>
            <a:off x="4923222" y="2828863"/>
            <a:ext cx="3181224" cy="786631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Revisão Contratual</a:t>
            </a:r>
            <a:endParaRPr/>
          </a:p>
        </p:txBody>
      </p:sp>
      <p:sp>
        <p:nvSpPr>
          <p:cNvPr id="519" name="Google Shape;519;p39"/>
          <p:cNvSpPr/>
          <p:nvPr/>
        </p:nvSpPr>
        <p:spPr>
          <a:xfrm>
            <a:off x="5935150" y="3861909"/>
            <a:ext cx="2628900" cy="447061"/>
          </a:xfrm>
          <a:prstGeom prst="rect">
            <a:avLst/>
          </a:prstGeom>
          <a:solidFill>
            <a:srgbClr val="0070C0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Ordinária ∕ Periódica</a:t>
            </a:r>
            <a:endParaRPr/>
          </a:p>
        </p:txBody>
      </p:sp>
      <p:sp>
        <p:nvSpPr>
          <p:cNvPr id="520" name="Google Shape;520;p39"/>
          <p:cNvSpPr/>
          <p:nvPr/>
        </p:nvSpPr>
        <p:spPr>
          <a:xfrm>
            <a:off x="5935150" y="4577186"/>
            <a:ext cx="2628900" cy="447061"/>
          </a:xfrm>
          <a:prstGeom prst="rect">
            <a:avLst/>
          </a:prstGeom>
          <a:solidFill>
            <a:srgbClr val="0070C0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Extraordinária</a:t>
            </a:r>
            <a:endParaRPr/>
          </a:p>
        </p:txBody>
      </p:sp>
      <p:sp>
        <p:nvSpPr>
          <p:cNvPr id="521" name="Google Shape;521;p39"/>
          <p:cNvSpPr/>
          <p:nvPr/>
        </p:nvSpPr>
        <p:spPr>
          <a:xfrm>
            <a:off x="8104446" y="2912428"/>
            <a:ext cx="162395" cy="58740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2" name="Google Shape;522;p39"/>
          <p:cNvGrpSpPr/>
          <p:nvPr/>
        </p:nvGrpSpPr>
        <p:grpSpPr>
          <a:xfrm>
            <a:off x="8266841" y="2770180"/>
            <a:ext cx="2059272" cy="306993"/>
            <a:chOff x="218743" y="759418"/>
            <a:chExt cx="2168546" cy="1271877"/>
          </a:xfrm>
        </p:grpSpPr>
        <p:sp>
          <p:nvSpPr>
            <p:cNvPr id="523" name="Google Shape;523;p39"/>
            <p:cNvSpPr/>
            <p:nvPr/>
          </p:nvSpPr>
          <p:spPr>
            <a:xfrm>
              <a:off x="222091" y="75941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9"/>
            <p:cNvSpPr txBox="1"/>
            <p:nvPr/>
          </p:nvSpPr>
          <p:spPr>
            <a:xfrm>
              <a:off x="218743" y="860955"/>
              <a:ext cx="2092376" cy="1170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De ofício</a:t>
              </a:r>
              <a:endParaRPr/>
            </a:p>
          </p:txBody>
        </p:sp>
      </p:grpSp>
      <p:grpSp>
        <p:nvGrpSpPr>
          <p:cNvPr id="525" name="Google Shape;525;p39"/>
          <p:cNvGrpSpPr/>
          <p:nvPr/>
        </p:nvGrpSpPr>
        <p:grpSpPr>
          <a:xfrm>
            <a:off x="8290000" y="3371018"/>
            <a:ext cx="2036113" cy="301604"/>
            <a:chOff x="222091" y="759418"/>
            <a:chExt cx="2165198" cy="1249550"/>
          </a:xfrm>
        </p:grpSpPr>
        <p:sp>
          <p:nvSpPr>
            <p:cNvPr id="526" name="Google Shape;526;p39"/>
            <p:cNvSpPr/>
            <p:nvPr/>
          </p:nvSpPr>
          <p:spPr>
            <a:xfrm>
              <a:off x="222091" y="75941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9"/>
            <p:cNvSpPr txBox="1"/>
            <p:nvPr/>
          </p:nvSpPr>
          <p:spPr>
            <a:xfrm>
              <a:off x="282107" y="838628"/>
              <a:ext cx="2092376" cy="1170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Por Provocação</a:t>
              </a:r>
              <a:endParaRPr/>
            </a:p>
          </p:txBody>
        </p:sp>
      </p:grpSp>
      <p:sp>
        <p:nvSpPr>
          <p:cNvPr id="528" name="Google Shape;528;p39"/>
          <p:cNvSpPr/>
          <p:nvPr/>
        </p:nvSpPr>
        <p:spPr>
          <a:xfrm>
            <a:off x="5797253" y="4178755"/>
            <a:ext cx="162395" cy="587402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9" name="Google Shape;529;p39"/>
          <p:cNvCxnSpPr/>
          <p:nvPr/>
        </p:nvCxnSpPr>
        <p:spPr>
          <a:xfrm>
            <a:off x="5496188" y="3615494"/>
            <a:ext cx="0" cy="741073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30" name="Google Shape;530;p39"/>
          <p:cNvCxnSpPr/>
          <p:nvPr/>
        </p:nvCxnSpPr>
        <p:spPr>
          <a:xfrm>
            <a:off x="5496188" y="4356567"/>
            <a:ext cx="290343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31" name="Google Shape;531;p39"/>
          <p:cNvSpPr/>
          <p:nvPr/>
        </p:nvSpPr>
        <p:spPr>
          <a:xfrm>
            <a:off x="8924488" y="5407113"/>
            <a:ext cx="2901751" cy="992685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Consequências endocontratuais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39"/>
          <p:cNvSpPr/>
          <p:nvPr/>
        </p:nvSpPr>
        <p:spPr>
          <a:xfrm>
            <a:off x="4033105" y="5463963"/>
            <a:ext cx="2550042" cy="908013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Premissas exógenas</a:t>
            </a:r>
            <a:endParaRPr/>
          </a:p>
        </p:txBody>
      </p:sp>
      <p:sp>
        <p:nvSpPr>
          <p:cNvPr id="533" name="Google Shape;533;p39"/>
          <p:cNvSpPr/>
          <p:nvPr/>
        </p:nvSpPr>
        <p:spPr>
          <a:xfrm>
            <a:off x="1114697" y="5237300"/>
            <a:ext cx="3291221" cy="1301034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Alterações circunstanciais das condições pactuadas</a:t>
            </a:r>
            <a:endParaRPr/>
          </a:p>
        </p:txBody>
      </p:sp>
      <p:sp>
        <p:nvSpPr>
          <p:cNvPr id="534" name="Google Shape;534;p39"/>
          <p:cNvSpPr/>
          <p:nvPr/>
        </p:nvSpPr>
        <p:spPr>
          <a:xfrm>
            <a:off x="6091668" y="5274992"/>
            <a:ext cx="3062025" cy="1301034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Nexo causal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impacto relevante</a:t>
            </a:r>
            <a:endParaRPr/>
          </a:p>
        </p:txBody>
      </p:sp>
      <p:pic>
        <p:nvPicPr>
          <p:cNvPr descr="Interface gráfica do usuário, Texto&#10;&#10;Descrição gerada automaticamente" id="535" name="Google Shape;535;p39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03350" y="301507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39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9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0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40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545" name="Google Shape;545;p40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546" name="Google Shape;546;p40"/>
          <p:cNvSpPr txBox="1"/>
          <p:nvPr/>
        </p:nvSpPr>
        <p:spPr>
          <a:xfrm>
            <a:off x="1434726" y="338049"/>
            <a:ext cx="7811789" cy="926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Mecanismos de Recomposição</a:t>
            </a:r>
            <a:endParaRPr/>
          </a:p>
        </p:txBody>
      </p:sp>
      <p:grpSp>
        <p:nvGrpSpPr>
          <p:cNvPr id="547" name="Google Shape;547;p40"/>
          <p:cNvGrpSpPr/>
          <p:nvPr/>
        </p:nvGrpSpPr>
        <p:grpSpPr>
          <a:xfrm>
            <a:off x="2301437" y="2881133"/>
            <a:ext cx="2784183" cy="2011565"/>
            <a:chOff x="201772" y="1001608"/>
            <a:chExt cx="2165198" cy="1243162"/>
          </a:xfrm>
        </p:grpSpPr>
        <p:sp>
          <p:nvSpPr>
            <p:cNvPr id="548" name="Google Shape;548;p40"/>
            <p:cNvSpPr/>
            <p:nvPr/>
          </p:nvSpPr>
          <p:spPr>
            <a:xfrm>
              <a:off x="201772" y="100160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40"/>
            <p:cNvSpPr txBox="1"/>
            <p:nvPr/>
          </p:nvSpPr>
          <p:spPr>
            <a:xfrm>
              <a:off x="258502" y="1011110"/>
              <a:ext cx="2092376" cy="1170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Soluções de Reequilíbrio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0" name="Google Shape;550;p40"/>
          <p:cNvSpPr/>
          <p:nvPr/>
        </p:nvSpPr>
        <p:spPr>
          <a:xfrm>
            <a:off x="5364747" y="2484120"/>
            <a:ext cx="5445233" cy="447061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Extensão de Prazos</a:t>
            </a:r>
            <a:endParaRPr/>
          </a:p>
        </p:txBody>
      </p:sp>
      <p:sp>
        <p:nvSpPr>
          <p:cNvPr id="551" name="Google Shape;551;p40"/>
          <p:cNvSpPr/>
          <p:nvPr/>
        </p:nvSpPr>
        <p:spPr>
          <a:xfrm>
            <a:off x="5396938" y="3292153"/>
            <a:ext cx="5445233" cy="447061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Desoneração de Pagamentos</a:t>
            </a:r>
            <a:endParaRPr/>
          </a:p>
        </p:txBody>
      </p:sp>
      <p:sp>
        <p:nvSpPr>
          <p:cNvPr id="552" name="Google Shape;552;p40"/>
          <p:cNvSpPr/>
          <p:nvPr/>
        </p:nvSpPr>
        <p:spPr>
          <a:xfrm>
            <a:off x="5111746" y="2717594"/>
            <a:ext cx="253001" cy="2480415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40"/>
          <p:cNvSpPr/>
          <p:nvPr/>
        </p:nvSpPr>
        <p:spPr>
          <a:xfrm>
            <a:off x="5364747" y="3975144"/>
            <a:ext cx="5477424" cy="611394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Redução de Exigências da qualidade do serviço</a:t>
            </a:r>
            <a:endParaRPr/>
          </a:p>
        </p:txBody>
      </p:sp>
      <p:cxnSp>
        <p:nvCxnSpPr>
          <p:cNvPr id="554" name="Google Shape;554;p40"/>
          <p:cNvCxnSpPr/>
          <p:nvPr/>
        </p:nvCxnSpPr>
        <p:spPr>
          <a:xfrm>
            <a:off x="5111746" y="3541278"/>
            <a:ext cx="304439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55" name="Google Shape;555;p40"/>
          <p:cNvSpPr/>
          <p:nvPr/>
        </p:nvSpPr>
        <p:spPr>
          <a:xfrm>
            <a:off x="5340621" y="4986799"/>
            <a:ext cx="5501550" cy="572177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Reajuste Tarifário e “desconto de reequilíbrio”</a:t>
            </a:r>
            <a:endParaRPr/>
          </a:p>
        </p:txBody>
      </p:sp>
      <p:cxnSp>
        <p:nvCxnSpPr>
          <p:cNvPr id="556" name="Google Shape;556;p40"/>
          <p:cNvCxnSpPr/>
          <p:nvPr/>
        </p:nvCxnSpPr>
        <p:spPr>
          <a:xfrm>
            <a:off x="5086026" y="4289109"/>
            <a:ext cx="304439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nterface gráfica do usuário, Texto&#10;&#10;Descrição gerada automaticamente" id="557" name="Google Shape;557;p40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116365" y="338049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40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40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1"/>
          <p:cNvSpPr/>
          <p:nvPr/>
        </p:nvSpPr>
        <p:spPr>
          <a:xfrm rot="-5400000">
            <a:off x="5873645" y="1919912"/>
            <a:ext cx="513982" cy="5091545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41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41"/>
          <p:cNvSpPr txBox="1"/>
          <p:nvPr/>
        </p:nvSpPr>
        <p:spPr>
          <a:xfrm>
            <a:off x="1437286" y="360229"/>
            <a:ext cx="8891278" cy="132343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Evolução do Equilíbrio Econômico-Financeiro</a:t>
            </a:r>
            <a:endParaRPr b="1" sz="4000">
              <a:solidFill>
                <a:srgbClr val="143C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8" name="Google Shape;568;p41"/>
          <p:cNvGrpSpPr/>
          <p:nvPr/>
        </p:nvGrpSpPr>
        <p:grpSpPr>
          <a:xfrm>
            <a:off x="1988955" y="2190999"/>
            <a:ext cx="7900633" cy="2024093"/>
            <a:chOff x="198824" y="-6949"/>
            <a:chExt cx="7900633" cy="2024093"/>
          </a:xfrm>
        </p:grpSpPr>
        <p:sp>
          <p:nvSpPr>
            <p:cNvPr id="569" name="Google Shape;569;p41"/>
            <p:cNvSpPr/>
            <p:nvPr/>
          </p:nvSpPr>
          <p:spPr>
            <a:xfrm>
              <a:off x="198824" y="694"/>
              <a:ext cx="3011433" cy="172903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1"/>
            <p:cNvSpPr/>
            <p:nvPr/>
          </p:nvSpPr>
          <p:spPr>
            <a:xfrm>
              <a:off x="501367" y="288110"/>
              <a:ext cx="3011433" cy="172903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1"/>
            <p:cNvSpPr txBox="1"/>
            <p:nvPr/>
          </p:nvSpPr>
          <p:spPr>
            <a:xfrm>
              <a:off x="552009" y="338752"/>
              <a:ext cx="2910149" cy="162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Complexidade Contratual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41"/>
            <p:cNvSpPr/>
            <p:nvPr/>
          </p:nvSpPr>
          <p:spPr>
            <a:xfrm>
              <a:off x="5074025" y="-6949"/>
              <a:ext cx="2722889" cy="172903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41"/>
            <p:cNvSpPr/>
            <p:nvPr/>
          </p:nvSpPr>
          <p:spPr>
            <a:xfrm>
              <a:off x="5376568" y="280466"/>
              <a:ext cx="2722889" cy="172903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1"/>
            <p:cNvSpPr txBox="1"/>
            <p:nvPr/>
          </p:nvSpPr>
          <p:spPr>
            <a:xfrm>
              <a:off x="5427210" y="331108"/>
              <a:ext cx="2621605" cy="162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Contratos Incompletos e Relacionais</a:t>
              </a:r>
              <a:endParaRPr/>
            </a:p>
          </p:txBody>
        </p:sp>
      </p:grpSp>
      <p:sp>
        <p:nvSpPr>
          <p:cNvPr id="575" name="Google Shape;575;p41"/>
          <p:cNvSpPr/>
          <p:nvPr/>
        </p:nvSpPr>
        <p:spPr>
          <a:xfrm>
            <a:off x="2882746" y="4665840"/>
            <a:ext cx="7192524" cy="47470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Mutabilidade como Elemento Estruturante</a:t>
            </a:r>
            <a:endParaRPr/>
          </a:p>
        </p:txBody>
      </p:sp>
      <p:sp>
        <p:nvSpPr>
          <p:cNvPr id="576" name="Google Shape;576;p41"/>
          <p:cNvSpPr/>
          <p:nvPr/>
        </p:nvSpPr>
        <p:spPr>
          <a:xfrm>
            <a:off x="2871187" y="5345241"/>
            <a:ext cx="7214058" cy="474702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Superação da Rigidez Procedimental </a:t>
            </a:r>
            <a:endParaRPr/>
          </a:p>
        </p:txBody>
      </p:sp>
      <p:sp>
        <p:nvSpPr>
          <p:cNvPr id="577" name="Google Shape;577;p41"/>
          <p:cNvSpPr/>
          <p:nvPr/>
        </p:nvSpPr>
        <p:spPr>
          <a:xfrm>
            <a:off x="2931427" y="5988487"/>
            <a:ext cx="7214059" cy="474702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Insuficiência da Matriz de Riscos como Solução Jurídica Central</a:t>
            </a:r>
            <a:endParaRPr/>
          </a:p>
        </p:txBody>
      </p:sp>
      <p:sp>
        <p:nvSpPr>
          <p:cNvPr id="578" name="Google Shape;578;p41"/>
          <p:cNvSpPr/>
          <p:nvPr/>
        </p:nvSpPr>
        <p:spPr>
          <a:xfrm>
            <a:off x="2653977" y="4837780"/>
            <a:ext cx="217209" cy="1489624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41"/>
          <p:cNvSpPr/>
          <p:nvPr/>
        </p:nvSpPr>
        <p:spPr>
          <a:xfrm rot="10800000">
            <a:off x="10129698" y="4835111"/>
            <a:ext cx="217209" cy="1489624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580" name="Google Shape;580;p41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75270" y="21628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41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41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1698201" y="287048"/>
            <a:ext cx="7026720" cy="138820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Constituição Federal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4383059" y="1895100"/>
            <a:ext cx="7192719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37, XXI – ressalvados os casos especificados na legislação, as obras, serviços, compras e alienações serão contratados mediante processo de licitação pública que assegure igualdade de condições a todos os concorrentes, com cláusulas que estabeleçam obrigações de pagamento, </a:t>
            </a:r>
            <a:r>
              <a:rPr b="1" lang="pt-BR" sz="24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mantidas as condições efetivas da proposta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nos termos da lei, o qual somente permitirá as exigências de qualificação técnica e econômica indispensáveis à garantia do cumprimento das obrigações.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2118826" y="3144525"/>
            <a:ext cx="1743558" cy="1126316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Doutrina tradicional</a:t>
            </a:r>
            <a:endParaRPr/>
          </a:p>
        </p:txBody>
      </p:sp>
      <p:pic>
        <p:nvPicPr>
          <p:cNvPr descr="Interface gráfica do usuário, Texto&#10;&#10;Descrição gerada automaticamente" id="131" name="Google Shape;131;p15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72528" y="28704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2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42"/>
          <p:cNvSpPr txBox="1"/>
          <p:nvPr/>
        </p:nvSpPr>
        <p:spPr>
          <a:xfrm>
            <a:off x="4618510" y="4273733"/>
            <a:ext cx="78117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90" name="Google Shape;590;p42"/>
          <p:cNvSpPr txBox="1"/>
          <p:nvPr/>
        </p:nvSpPr>
        <p:spPr>
          <a:xfrm>
            <a:off x="1548246" y="400709"/>
            <a:ext cx="7811789" cy="926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Pontos de Atenção</a:t>
            </a:r>
            <a:endParaRPr/>
          </a:p>
        </p:txBody>
      </p:sp>
      <p:grpSp>
        <p:nvGrpSpPr>
          <p:cNvPr id="591" name="Google Shape;591;p42"/>
          <p:cNvGrpSpPr/>
          <p:nvPr/>
        </p:nvGrpSpPr>
        <p:grpSpPr>
          <a:xfrm>
            <a:off x="1553078" y="3267199"/>
            <a:ext cx="10121471" cy="1534785"/>
            <a:chOff x="4832" y="1768965"/>
            <a:chExt cx="10121471" cy="1534785"/>
          </a:xfrm>
        </p:grpSpPr>
        <p:sp>
          <p:nvSpPr>
            <p:cNvPr id="592" name="Google Shape;592;p42"/>
            <p:cNvSpPr/>
            <p:nvPr/>
          </p:nvSpPr>
          <p:spPr>
            <a:xfrm>
              <a:off x="4832" y="1768965"/>
              <a:ext cx="2292100" cy="131602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2"/>
            <p:cNvSpPr/>
            <p:nvPr/>
          </p:nvSpPr>
          <p:spPr>
            <a:xfrm>
              <a:off x="235108" y="1987726"/>
              <a:ext cx="2292100" cy="131602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2"/>
            <p:cNvSpPr txBox="1"/>
            <p:nvPr/>
          </p:nvSpPr>
          <p:spPr>
            <a:xfrm>
              <a:off x="273653" y="2026271"/>
              <a:ext cx="2215010" cy="1238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Insegurança Regulatória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42"/>
            <p:cNvSpPr/>
            <p:nvPr/>
          </p:nvSpPr>
          <p:spPr>
            <a:xfrm>
              <a:off x="2757484" y="1768965"/>
              <a:ext cx="2072480" cy="131602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42"/>
            <p:cNvSpPr/>
            <p:nvPr/>
          </p:nvSpPr>
          <p:spPr>
            <a:xfrm>
              <a:off x="2987760" y="1987726"/>
              <a:ext cx="2072480" cy="131602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2"/>
            <p:cNvSpPr txBox="1"/>
            <p:nvPr/>
          </p:nvSpPr>
          <p:spPr>
            <a:xfrm>
              <a:off x="3026305" y="2026271"/>
              <a:ext cx="1995390" cy="1238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Crise do modelo contratual com prazo fixo</a:t>
              </a:r>
              <a:endParaRPr/>
            </a:p>
          </p:txBody>
        </p:sp>
        <p:sp>
          <p:nvSpPr>
            <p:cNvPr id="598" name="Google Shape;598;p42"/>
            <p:cNvSpPr/>
            <p:nvPr/>
          </p:nvSpPr>
          <p:spPr>
            <a:xfrm>
              <a:off x="5290516" y="1768965"/>
              <a:ext cx="2072480" cy="131602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2"/>
            <p:cNvSpPr/>
            <p:nvPr/>
          </p:nvSpPr>
          <p:spPr>
            <a:xfrm>
              <a:off x="5520791" y="1987726"/>
              <a:ext cx="2072480" cy="131602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2"/>
            <p:cNvSpPr txBox="1"/>
            <p:nvPr/>
          </p:nvSpPr>
          <p:spPr>
            <a:xfrm>
              <a:off x="5559336" y="2026271"/>
              <a:ext cx="1995390" cy="1238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Relicitação e Prorrogação Antecipada</a:t>
              </a:r>
              <a:endParaRPr/>
            </a:p>
          </p:txBody>
        </p:sp>
        <p:sp>
          <p:nvSpPr>
            <p:cNvPr id="601" name="Google Shape;601;p42"/>
            <p:cNvSpPr/>
            <p:nvPr/>
          </p:nvSpPr>
          <p:spPr>
            <a:xfrm>
              <a:off x="7823547" y="1768965"/>
              <a:ext cx="2072480" cy="131602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42"/>
            <p:cNvSpPr/>
            <p:nvPr/>
          </p:nvSpPr>
          <p:spPr>
            <a:xfrm>
              <a:off x="8053823" y="1987726"/>
              <a:ext cx="2072480" cy="131602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42"/>
            <p:cNvSpPr txBox="1"/>
            <p:nvPr/>
          </p:nvSpPr>
          <p:spPr>
            <a:xfrm>
              <a:off x="8092368" y="2026271"/>
              <a:ext cx="1995390" cy="1238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Imutabilidade da Equação original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nterface gráfica do usuário, Texto&#10;&#10;Descrição gerada automaticamente" id="604" name="Google Shape;604;p42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126640" y="19574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42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42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3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43"/>
          <p:cNvSpPr txBox="1"/>
          <p:nvPr/>
        </p:nvSpPr>
        <p:spPr>
          <a:xfrm>
            <a:off x="4618510" y="4273733"/>
            <a:ext cx="781179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614" name="Google Shape;614;p43"/>
          <p:cNvSpPr txBox="1"/>
          <p:nvPr/>
        </p:nvSpPr>
        <p:spPr>
          <a:xfrm>
            <a:off x="1551583" y="334593"/>
            <a:ext cx="7811789" cy="92692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Pontos de Atenção</a:t>
            </a:r>
            <a:endParaRPr/>
          </a:p>
        </p:txBody>
      </p:sp>
      <p:sp>
        <p:nvSpPr>
          <p:cNvPr id="615" name="Google Shape;615;p43"/>
          <p:cNvSpPr/>
          <p:nvPr/>
        </p:nvSpPr>
        <p:spPr>
          <a:xfrm>
            <a:off x="1624321" y="1786102"/>
            <a:ext cx="9940761" cy="1088714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 7.063∕17: atualização das Leis nº 8.987∕95 e nº 11.079∕04 para trazer maior segurança jurídica ao reequilíbrio econômico-financeiro dos contratos</a:t>
            </a:r>
            <a:endParaRPr/>
          </a:p>
        </p:txBody>
      </p:sp>
      <p:grpSp>
        <p:nvGrpSpPr>
          <p:cNvPr id="616" name="Google Shape;616;p43"/>
          <p:cNvGrpSpPr/>
          <p:nvPr/>
        </p:nvGrpSpPr>
        <p:grpSpPr>
          <a:xfrm>
            <a:off x="1552860" y="3855084"/>
            <a:ext cx="9855543" cy="1719610"/>
            <a:chOff x="1277" y="877609"/>
            <a:chExt cx="9855543" cy="1719610"/>
          </a:xfrm>
        </p:grpSpPr>
        <p:sp>
          <p:nvSpPr>
            <p:cNvPr id="617" name="Google Shape;617;p43"/>
            <p:cNvSpPr/>
            <p:nvPr/>
          </p:nvSpPr>
          <p:spPr>
            <a:xfrm>
              <a:off x="1277" y="921407"/>
              <a:ext cx="2184355" cy="1466524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3"/>
            <p:cNvSpPr/>
            <p:nvPr/>
          </p:nvSpPr>
          <p:spPr>
            <a:xfrm>
              <a:off x="211936" y="1121533"/>
              <a:ext cx="2184355" cy="146652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3"/>
            <p:cNvSpPr txBox="1"/>
            <p:nvPr/>
          </p:nvSpPr>
          <p:spPr>
            <a:xfrm>
              <a:off x="254889" y="1164486"/>
              <a:ext cx="2098449" cy="13806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Disciplina da prescrição nos pleitos pleito de reequilíbrio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43"/>
            <p:cNvSpPr/>
            <p:nvPr/>
          </p:nvSpPr>
          <p:spPr>
            <a:xfrm>
              <a:off x="2606950" y="921407"/>
              <a:ext cx="2235811" cy="1475686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3"/>
            <p:cNvSpPr/>
            <p:nvPr/>
          </p:nvSpPr>
          <p:spPr>
            <a:xfrm>
              <a:off x="2817609" y="1121533"/>
              <a:ext cx="2235811" cy="1475686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3"/>
            <p:cNvSpPr txBox="1"/>
            <p:nvPr/>
          </p:nvSpPr>
          <p:spPr>
            <a:xfrm>
              <a:off x="2860830" y="1164754"/>
              <a:ext cx="2149369" cy="1389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Deveres de boa-fé e de cooperação às partes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43"/>
            <p:cNvSpPr/>
            <p:nvPr/>
          </p:nvSpPr>
          <p:spPr>
            <a:xfrm>
              <a:off x="5264079" y="877609"/>
              <a:ext cx="2029098" cy="1502990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3"/>
            <p:cNvSpPr/>
            <p:nvPr/>
          </p:nvSpPr>
          <p:spPr>
            <a:xfrm>
              <a:off x="5474738" y="1077735"/>
              <a:ext cx="2029098" cy="150299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3"/>
            <p:cNvSpPr txBox="1"/>
            <p:nvPr/>
          </p:nvSpPr>
          <p:spPr>
            <a:xfrm>
              <a:off x="5518759" y="1121756"/>
              <a:ext cx="1941056" cy="14149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Flexibilização do prazo máximo das PPPs, em casos de reequilíbrio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3"/>
            <p:cNvSpPr/>
            <p:nvPr/>
          </p:nvSpPr>
          <p:spPr>
            <a:xfrm>
              <a:off x="7631833" y="921407"/>
              <a:ext cx="2014329" cy="1449127"/>
            </a:xfrm>
            <a:prstGeom prst="roundRect">
              <a:avLst>
                <a:gd fmla="val 10000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3"/>
            <p:cNvSpPr/>
            <p:nvPr/>
          </p:nvSpPr>
          <p:spPr>
            <a:xfrm>
              <a:off x="7842491" y="1121533"/>
              <a:ext cx="2014329" cy="144912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3"/>
            <p:cNvSpPr txBox="1"/>
            <p:nvPr/>
          </p:nvSpPr>
          <p:spPr>
            <a:xfrm>
              <a:off x="7884934" y="1163976"/>
              <a:ext cx="1929443" cy="1364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Positivação de providências em prol do reequilíbrio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nterface gráfica do usuário, Texto&#10;&#10;Descrição gerada automaticamente" id="629" name="Google Shape;629;p43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95818" y="16863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43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43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4"/>
          <p:cNvSpPr/>
          <p:nvPr/>
        </p:nvSpPr>
        <p:spPr>
          <a:xfrm>
            <a:off x="1165122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44"/>
          <p:cNvSpPr/>
          <p:nvPr/>
        </p:nvSpPr>
        <p:spPr>
          <a:xfrm flipH="1">
            <a:off x="1165122" y="0"/>
            <a:ext cx="5962785" cy="6858000"/>
          </a:xfrm>
          <a:custGeom>
            <a:rect b="b" l="l" r="r" t="t"/>
            <a:pathLst>
              <a:path extrusionOk="0" h="6858000" w="5962785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44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640" name="Google Shape;640;p44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1247260" y="144368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44"/>
          <p:cNvSpPr/>
          <p:nvPr/>
        </p:nvSpPr>
        <p:spPr>
          <a:xfrm>
            <a:off x="0" y="5476127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4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44"/>
          <p:cNvSpPr txBox="1"/>
          <p:nvPr/>
        </p:nvSpPr>
        <p:spPr>
          <a:xfrm>
            <a:off x="1444501" y="4817529"/>
            <a:ext cx="89371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5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Contato</a:t>
            </a:r>
            <a:endParaRPr/>
          </a:p>
        </p:txBody>
      </p:sp>
      <p:sp>
        <p:nvSpPr>
          <p:cNvPr id="644" name="Google Shape;644;p44"/>
          <p:cNvSpPr txBox="1"/>
          <p:nvPr/>
        </p:nvSpPr>
        <p:spPr>
          <a:xfrm>
            <a:off x="1365677" y="5476127"/>
            <a:ext cx="630781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Conselheiro Rodrigo Melo do Nascimento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(021) 3231-5643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gcrmn@tcerj.tc.br</a:t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5" name="Google Shape;645;p44"/>
          <p:cNvSpPr txBox="1"/>
          <p:nvPr/>
        </p:nvSpPr>
        <p:spPr>
          <a:xfrm>
            <a:off x="3283500" y="2752981"/>
            <a:ext cx="6678202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Quattrocento Sans"/>
              <a:buNone/>
            </a:pPr>
            <a:r>
              <a:rPr b="1" i="0" lang="pt-BR" sz="5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OBRIGADO!</a:t>
            </a:r>
            <a:endParaRPr b="1" sz="50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1698201" y="287048"/>
            <a:ext cx="7026720" cy="138820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Constituição Federal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3777520" y="1084233"/>
            <a:ext cx="8049717" cy="372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175: </a:t>
            </a: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Incumbe ao Poder Público, na forma da lei, diretamente ou sob regime de concessão ou permissão, sempre através de licitação, a prestação de serviços públicos.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Parágrafo único. </a:t>
            </a:r>
            <a:r>
              <a:rPr b="1" lang="pt-BR" sz="20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lei disporá sobre</a:t>
            </a: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- o regime das empresas concessionárias e permissionárias de serviços públicos, o caráter especial de seu contrato e de sua prorrogação, bem como as condições de caducidade, fiscalização e rescisão da concessão ou permissão;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II - os direitos dos usuários;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III - política tarifária;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 - a obrigação de manter serviço adequado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6"/>
          <p:cNvSpPr/>
          <p:nvPr/>
        </p:nvSpPr>
        <p:spPr>
          <a:xfrm>
            <a:off x="1698201" y="2345866"/>
            <a:ext cx="1872868" cy="106467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Obs.: Nova Corrente Doutrinária</a:t>
            </a:r>
            <a:endParaRPr/>
          </a:p>
        </p:txBody>
      </p:sp>
      <p:sp>
        <p:nvSpPr>
          <p:cNvPr id="145" name="Google Shape;145;p16"/>
          <p:cNvSpPr/>
          <p:nvPr/>
        </p:nvSpPr>
        <p:spPr>
          <a:xfrm>
            <a:off x="4483863" y="5007635"/>
            <a:ext cx="7343374" cy="71596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rgbClr val="0642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Aplicação do art. 37, XXI, CRFB aos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contratos regidos pelas Leis nº 8.666/93 e nº 14.133/21</a:t>
            </a:r>
            <a:endParaRPr/>
          </a:p>
        </p:txBody>
      </p:sp>
      <p:sp>
        <p:nvSpPr>
          <p:cNvPr id="146" name="Google Shape;146;p16"/>
          <p:cNvSpPr/>
          <p:nvPr/>
        </p:nvSpPr>
        <p:spPr>
          <a:xfrm>
            <a:off x="4483863" y="5918480"/>
            <a:ext cx="7343374" cy="71596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rgbClr val="0642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Aplicação do art. 175, CRFB aos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Contratos regidos pelas Leis nº 8.987/95 e nº 11.079/04</a:t>
            </a:r>
            <a:endParaRPr/>
          </a:p>
        </p:txBody>
      </p:sp>
      <p:cxnSp>
        <p:nvCxnSpPr>
          <p:cNvPr id="147" name="Google Shape;147;p16"/>
          <p:cNvCxnSpPr>
            <a:stCxn id="144" idx="2"/>
          </p:cNvCxnSpPr>
          <p:nvPr/>
        </p:nvCxnSpPr>
        <p:spPr>
          <a:xfrm>
            <a:off x="2634635" y="3410536"/>
            <a:ext cx="0" cy="23187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8" name="Google Shape;148;p16"/>
          <p:cNvSpPr/>
          <p:nvPr/>
        </p:nvSpPr>
        <p:spPr>
          <a:xfrm>
            <a:off x="3679633" y="5239239"/>
            <a:ext cx="804232" cy="1013569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9" name="Google Shape;149;p16"/>
          <p:cNvCxnSpPr/>
          <p:nvPr/>
        </p:nvCxnSpPr>
        <p:spPr>
          <a:xfrm>
            <a:off x="2634635" y="5729374"/>
            <a:ext cx="1059252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nterface gráfica do usuário, Texto&#10;&#10;Descrição gerada automaticamente" id="150" name="Google Shape;150;p16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37757" y="272376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1698201" y="287048"/>
            <a:ext cx="7026720" cy="138820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Legislação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pic>
        <p:nvPicPr>
          <p:cNvPr descr="Interface gráfica do usuário, Texto&#10;&#10;Descrição gerada automaticamente" id="162" name="Google Shape;162;p17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23898" y="228094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7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7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2063967" y="1712914"/>
            <a:ext cx="8795598" cy="447814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8.987/95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:Dispõe sobre o regime de concessão e permissão da prestação de serviços públicos previsto no art. 175 da Constituição Federal, e dá outras providências.</a:t>
            </a:r>
            <a:endParaRPr/>
          </a:p>
          <a:p>
            <a:pPr indent="-285750" lvl="0" marL="285750" marR="0" rtl="0" algn="just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11.079/04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Institui normas gerais para licitação e contratação de parceria público-privada no âmbito da administração pública.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8.666/93 (revogada): 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Regulamenta o art. 37, inciso XXI, da Constituição Federal, institui normas para licitações e contratos da Administração Pública e dá outras providências. </a:t>
            </a:r>
            <a:endParaRPr/>
          </a:p>
          <a:p>
            <a:pPr indent="-285750" lvl="0" marL="285750" marR="0" rtl="0" algn="just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14.133/21: 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de Licitações e Contratos Administrativos.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1" name="Google Shape;171;p18"/>
          <p:cNvCxnSpPr>
            <a:stCxn id="172" idx="3"/>
          </p:cNvCxnSpPr>
          <p:nvPr/>
        </p:nvCxnSpPr>
        <p:spPr>
          <a:xfrm>
            <a:off x="10169350" y="4793703"/>
            <a:ext cx="1758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3" name="Google Shape;173;p18"/>
          <p:cNvSpPr/>
          <p:nvPr/>
        </p:nvSpPr>
        <p:spPr>
          <a:xfrm>
            <a:off x="10316639" y="3107800"/>
            <a:ext cx="1652154" cy="2553776"/>
          </a:xfrm>
          <a:prstGeom prst="rect">
            <a:avLst/>
          </a:prstGeom>
          <a:gradFill>
            <a:gsLst>
              <a:gs pos="0">
                <a:srgbClr val="9ACEF4"/>
              </a:gs>
              <a:gs pos="50000">
                <a:srgbClr val="8DC3EA"/>
              </a:gs>
              <a:gs pos="100000">
                <a:srgbClr val="78BDED"/>
              </a:gs>
            </a:gsLst>
            <a:lin ang="5400000" scaled="0"/>
          </a:gra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6178976" y="4200022"/>
            <a:ext cx="1539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1249303" y="309989"/>
            <a:ext cx="10001771" cy="76001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Elementos do Equilíbrio Econômico-Financeiro</a:t>
            </a:r>
            <a:endParaRPr/>
          </a:p>
        </p:txBody>
      </p:sp>
      <p:grpSp>
        <p:nvGrpSpPr>
          <p:cNvPr id="178" name="Google Shape;178;p18"/>
          <p:cNvGrpSpPr/>
          <p:nvPr/>
        </p:nvGrpSpPr>
        <p:grpSpPr>
          <a:xfrm>
            <a:off x="1595195" y="2512150"/>
            <a:ext cx="1976740" cy="1708579"/>
            <a:chOff x="-107671" y="246822"/>
            <a:chExt cx="2165198" cy="1407972"/>
          </a:xfrm>
        </p:grpSpPr>
        <p:sp>
          <p:nvSpPr>
            <p:cNvPr id="179" name="Google Shape;179;p18"/>
            <p:cNvSpPr/>
            <p:nvPr/>
          </p:nvSpPr>
          <p:spPr>
            <a:xfrm>
              <a:off x="-107671" y="32922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8"/>
            <p:cNvSpPr txBox="1"/>
            <p:nvPr/>
          </p:nvSpPr>
          <p:spPr>
            <a:xfrm>
              <a:off x="72145" y="246822"/>
              <a:ext cx="1835310" cy="1407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Objeto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(encargos e receitas</a:t>
              </a:r>
              <a:r>
                <a:rPr b="1" lang="pt-BR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" name="Google Shape;181;p18"/>
          <p:cNvSpPr/>
          <p:nvPr/>
        </p:nvSpPr>
        <p:spPr>
          <a:xfrm>
            <a:off x="4592655" y="1547861"/>
            <a:ext cx="5662670" cy="584775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Pretensão, definição de medidas de adequação e Prazos</a:t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4497485" y="3795845"/>
            <a:ext cx="5662670" cy="512598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Perspectiva econômica</a:t>
            </a:r>
            <a:endParaRPr/>
          </a:p>
        </p:txBody>
      </p:sp>
      <p:sp>
        <p:nvSpPr>
          <p:cNvPr id="183" name="Google Shape;183;p18"/>
          <p:cNvSpPr/>
          <p:nvPr/>
        </p:nvSpPr>
        <p:spPr>
          <a:xfrm>
            <a:off x="3940058" y="1808018"/>
            <a:ext cx="623021" cy="3761510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8"/>
          <p:cNvSpPr/>
          <p:nvPr/>
        </p:nvSpPr>
        <p:spPr>
          <a:xfrm>
            <a:off x="4511840" y="3037742"/>
            <a:ext cx="5662670" cy="584775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Indicadores de Desempenho em conexão com sistema de pagamentos</a:t>
            </a:r>
            <a:endParaRPr/>
          </a:p>
        </p:txBody>
      </p:sp>
      <p:sp>
        <p:nvSpPr>
          <p:cNvPr id="172" name="Google Shape;172;p18"/>
          <p:cNvSpPr/>
          <p:nvPr/>
        </p:nvSpPr>
        <p:spPr>
          <a:xfrm>
            <a:off x="4506680" y="4562687"/>
            <a:ext cx="5662670" cy="462031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Perspectiva financeira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4551333" y="2338756"/>
            <a:ext cx="5684015" cy="514748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Obrigações de Desempenho e de Investimento</a:t>
            </a:r>
            <a:endParaRPr/>
          </a:p>
        </p:txBody>
      </p:sp>
      <p:cxnSp>
        <p:nvCxnSpPr>
          <p:cNvPr id="186" name="Google Shape;186;p18"/>
          <p:cNvCxnSpPr/>
          <p:nvPr/>
        </p:nvCxnSpPr>
        <p:spPr>
          <a:xfrm flipH="1" rot="10800000">
            <a:off x="3924694" y="3315418"/>
            <a:ext cx="592479" cy="10275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7" name="Google Shape;187;p18"/>
          <p:cNvCxnSpPr/>
          <p:nvPr/>
        </p:nvCxnSpPr>
        <p:spPr>
          <a:xfrm>
            <a:off x="3949456" y="3958935"/>
            <a:ext cx="603476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8" name="Google Shape;188;p18"/>
          <p:cNvCxnSpPr/>
          <p:nvPr/>
        </p:nvCxnSpPr>
        <p:spPr>
          <a:xfrm>
            <a:off x="3949456" y="4798213"/>
            <a:ext cx="571781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9" name="Google Shape;189;p18"/>
          <p:cNvSpPr/>
          <p:nvPr/>
        </p:nvSpPr>
        <p:spPr>
          <a:xfrm>
            <a:off x="4497485" y="5237273"/>
            <a:ext cx="5662670" cy="626722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Tarifa / Remuneração, Receitas Acessórias, Bens Reversíveis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10201478" y="3146721"/>
            <a:ext cx="1863249" cy="2553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 Presente Líquido (VPL)</a:t>
            </a:r>
            <a:endParaRPr/>
          </a:p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Taxa Interna de Retorno (TIR)</a:t>
            </a:r>
            <a:endParaRPr/>
          </a:p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 Médio Ponderado de Capital (CMPC ou WACC)</a:t>
            </a:r>
            <a:endParaRPr/>
          </a:p>
        </p:txBody>
      </p:sp>
      <p:cxnSp>
        <p:nvCxnSpPr>
          <p:cNvPr id="191" name="Google Shape;191;p18"/>
          <p:cNvCxnSpPr>
            <a:stCxn id="182" idx="3"/>
          </p:cNvCxnSpPr>
          <p:nvPr/>
        </p:nvCxnSpPr>
        <p:spPr>
          <a:xfrm>
            <a:off x="10160155" y="4052144"/>
            <a:ext cx="1611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2" name="Google Shape;192;p18"/>
          <p:cNvCxnSpPr/>
          <p:nvPr/>
        </p:nvCxnSpPr>
        <p:spPr>
          <a:xfrm flipH="1" rot="10800000">
            <a:off x="3949456" y="2534848"/>
            <a:ext cx="592479" cy="10275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93" name="Google Shape;193;p18"/>
          <p:cNvGrpSpPr/>
          <p:nvPr/>
        </p:nvGrpSpPr>
        <p:grpSpPr>
          <a:xfrm>
            <a:off x="1610559" y="5045380"/>
            <a:ext cx="1976740" cy="1637229"/>
            <a:chOff x="-107671" y="329228"/>
            <a:chExt cx="2165198" cy="1243162"/>
          </a:xfrm>
        </p:grpSpPr>
        <p:sp>
          <p:nvSpPr>
            <p:cNvPr id="194" name="Google Shape;194;p18"/>
            <p:cNvSpPr/>
            <p:nvPr/>
          </p:nvSpPr>
          <p:spPr>
            <a:xfrm>
              <a:off x="-107671" y="329228"/>
              <a:ext cx="2165198" cy="12431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1260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8"/>
            <p:cNvSpPr txBox="1"/>
            <p:nvPr/>
          </p:nvSpPr>
          <p:spPr>
            <a:xfrm>
              <a:off x="-82693" y="365639"/>
              <a:ext cx="2092376" cy="11703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Alocação de Riscos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lang="pt-B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(áleas)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96" name="Google Shape;196;p18"/>
          <p:cNvCxnSpPr/>
          <p:nvPr/>
        </p:nvCxnSpPr>
        <p:spPr>
          <a:xfrm>
            <a:off x="3576634" y="3325693"/>
            <a:ext cx="443677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7" name="Google Shape;197;p18"/>
          <p:cNvSpPr/>
          <p:nvPr/>
        </p:nvSpPr>
        <p:spPr>
          <a:xfrm>
            <a:off x="2298371" y="4458583"/>
            <a:ext cx="482648" cy="434740"/>
          </a:xfrm>
          <a:prstGeom prst="mathPlus">
            <a:avLst>
              <a:gd fmla="val 23520" name="adj1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terface gráfica do usuário, Texto&#10;&#10;Descrição gerada automaticamente" id="198" name="Google Shape;198;p18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79313" y="187349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8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8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9"/>
          <p:cNvSpPr txBox="1"/>
          <p:nvPr/>
        </p:nvSpPr>
        <p:spPr>
          <a:xfrm>
            <a:off x="1612783" y="334569"/>
            <a:ext cx="7026720" cy="1272784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143C6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9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1698201" y="2456985"/>
            <a:ext cx="9164430" cy="154023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Teoria da Imprevisão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(Álea Econômica Extraordinária)</a:t>
            </a:r>
            <a:endParaRPr/>
          </a:p>
        </p:txBody>
      </p:sp>
      <p:sp>
        <p:nvSpPr>
          <p:cNvPr id="210" name="Google Shape;210;p19"/>
          <p:cNvSpPr/>
          <p:nvPr/>
        </p:nvSpPr>
        <p:spPr>
          <a:xfrm>
            <a:off x="1698201" y="4691693"/>
            <a:ext cx="9147370" cy="154023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Fatos do Príncipe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(Atos estatais)</a:t>
            </a:r>
            <a:endParaRPr/>
          </a:p>
        </p:txBody>
      </p:sp>
      <p:sp>
        <p:nvSpPr>
          <p:cNvPr id="211" name="Google Shape;211;p19"/>
          <p:cNvSpPr txBox="1"/>
          <p:nvPr/>
        </p:nvSpPr>
        <p:spPr>
          <a:xfrm>
            <a:off x="2577768" y="287048"/>
            <a:ext cx="6839871" cy="132343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Teorias do (Re)equilíbrio econômico-financeiro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nterface gráfica do usuário, Texto&#10;&#10;Descrição gerada automaticamente" id="212" name="Google Shape;212;p19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10075269" y="211470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9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9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"/>
          <p:cNvSpPr/>
          <p:nvPr/>
        </p:nvSpPr>
        <p:spPr>
          <a:xfrm>
            <a:off x="9849297" y="3129918"/>
            <a:ext cx="677319" cy="1377109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19050">
            <a:solidFill>
              <a:srgbClr val="622F1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0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1581079" y="212531"/>
            <a:ext cx="7026720" cy="138820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Teoria da Imprevisão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1478315" y="3891942"/>
            <a:ext cx="2767657" cy="2459421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0"/>
          <p:cNvSpPr/>
          <p:nvPr/>
        </p:nvSpPr>
        <p:spPr>
          <a:xfrm>
            <a:off x="5461603" y="3884674"/>
            <a:ext cx="2902562" cy="2357773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REMUNERAÇÃO</a:t>
            </a:r>
            <a:endParaRPr/>
          </a:p>
        </p:txBody>
      </p:sp>
      <p:sp>
        <p:nvSpPr>
          <p:cNvPr id="225" name="Google Shape;225;p20"/>
          <p:cNvSpPr/>
          <p:nvPr/>
        </p:nvSpPr>
        <p:spPr>
          <a:xfrm>
            <a:off x="3526604" y="1660083"/>
            <a:ext cx="2654368" cy="2459421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EQUAÇÃO ECONÔMICO-FINANCEIRA</a:t>
            </a:r>
            <a:endParaRPr/>
          </a:p>
        </p:txBody>
      </p:sp>
      <p:sp>
        <p:nvSpPr>
          <p:cNvPr id="226" name="Google Shape;226;p20"/>
          <p:cNvSpPr/>
          <p:nvPr/>
        </p:nvSpPr>
        <p:spPr>
          <a:xfrm>
            <a:off x="4594495" y="4823514"/>
            <a:ext cx="464364" cy="388883"/>
          </a:xfrm>
          <a:prstGeom prst="plus">
            <a:avLst>
              <a:gd fmla="val 25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20"/>
          <p:cNvCxnSpPr>
            <a:stCxn id="225" idx="3"/>
          </p:cNvCxnSpPr>
          <p:nvPr/>
        </p:nvCxnSpPr>
        <p:spPr>
          <a:xfrm flipH="1">
            <a:off x="3675927" y="3759330"/>
            <a:ext cx="239400" cy="360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8" name="Google Shape;228;p20"/>
          <p:cNvSpPr/>
          <p:nvPr/>
        </p:nvSpPr>
        <p:spPr>
          <a:xfrm>
            <a:off x="1797237" y="4691692"/>
            <a:ext cx="2179233" cy="1659671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ÁLEA ECONÔMICA ORDINÁRIA</a:t>
            </a:r>
            <a:endParaRPr/>
          </a:p>
        </p:txBody>
      </p:sp>
      <p:sp>
        <p:nvSpPr>
          <p:cNvPr id="229" name="Google Shape;229;p20"/>
          <p:cNvSpPr txBox="1"/>
          <p:nvPr/>
        </p:nvSpPr>
        <p:spPr>
          <a:xfrm>
            <a:off x="2118826" y="4322361"/>
            <a:ext cx="155710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cxnSp>
        <p:nvCxnSpPr>
          <p:cNvPr id="230" name="Google Shape;230;p20"/>
          <p:cNvCxnSpPr/>
          <p:nvPr/>
        </p:nvCxnSpPr>
        <p:spPr>
          <a:xfrm>
            <a:off x="5861921" y="3672240"/>
            <a:ext cx="388723" cy="372175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1" name="Google Shape;231;p20"/>
          <p:cNvSpPr txBox="1"/>
          <p:nvPr/>
        </p:nvSpPr>
        <p:spPr>
          <a:xfrm>
            <a:off x="3956631" y="5615843"/>
            <a:ext cx="206002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Alocação subjetiva de riscos</a:t>
            </a:r>
            <a:endParaRPr/>
          </a:p>
        </p:txBody>
      </p:sp>
      <p:sp>
        <p:nvSpPr>
          <p:cNvPr id="232" name="Google Shape;232;p20"/>
          <p:cNvSpPr txBox="1"/>
          <p:nvPr/>
        </p:nvSpPr>
        <p:spPr>
          <a:xfrm>
            <a:off x="1643359" y="1075542"/>
            <a:ext cx="43045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Caio Tácito (1975)</a:t>
            </a:r>
            <a:endParaRPr/>
          </a:p>
        </p:txBody>
      </p:sp>
      <p:sp>
        <p:nvSpPr>
          <p:cNvPr id="233" name="Google Shape;233;p20"/>
          <p:cNvSpPr/>
          <p:nvPr/>
        </p:nvSpPr>
        <p:spPr>
          <a:xfrm>
            <a:off x="8783211" y="1660083"/>
            <a:ext cx="2809493" cy="1659671"/>
          </a:xfrm>
          <a:prstGeom prst="ellipse">
            <a:avLst/>
          </a:prstGeom>
          <a:solidFill>
            <a:srgbClr val="BF4F1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ÁLEA ECONÔMICA EXTRAORDINÁRIA</a:t>
            </a:r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9177052" y="4823514"/>
            <a:ext cx="241565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REEQUILÍBRIO</a:t>
            </a:r>
            <a:endParaRPr/>
          </a:p>
        </p:txBody>
      </p:sp>
      <p:pic>
        <p:nvPicPr>
          <p:cNvPr descr="Interface gráfica do usuário, Texto&#10;&#10;Descrição gerada automaticamente" id="235" name="Google Shape;235;p20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51979" y="212531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0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0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"/>
          <p:cNvSpPr txBox="1"/>
          <p:nvPr/>
        </p:nvSpPr>
        <p:spPr>
          <a:xfrm>
            <a:off x="3777521" y="188876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1612783" y="334569"/>
            <a:ext cx="7026720" cy="138820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Fato do Príncipe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1"/>
          <p:cNvSpPr txBox="1"/>
          <p:nvPr/>
        </p:nvSpPr>
        <p:spPr>
          <a:xfrm>
            <a:off x="2118826" y="4322361"/>
            <a:ext cx="1432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ENCARGOS</a:t>
            </a:r>
            <a:endParaRPr/>
          </a:p>
        </p:txBody>
      </p:sp>
      <p:sp>
        <p:nvSpPr>
          <p:cNvPr id="246" name="Google Shape;246;p21"/>
          <p:cNvSpPr/>
          <p:nvPr/>
        </p:nvSpPr>
        <p:spPr>
          <a:xfrm>
            <a:off x="1807779" y="1853783"/>
            <a:ext cx="2543504" cy="1905473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Concepção Estrita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(Direito Francês)</a:t>
            </a:r>
            <a:endParaRPr/>
          </a:p>
        </p:txBody>
      </p:sp>
      <p:sp>
        <p:nvSpPr>
          <p:cNvPr id="247" name="Google Shape;247;p21"/>
          <p:cNvSpPr/>
          <p:nvPr/>
        </p:nvSpPr>
        <p:spPr>
          <a:xfrm>
            <a:off x="1807779" y="4385269"/>
            <a:ext cx="2543504" cy="1905473"/>
          </a:xfrm>
          <a:prstGeom prst="ellipse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Concepção Ampla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(Doutrina Brasileira)</a:t>
            </a:r>
            <a:endParaRPr/>
          </a:p>
        </p:txBody>
      </p:sp>
      <p:sp>
        <p:nvSpPr>
          <p:cNvPr id="248" name="Google Shape;248;p21"/>
          <p:cNvSpPr/>
          <p:nvPr/>
        </p:nvSpPr>
        <p:spPr>
          <a:xfrm>
            <a:off x="4993940" y="2015706"/>
            <a:ext cx="4171081" cy="1517547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9050">
            <a:solidFill>
              <a:srgbClr val="0A2D0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Atos provenientes do poder contratante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- Abalo </a:t>
            </a:r>
            <a:r>
              <a:rPr b="1" lang="pt-BR" sz="2000" u="sng">
                <a:solidFill>
                  <a:srgbClr val="F2A982"/>
                </a:solidFill>
                <a:latin typeface="Arial"/>
                <a:ea typeface="Arial"/>
                <a:cs typeface="Arial"/>
                <a:sym typeface="Arial"/>
              </a:rPr>
              <a:t>direito e substancial </a:t>
            </a: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ao contrato</a:t>
            </a:r>
            <a:endParaRPr/>
          </a:p>
        </p:txBody>
      </p:sp>
      <p:sp>
        <p:nvSpPr>
          <p:cNvPr id="249" name="Google Shape;249;p21"/>
          <p:cNvSpPr/>
          <p:nvPr/>
        </p:nvSpPr>
        <p:spPr>
          <a:xfrm>
            <a:off x="4933926" y="4805715"/>
            <a:ext cx="4231095" cy="145533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9050">
            <a:solidFill>
              <a:srgbClr val="0A2D0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Manifestações de qualquer Poder Público </a:t>
            </a:r>
            <a:endParaRPr/>
          </a:p>
          <a:p>
            <a:pPr indent="-285750" lvl="0" marL="285750" marR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-"/>
            </a:pPr>
            <a:r>
              <a:rPr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Abalos ao contrato</a:t>
            </a:r>
            <a:endParaRPr/>
          </a:p>
        </p:txBody>
      </p:sp>
      <p:sp>
        <p:nvSpPr>
          <p:cNvPr id="250" name="Google Shape;250;p21"/>
          <p:cNvSpPr/>
          <p:nvPr/>
        </p:nvSpPr>
        <p:spPr>
          <a:xfrm>
            <a:off x="9474926" y="2228338"/>
            <a:ext cx="2455817" cy="4032711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DEVER DE RECOMPOSIÇÃO INTEGRAL DAS PREMISSAS ECONÔMICAS ORIGINAIS </a:t>
            </a:r>
            <a:endParaRPr/>
          </a:p>
        </p:txBody>
      </p:sp>
      <p:cxnSp>
        <p:nvCxnSpPr>
          <p:cNvPr id="251" name="Google Shape;251;p21"/>
          <p:cNvCxnSpPr/>
          <p:nvPr/>
        </p:nvCxnSpPr>
        <p:spPr>
          <a:xfrm>
            <a:off x="4540469" y="2816772"/>
            <a:ext cx="31531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52" name="Google Shape;252;p21"/>
          <p:cNvCxnSpPr/>
          <p:nvPr/>
        </p:nvCxnSpPr>
        <p:spPr>
          <a:xfrm>
            <a:off x="4540469" y="5439103"/>
            <a:ext cx="315310" cy="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53" name="Google Shape;253;p21"/>
          <p:cNvCxnSpPr/>
          <p:nvPr/>
        </p:nvCxnSpPr>
        <p:spPr>
          <a:xfrm>
            <a:off x="9165021" y="2921876"/>
            <a:ext cx="462455" cy="220717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4" name="Google Shape;254;p21"/>
          <p:cNvCxnSpPr>
            <a:stCxn id="249" idx="3"/>
          </p:cNvCxnSpPr>
          <p:nvPr/>
        </p:nvCxnSpPr>
        <p:spPr>
          <a:xfrm flipH="1" rot="10800000">
            <a:off x="9165021" y="5439183"/>
            <a:ext cx="388800" cy="942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nterface gráfica do usuário, Texto&#10;&#10;Descrição gerada automaticamente" id="255" name="Google Shape;255;p21"/>
          <p:cNvPicPr preferRelativeResize="0"/>
          <p:nvPr/>
        </p:nvPicPr>
        <p:blipFill rotWithShape="1">
          <a:blip r:embed="rId3">
            <a:alphaModFix/>
          </a:blip>
          <a:srcRect b="0" l="0" r="40367" t="0"/>
          <a:stretch/>
        </p:blipFill>
        <p:spPr>
          <a:xfrm>
            <a:off x="9937759" y="251587"/>
            <a:ext cx="1889480" cy="75949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1"/>
          <p:cNvSpPr/>
          <p:nvPr/>
        </p:nvSpPr>
        <p:spPr>
          <a:xfrm>
            <a:off x="0" y="5476126"/>
            <a:ext cx="976045" cy="1384323"/>
          </a:xfrm>
          <a:prstGeom prst="rect">
            <a:avLst/>
          </a:prstGeom>
          <a:solidFill>
            <a:srgbClr val="97B3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1"/>
          <p:cNvSpPr/>
          <p:nvPr/>
        </p:nvSpPr>
        <p:spPr>
          <a:xfrm>
            <a:off x="0" y="1"/>
            <a:ext cx="976045" cy="5476126"/>
          </a:xfrm>
          <a:prstGeom prst="rect">
            <a:avLst/>
          </a:prstGeom>
          <a:solidFill>
            <a:srgbClr val="0081B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