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5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34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3.xml"/>
  <Override ContentType="application/vnd.openxmlformats-officedocument.presentationml.slide+xml" PartName="/ppt/slides/slide38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2.xml"/>
  <Override ContentType="application/vnd.openxmlformats-officedocument.presentationml.slide+xml" PartName="/ppt/slides/slide37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36.xml"/>
  <Override ContentType="application/vnd.openxmlformats-officedocument.presentationml.slide+xml" PartName="/ppt/slides/slide31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61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</p:sldIdLst>
  <p:sldSz cy="10287000" cx="18288000"/>
  <p:notesSz cx="6858000" cy="9926625"/>
  <p:embeddedFontLst>
    <p:embeddedFont>
      <p:font typeface="League Spartan"/>
      <p:regular r:id="rId46"/>
      <p:bold r:id="rId47"/>
    </p:embeddedFont>
    <p:embeddedFont>
      <p:font typeface="Manrope"/>
      <p:regular r:id="rId48"/>
      <p:bold r:id="rId49"/>
    </p:embeddedFont>
    <p:embeddedFont>
      <p:font typeface="Helvetica Neue"/>
      <p:regular r:id="rId50"/>
      <p:bold r:id="rId51"/>
      <p:italic r:id="rId52"/>
      <p:boldItalic r:id="rId53"/>
    </p:embeddedFont>
    <p:embeddedFont>
      <p:font typeface="Open Sans"/>
      <p:regular r:id="rId54"/>
      <p:bold r:id="rId55"/>
      <p:italic r:id="rId56"/>
      <p:boldItalic r:id="rId57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3A281F99-5304-4A90-BCF0-5EE621741105}">
  <a:tblStyle styleId="{3A281F99-5304-4A90-BCF0-5EE621741105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E8ECF4"/>
          </a:solidFill>
        </a:fill>
      </a:tcStyle>
    </a:wholeTbl>
    <a:band1H>
      <a:tcTxStyle/>
      <a:tcStyle>
        <a:fill>
          <a:solidFill>
            <a:srgbClr val="CFD7E7"/>
          </a:solidFill>
        </a:fill>
      </a:tcStyle>
    </a:band1H>
    <a:band2H>
      <a:tcTxStyle/>
    </a:band2H>
    <a:band1V>
      <a:tcTxStyle/>
      <a:tcStyle>
        <a:fill>
          <a:solidFill>
            <a:srgbClr val="CFD7E7"/>
          </a:solidFill>
        </a:fill>
      </a:tcStyle>
    </a:band1V>
    <a:band2V>
      <a:tcTxStyle/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</a:tcBdr>
        <a:fill>
          <a:solidFill>
            <a:schemeClr val="accent1"/>
          </a:solidFill>
        </a:fill>
      </a:tcStyle>
    </a:lastRow>
    <a:seCell>
      <a:tcTxStyle/>
    </a:seCell>
    <a:swCell>
      <a:tcTxStyle/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</a:tcBdr>
        <a:fill>
          <a:solidFill>
            <a:schemeClr val="accent1"/>
          </a:solidFill>
        </a:fill>
      </a:tcStyle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4.xml"/><Relationship Id="rId42" Type="http://schemas.openxmlformats.org/officeDocument/2006/relationships/slide" Target="slides/slide36.xml"/><Relationship Id="rId41" Type="http://schemas.openxmlformats.org/officeDocument/2006/relationships/slide" Target="slides/slide35.xml"/><Relationship Id="rId44" Type="http://schemas.openxmlformats.org/officeDocument/2006/relationships/slide" Target="slides/slide38.xml"/><Relationship Id="rId43" Type="http://schemas.openxmlformats.org/officeDocument/2006/relationships/slide" Target="slides/slide37.xml"/><Relationship Id="rId46" Type="http://schemas.openxmlformats.org/officeDocument/2006/relationships/font" Target="fonts/LeagueSpartan-regular.fntdata"/><Relationship Id="rId45" Type="http://schemas.openxmlformats.org/officeDocument/2006/relationships/slide" Target="slides/slide39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48" Type="http://schemas.openxmlformats.org/officeDocument/2006/relationships/font" Target="fonts/Manrope-regular.fntdata"/><Relationship Id="rId47" Type="http://schemas.openxmlformats.org/officeDocument/2006/relationships/font" Target="fonts/LeagueSpartan-bold.fntdata"/><Relationship Id="rId49" Type="http://schemas.openxmlformats.org/officeDocument/2006/relationships/font" Target="fonts/Manrope-bold.fntdata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31" Type="http://schemas.openxmlformats.org/officeDocument/2006/relationships/slide" Target="slides/slide25.xml"/><Relationship Id="rId30" Type="http://schemas.openxmlformats.org/officeDocument/2006/relationships/slide" Target="slides/slide24.xml"/><Relationship Id="rId33" Type="http://schemas.openxmlformats.org/officeDocument/2006/relationships/slide" Target="slides/slide27.xml"/><Relationship Id="rId32" Type="http://schemas.openxmlformats.org/officeDocument/2006/relationships/slide" Target="slides/slide26.xml"/><Relationship Id="rId35" Type="http://schemas.openxmlformats.org/officeDocument/2006/relationships/slide" Target="slides/slide29.xml"/><Relationship Id="rId34" Type="http://schemas.openxmlformats.org/officeDocument/2006/relationships/slide" Target="slides/slide28.xml"/><Relationship Id="rId37" Type="http://schemas.openxmlformats.org/officeDocument/2006/relationships/slide" Target="slides/slide31.xml"/><Relationship Id="rId36" Type="http://schemas.openxmlformats.org/officeDocument/2006/relationships/slide" Target="slides/slide30.xml"/><Relationship Id="rId39" Type="http://schemas.openxmlformats.org/officeDocument/2006/relationships/slide" Target="slides/slide33.xml"/><Relationship Id="rId38" Type="http://schemas.openxmlformats.org/officeDocument/2006/relationships/slide" Target="slides/slide32.xml"/><Relationship Id="rId20" Type="http://schemas.openxmlformats.org/officeDocument/2006/relationships/slide" Target="slides/slide14.xml"/><Relationship Id="rId22" Type="http://schemas.openxmlformats.org/officeDocument/2006/relationships/slide" Target="slides/slide16.xml"/><Relationship Id="rId21" Type="http://schemas.openxmlformats.org/officeDocument/2006/relationships/slide" Target="slides/slide15.xml"/><Relationship Id="rId24" Type="http://schemas.openxmlformats.org/officeDocument/2006/relationships/slide" Target="slides/slide18.xml"/><Relationship Id="rId23" Type="http://schemas.openxmlformats.org/officeDocument/2006/relationships/slide" Target="slides/slide17.xml"/><Relationship Id="rId26" Type="http://schemas.openxmlformats.org/officeDocument/2006/relationships/slide" Target="slides/slide20.xml"/><Relationship Id="rId25" Type="http://schemas.openxmlformats.org/officeDocument/2006/relationships/slide" Target="slides/slide19.xml"/><Relationship Id="rId28" Type="http://schemas.openxmlformats.org/officeDocument/2006/relationships/slide" Target="slides/slide22.xml"/><Relationship Id="rId27" Type="http://schemas.openxmlformats.org/officeDocument/2006/relationships/slide" Target="slides/slide21.xml"/><Relationship Id="rId29" Type="http://schemas.openxmlformats.org/officeDocument/2006/relationships/slide" Target="slides/slide23.xml"/><Relationship Id="rId51" Type="http://schemas.openxmlformats.org/officeDocument/2006/relationships/font" Target="fonts/HelveticaNeue-bold.fntdata"/><Relationship Id="rId50" Type="http://schemas.openxmlformats.org/officeDocument/2006/relationships/font" Target="fonts/HelveticaNeue-regular.fntdata"/><Relationship Id="rId53" Type="http://schemas.openxmlformats.org/officeDocument/2006/relationships/font" Target="fonts/HelveticaNeue-boldItalic.fntdata"/><Relationship Id="rId52" Type="http://schemas.openxmlformats.org/officeDocument/2006/relationships/font" Target="fonts/HelveticaNeue-italic.fntdata"/><Relationship Id="rId11" Type="http://schemas.openxmlformats.org/officeDocument/2006/relationships/slide" Target="slides/slide5.xml"/><Relationship Id="rId55" Type="http://schemas.openxmlformats.org/officeDocument/2006/relationships/font" Target="fonts/OpenSans-bold.fntdata"/><Relationship Id="rId10" Type="http://schemas.openxmlformats.org/officeDocument/2006/relationships/slide" Target="slides/slide4.xml"/><Relationship Id="rId54" Type="http://schemas.openxmlformats.org/officeDocument/2006/relationships/font" Target="fonts/OpenSans-regular.fntdata"/><Relationship Id="rId13" Type="http://schemas.openxmlformats.org/officeDocument/2006/relationships/slide" Target="slides/slide7.xml"/><Relationship Id="rId57" Type="http://schemas.openxmlformats.org/officeDocument/2006/relationships/font" Target="fonts/OpenSans-boldItalic.fntdata"/><Relationship Id="rId12" Type="http://schemas.openxmlformats.org/officeDocument/2006/relationships/slide" Target="slides/slide6.xml"/><Relationship Id="rId56" Type="http://schemas.openxmlformats.org/officeDocument/2006/relationships/font" Target="fonts/OpenSans-italic.fntdata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980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980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452438" y="1241425"/>
            <a:ext cx="5953125" cy="33496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777194"/>
            <a:ext cx="5486400" cy="390861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9428584"/>
            <a:ext cx="2971800" cy="49805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9428584"/>
            <a:ext cx="2971800" cy="49805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:notes"/>
          <p:cNvSpPr/>
          <p:nvPr>
            <p:ph idx="2" type="sldImg"/>
          </p:nvPr>
        </p:nvSpPr>
        <p:spPr>
          <a:xfrm>
            <a:off x="452438" y="1241425"/>
            <a:ext cx="5953125" cy="33496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0" name="Google Shape;90;p1:notes"/>
          <p:cNvSpPr txBox="1"/>
          <p:nvPr>
            <p:ph idx="1" type="body"/>
          </p:nvPr>
        </p:nvSpPr>
        <p:spPr>
          <a:xfrm>
            <a:off x="685800" y="4777194"/>
            <a:ext cx="5486400" cy="390861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1" name="Google Shape;91;p1:notes"/>
          <p:cNvSpPr txBox="1"/>
          <p:nvPr>
            <p:ph idx="12" type="sldNum"/>
          </p:nvPr>
        </p:nvSpPr>
        <p:spPr>
          <a:xfrm>
            <a:off x="3884613" y="9428584"/>
            <a:ext cx="2971800" cy="49805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10:notes"/>
          <p:cNvSpPr/>
          <p:nvPr>
            <p:ph idx="2" type="sldImg"/>
          </p:nvPr>
        </p:nvSpPr>
        <p:spPr>
          <a:xfrm>
            <a:off x="452438" y="1241425"/>
            <a:ext cx="5953125" cy="33496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7" name="Google Shape;157;p10:notes"/>
          <p:cNvSpPr txBox="1"/>
          <p:nvPr>
            <p:ph idx="1" type="body"/>
          </p:nvPr>
        </p:nvSpPr>
        <p:spPr>
          <a:xfrm>
            <a:off x="685800" y="4777194"/>
            <a:ext cx="5486400" cy="390861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8" name="Google Shape;158;p10:notes"/>
          <p:cNvSpPr txBox="1"/>
          <p:nvPr>
            <p:ph idx="12" type="sldNum"/>
          </p:nvPr>
        </p:nvSpPr>
        <p:spPr>
          <a:xfrm>
            <a:off x="3884613" y="9428584"/>
            <a:ext cx="2971800" cy="49805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11:notes"/>
          <p:cNvSpPr/>
          <p:nvPr>
            <p:ph idx="2" type="sldImg"/>
          </p:nvPr>
        </p:nvSpPr>
        <p:spPr>
          <a:xfrm>
            <a:off x="452438" y="1241425"/>
            <a:ext cx="5953125" cy="33496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63" name="Google Shape;163;p11:notes"/>
          <p:cNvSpPr txBox="1"/>
          <p:nvPr>
            <p:ph idx="1" type="body"/>
          </p:nvPr>
        </p:nvSpPr>
        <p:spPr>
          <a:xfrm>
            <a:off x="685800" y="4777194"/>
            <a:ext cx="5486400" cy="390861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4" name="Google Shape;164;p11:notes"/>
          <p:cNvSpPr txBox="1"/>
          <p:nvPr>
            <p:ph idx="12" type="sldNum"/>
          </p:nvPr>
        </p:nvSpPr>
        <p:spPr>
          <a:xfrm>
            <a:off x="3884613" y="9428584"/>
            <a:ext cx="2971800" cy="49805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12:notes"/>
          <p:cNvSpPr/>
          <p:nvPr>
            <p:ph idx="2" type="sldImg"/>
          </p:nvPr>
        </p:nvSpPr>
        <p:spPr>
          <a:xfrm>
            <a:off x="452438" y="1241425"/>
            <a:ext cx="5953125" cy="33496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70" name="Google Shape;170;p12:notes"/>
          <p:cNvSpPr txBox="1"/>
          <p:nvPr>
            <p:ph idx="1" type="body"/>
          </p:nvPr>
        </p:nvSpPr>
        <p:spPr>
          <a:xfrm>
            <a:off x="685800" y="4777194"/>
            <a:ext cx="5486400" cy="390861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Os valores estabelecidos por X Y e Z são atractores, são vetores em direção dos quais o equilíbrio se estabelecera de maneira mais provável. </a:t>
            </a:r>
            <a:endParaRPr/>
          </a:p>
        </p:txBody>
      </p:sp>
      <p:sp>
        <p:nvSpPr>
          <p:cNvPr id="171" name="Google Shape;171;p12:notes"/>
          <p:cNvSpPr txBox="1"/>
          <p:nvPr>
            <p:ph idx="12" type="sldNum"/>
          </p:nvPr>
        </p:nvSpPr>
        <p:spPr>
          <a:xfrm>
            <a:off x="3884613" y="9428584"/>
            <a:ext cx="2971800" cy="49805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13:notes"/>
          <p:cNvSpPr/>
          <p:nvPr>
            <p:ph idx="2" type="sldImg"/>
          </p:nvPr>
        </p:nvSpPr>
        <p:spPr>
          <a:xfrm>
            <a:off x="452438" y="1241425"/>
            <a:ext cx="5953125" cy="33496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98" name="Google Shape;198;p13:notes"/>
          <p:cNvSpPr txBox="1"/>
          <p:nvPr>
            <p:ph idx="1" type="body"/>
          </p:nvPr>
        </p:nvSpPr>
        <p:spPr>
          <a:xfrm>
            <a:off x="685800" y="4777194"/>
            <a:ext cx="5486400" cy="390861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9" name="Google Shape;199;p13:notes"/>
          <p:cNvSpPr txBox="1"/>
          <p:nvPr>
            <p:ph idx="12" type="sldNum"/>
          </p:nvPr>
        </p:nvSpPr>
        <p:spPr>
          <a:xfrm>
            <a:off x="3884613" y="9428584"/>
            <a:ext cx="2971800" cy="49805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14:notes"/>
          <p:cNvSpPr/>
          <p:nvPr>
            <p:ph idx="2" type="sldImg"/>
          </p:nvPr>
        </p:nvSpPr>
        <p:spPr>
          <a:xfrm>
            <a:off x="452438" y="1241425"/>
            <a:ext cx="5953125" cy="33496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04" name="Google Shape;204;p14:notes"/>
          <p:cNvSpPr txBox="1"/>
          <p:nvPr>
            <p:ph idx="1" type="body"/>
          </p:nvPr>
        </p:nvSpPr>
        <p:spPr>
          <a:xfrm>
            <a:off x="685800" y="4777194"/>
            <a:ext cx="5486400" cy="390861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5" name="Google Shape;205;p14:notes"/>
          <p:cNvSpPr txBox="1"/>
          <p:nvPr>
            <p:ph idx="12" type="sldNum"/>
          </p:nvPr>
        </p:nvSpPr>
        <p:spPr>
          <a:xfrm>
            <a:off x="3884613" y="9428584"/>
            <a:ext cx="2971800" cy="49805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15:notes"/>
          <p:cNvSpPr/>
          <p:nvPr>
            <p:ph idx="2" type="sldImg"/>
          </p:nvPr>
        </p:nvSpPr>
        <p:spPr>
          <a:xfrm>
            <a:off x="452438" y="1241425"/>
            <a:ext cx="5953125" cy="33496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12" name="Google Shape;212;p15:notes"/>
          <p:cNvSpPr txBox="1"/>
          <p:nvPr>
            <p:ph idx="1" type="body"/>
          </p:nvPr>
        </p:nvSpPr>
        <p:spPr>
          <a:xfrm>
            <a:off x="685800" y="4777194"/>
            <a:ext cx="5486400" cy="390861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3" name="Google Shape;213;p15:notes"/>
          <p:cNvSpPr txBox="1"/>
          <p:nvPr>
            <p:ph idx="12" type="sldNum"/>
          </p:nvPr>
        </p:nvSpPr>
        <p:spPr>
          <a:xfrm>
            <a:off x="3884613" y="9428584"/>
            <a:ext cx="2971800" cy="49805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16:notes"/>
          <p:cNvSpPr/>
          <p:nvPr>
            <p:ph idx="2" type="sldImg"/>
          </p:nvPr>
        </p:nvSpPr>
        <p:spPr>
          <a:xfrm>
            <a:off x="452438" y="1241425"/>
            <a:ext cx="5953125" cy="33496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20" name="Google Shape;220;p16:notes"/>
          <p:cNvSpPr txBox="1"/>
          <p:nvPr>
            <p:ph idx="1" type="body"/>
          </p:nvPr>
        </p:nvSpPr>
        <p:spPr>
          <a:xfrm>
            <a:off x="685800" y="4777194"/>
            <a:ext cx="5486400" cy="390861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1" name="Google Shape;221;p16:notes"/>
          <p:cNvSpPr txBox="1"/>
          <p:nvPr>
            <p:ph idx="12" type="sldNum"/>
          </p:nvPr>
        </p:nvSpPr>
        <p:spPr>
          <a:xfrm>
            <a:off x="3884613" y="9428584"/>
            <a:ext cx="2971800" cy="49805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4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17:notes"/>
          <p:cNvSpPr/>
          <p:nvPr>
            <p:ph idx="2" type="sldImg"/>
          </p:nvPr>
        </p:nvSpPr>
        <p:spPr>
          <a:xfrm>
            <a:off x="452438" y="1241425"/>
            <a:ext cx="5953125" cy="33496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26" name="Google Shape;226;p17:notes"/>
          <p:cNvSpPr txBox="1"/>
          <p:nvPr>
            <p:ph idx="1" type="body"/>
          </p:nvPr>
        </p:nvSpPr>
        <p:spPr>
          <a:xfrm>
            <a:off x="685800" y="4777194"/>
            <a:ext cx="5486400" cy="390861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/>
              <a:t>Isso já acontece em vários setores.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/>
              <a:t>Pode ser uma saída para a fase de transição da RT</a:t>
            </a:r>
            <a:endParaRPr/>
          </a:p>
        </p:txBody>
      </p:sp>
      <p:sp>
        <p:nvSpPr>
          <p:cNvPr id="227" name="Google Shape;227;p17:notes"/>
          <p:cNvSpPr txBox="1"/>
          <p:nvPr>
            <p:ph idx="12" type="sldNum"/>
          </p:nvPr>
        </p:nvSpPr>
        <p:spPr>
          <a:xfrm>
            <a:off x="3884613" y="9428584"/>
            <a:ext cx="2971800" cy="49805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0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p18:notes"/>
          <p:cNvSpPr/>
          <p:nvPr>
            <p:ph idx="2" type="sldImg"/>
          </p:nvPr>
        </p:nvSpPr>
        <p:spPr>
          <a:xfrm>
            <a:off x="452438" y="1241425"/>
            <a:ext cx="5953125" cy="33496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32" name="Google Shape;232;p18:notes"/>
          <p:cNvSpPr txBox="1"/>
          <p:nvPr>
            <p:ph idx="1" type="body"/>
          </p:nvPr>
        </p:nvSpPr>
        <p:spPr>
          <a:xfrm>
            <a:off x="685800" y="4777194"/>
            <a:ext cx="5486400" cy="390861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Em geral , reequilibra 80% do valor que é incontroverso.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Talvez o contrato seja um continuo de desequilíbrios.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O problema do reequlibrio cautelar que sempre ficará um resíduo que vai se acumulando.</a:t>
            </a:r>
            <a:endParaRPr/>
          </a:p>
        </p:txBody>
      </p:sp>
      <p:sp>
        <p:nvSpPr>
          <p:cNvPr id="233" name="Google Shape;233;p18:notes"/>
          <p:cNvSpPr txBox="1"/>
          <p:nvPr>
            <p:ph idx="12" type="sldNum"/>
          </p:nvPr>
        </p:nvSpPr>
        <p:spPr>
          <a:xfrm>
            <a:off x="3884613" y="9428584"/>
            <a:ext cx="2971800" cy="49805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6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p19:notes"/>
          <p:cNvSpPr/>
          <p:nvPr>
            <p:ph idx="2" type="sldImg"/>
          </p:nvPr>
        </p:nvSpPr>
        <p:spPr>
          <a:xfrm>
            <a:off x="452438" y="1241425"/>
            <a:ext cx="5953125" cy="33496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38" name="Google Shape;238;p19:notes"/>
          <p:cNvSpPr txBox="1"/>
          <p:nvPr>
            <p:ph idx="1" type="body"/>
          </p:nvPr>
        </p:nvSpPr>
        <p:spPr>
          <a:xfrm>
            <a:off x="685800" y="4777194"/>
            <a:ext cx="5486400" cy="390861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Pode ser uma saída para a reforma tributaria.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Está dentro do espectro de “ Reequilibrios Preventivos “ </a:t>
            </a:r>
            <a:endParaRPr/>
          </a:p>
        </p:txBody>
      </p:sp>
      <p:sp>
        <p:nvSpPr>
          <p:cNvPr id="239" name="Google Shape;239;p19:notes"/>
          <p:cNvSpPr txBox="1"/>
          <p:nvPr>
            <p:ph idx="12" type="sldNum"/>
          </p:nvPr>
        </p:nvSpPr>
        <p:spPr>
          <a:xfrm>
            <a:off x="3884613" y="9428584"/>
            <a:ext cx="2971800" cy="49805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:notes"/>
          <p:cNvSpPr/>
          <p:nvPr>
            <p:ph idx="2" type="sldImg"/>
          </p:nvPr>
        </p:nvSpPr>
        <p:spPr>
          <a:xfrm>
            <a:off x="452438" y="1241425"/>
            <a:ext cx="5953125" cy="33496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9" name="Google Shape;99;p2:notes"/>
          <p:cNvSpPr txBox="1"/>
          <p:nvPr>
            <p:ph idx="1" type="body"/>
          </p:nvPr>
        </p:nvSpPr>
        <p:spPr>
          <a:xfrm>
            <a:off x="685800" y="4777194"/>
            <a:ext cx="5486400" cy="390861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chemeClr val="dk2"/>
                </a:solidFill>
              </a:rPr>
              <a:t>O contrato administrativo é um repositório das assimetrias existentes </a:t>
            </a:r>
            <a:r>
              <a:rPr i="1" lang="en-US">
                <a:solidFill>
                  <a:schemeClr val="dk2"/>
                </a:solidFill>
              </a:rPr>
              <a:t>ex ante </a:t>
            </a:r>
            <a:r>
              <a:rPr lang="en-US">
                <a:solidFill>
                  <a:schemeClr val="dk2"/>
                </a:solidFill>
              </a:rPr>
              <a:t>do que um mecanismo causador de distorções. </a:t>
            </a:r>
            <a:endParaRPr/>
          </a:p>
          <a:p>
            <a:pPr indent="0" lvl="0" marL="0" rtl="0" algn="l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chemeClr val="dk2"/>
                </a:solidFill>
              </a:rPr>
              <a:t> - O contratado coloca no seu preço os “custos adaptativos”.</a:t>
            </a:r>
            <a:endParaRPr/>
          </a:p>
          <a:p>
            <a:pPr indent="0" lvl="0" marL="0" rtl="0" algn="l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chemeClr val="dk2"/>
                </a:solidFill>
              </a:rPr>
              <a:t> - O Governo está diante de um dilema: Ou elabora uma licitação mais complexa, tentando extrair informação dos licitantes ou empurra as tensões para a fase de execução contratual. </a:t>
            </a:r>
            <a:endParaRPr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0" name="Google Shape;100;p2:notes"/>
          <p:cNvSpPr txBox="1"/>
          <p:nvPr>
            <p:ph idx="12" type="sldNum"/>
          </p:nvPr>
        </p:nvSpPr>
        <p:spPr>
          <a:xfrm>
            <a:off x="3884613" y="9428584"/>
            <a:ext cx="2971800" cy="49805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2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20:notes"/>
          <p:cNvSpPr/>
          <p:nvPr>
            <p:ph idx="2" type="sldImg"/>
          </p:nvPr>
        </p:nvSpPr>
        <p:spPr>
          <a:xfrm>
            <a:off x="452438" y="1241425"/>
            <a:ext cx="5953125" cy="33496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44" name="Google Shape;244;p20:notes"/>
          <p:cNvSpPr txBox="1"/>
          <p:nvPr>
            <p:ph idx="1" type="body"/>
          </p:nvPr>
        </p:nvSpPr>
        <p:spPr>
          <a:xfrm>
            <a:off x="685800" y="4777194"/>
            <a:ext cx="5486400" cy="390861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5" name="Google Shape;245;p20:notes"/>
          <p:cNvSpPr txBox="1"/>
          <p:nvPr>
            <p:ph idx="12" type="sldNum"/>
          </p:nvPr>
        </p:nvSpPr>
        <p:spPr>
          <a:xfrm>
            <a:off x="3884613" y="9428584"/>
            <a:ext cx="2971800" cy="49805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9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p21:notes"/>
          <p:cNvSpPr/>
          <p:nvPr>
            <p:ph idx="2" type="sldImg"/>
          </p:nvPr>
        </p:nvSpPr>
        <p:spPr>
          <a:xfrm>
            <a:off x="452438" y="1241425"/>
            <a:ext cx="5953125" cy="33496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51" name="Google Shape;251;p21:notes"/>
          <p:cNvSpPr txBox="1"/>
          <p:nvPr>
            <p:ph idx="1" type="body"/>
          </p:nvPr>
        </p:nvSpPr>
        <p:spPr>
          <a:xfrm>
            <a:off x="685800" y="4777194"/>
            <a:ext cx="5486400" cy="390861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2" name="Google Shape;252;p21:notes"/>
          <p:cNvSpPr txBox="1"/>
          <p:nvPr>
            <p:ph idx="12" type="sldNum"/>
          </p:nvPr>
        </p:nvSpPr>
        <p:spPr>
          <a:xfrm>
            <a:off x="3884613" y="9428584"/>
            <a:ext cx="2971800" cy="49805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5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p22:notes"/>
          <p:cNvSpPr/>
          <p:nvPr>
            <p:ph idx="2" type="sldImg"/>
          </p:nvPr>
        </p:nvSpPr>
        <p:spPr>
          <a:xfrm>
            <a:off x="452438" y="1241425"/>
            <a:ext cx="5953125" cy="33496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57" name="Google Shape;257;p22:notes"/>
          <p:cNvSpPr txBox="1"/>
          <p:nvPr>
            <p:ph idx="1" type="body"/>
          </p:nvPr>
        </p:nvSpPr>
        <p:spPr>
          <a:xfrm>
            <a:off x="685800" y="4777194"/>
            <a:ext cx="5486400" cy="390861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8" name="Google Shape;258;p22:notes"/>
          <p:cNvSpPr txBox="1"/>
          <p:nvPr>
            <p:ph idx="12" type="sldNum"/>
          </p:nvPr>
        </p:nvSpPr>
        <p:spPr>
          <a:xfrm>
            <a:off x="3884613" y="9428584"/>
            <a:ext cx="2971800" cy="49805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3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p23:notes"/>
          <p:cNvSpPr/>
          <p:nvPr>
            <p:ph idx="2" type="sldImg"/>
          </p:nvPr>
        </p:nvSpPr>
        <p:spPr>
          <a:xfrm>
            <a:off x="452438" y="1241425"/>
            <a:ext cx="5953125" cy="33496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65" name="Google Shape;265;p23:notes"/>
          <p:cNvSpPr txBox="1"/>
          <p:nvPr>
            <p:ph idx="1" type="body"/>
          </p:nvPr>
        </p:nvSpPr>
        <p:spPr>
          <a:xfrm>
            <a:off x="685800" y="4777194"/>
            <a:ext cx="5486400" cy="390861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6" name="Google Shape;266;p23:notes"/>
          <p:cNvSpPr txBox="1"/>
          <p:nvPr>
            <p:ph idx="12" type="sldNum"/>
          </p:nvPr>
        </p:nvSpPr>
        <p:spPr>
          <a:xfrm>
            <a:off x="3884613" y="9428584"/>
            <a:ext cx="2971800" cy="49805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9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p24:notes"/>
          <p:cNvSpPr/>
          <p:nvPr>
            <p:ph idx="2" type="sldImg"/>
          </p:nvPr>
        </p:nvSpPr>
        <p:spPr>
          <a:xfrm>
            <a:off x="452438" y="1241425"/>
            <a:ext cx="5953125" cy="33496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71" name="Google Shape;271;p24:notes"/>
          <p:cNvSpPr txBox="1"/>
          <p:nvPr>
            <p:ph idx="1" type="body"/>
          </p:nvPr>
        </p:nvSpPr>
        <p:spPr>
          <a:xfrm>
            <a:off x="685800" y="4777194"/>
            <a:ext cx="5486400" cy="390861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2" name="Google Shape;272;p24:notes"/>
          <p:cNvSpPr txBox="1"/>
          <p:nvPr>
            <p:ph idx="12" type="sldNum"/>
          </p:nvPr>
        </p:nvSpPr>
        <p:spPr>
          <a:xfrm>
            <a:off x="3884613" y="9428584"/>
            <a:ext cx="2971800" cy="49805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5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p25:notes"/>
          <p:cNvSpPr/>
          <p:nvPr>
            <p:ph idx="2" type="sldImg"/>
          </p:nvPr>
        </p:nvSpPr>
        <p:spPr>
          <a:xfrm>
            <a:off x="452438" y="1241425"/>
            <a:ext cx="5953125" cy="33496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77" name="Google Shape;277;p25:notes"/>
          <p:cNvSpPr txBox="1"/>
          <p:nvPr>
            <p:ph idx="1" type="body"/>
          </p:nvPr>
        </p:nvSpPr>
        <p:spPr>
          <a:xfrm>
            <a:off x="685800" y="4777194"/>
            <a:ext cx="5486400" cy="390861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/>
              <a:t>Os tractors se justificam diante do problema do Lock in, tão comum nos contratos de longo prazo.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/>
              <a:t>Artigo escrito por Marcos Nobrega e Filipe Lobo: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-US" sz="1600">
                <a:latin typeface="Helvetica Neue"/>
                <a:ea typeface="Helvetica Neue"/>
                <a:cs typeface="Helvetica Neue"/>
                <a:sym typeface="Helvetica Neue"/>
              </a:rPr>
              <a:t>Shock absorber, traction e equilíbrio dinâmico dos contratos: pela necessidade de modos</a:t>
            </a:r>
            <a:r>
              <a:rPr i="0" lang="en-US" sz="1600"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r>
              <a:rPr i="1" lang="en-US" sz="1600">
                <a:latin typeface="Helvetica Neue"/>
                <a:ea typeface="Helvetica Neue"/>
                <a:cs typeface="Helvetica Neue"/>
                <a:sym typeface="Helvetica Neue"/>
              </a:rPr>
              <a:t>adaptativos, não lineares e informados por sistemas complexos para o reequilíbrio</a:t>
            </a:r>
            <a:r>
              <a:rPr i="0" lang="en-US" sz="1600"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r>
              <a:rPr i="1" lang="en-US" sz="1600">
                <a:latin typeface="Helvetica Neue"/>
                <a:ea typeface="Helvetica Neue"/>
                <a:cs typeface="Helvetica Neue"/>
                <a:sym typeface="Helvetica Neue"/>
              </a:rPr>
              <a:t>contratual.</a:t>
            </a:r>
            <a:endParaRPr sz="16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</p:txBody>
      </p:sp>
      <p:sp>
        <p:nvSpPr>
          <p:cNvPr id="278" name="Google Shape;278;p25:notes"/>
          <p:cNvSpPr txBox="1"/>
          <p:nvPr>
            <p:ph idx="12" type="sldNum"/>
          </p:nvPr>
        </p:nvSpPr>
        <p:spPr>
          <a:xfrm>
            <a:off x="3884613" y="9428584"/>
            <a:ext cx="2971800" cy="49805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p26:notes"/>
          <p:cNvSpPr/>
          <p:nvPr>
            <p:ph idx="2" type="sldImg"/>
          </p:nvPr>
        </p:nvSpPr>
        <p:spPr>
          <a:xfrm>
            <a:off x="452438" y="1241425"/>
            <a:ext cx="5953125" cy="33496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83" name="Google Shape;283;p26:notes"/>
          <p:cNvSpPr txBox="1"/>
          <p:nvPr>
            <p:ph idx="1" type="body"/>
          </p:nvPr>
        </p:nvSpPr>
        <p:spPr>
          <a:xfrm>
            <a:off x="685800" y="4777194"/>
            <a:ext cx="5486400" cy="390861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4" name="Google Shape;284;p26:notes"/>
          <p:cNvSpPr txBox="1"/>
          <p:nvPr>
            <p:ph idx="12" type="sldNum"/>
          </p:nvPr>
        </p:nvSpPr>
        <p:spPr>
          <a:xfrm>
            <a:off x="3884613" y="9428584"/>
            <a:ext cx="2971800" cy="49805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8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27:notes"/>
          <p:cNvSpPr/>
          <p:nvPr>
            <p:ph idx="2" type="sldImg"/>
          </p:nvPr>
        </p:nvSpPr>
        <p:spPr>
          <a:xfrm>
            <a:off x="452438" y="1241425"/>
            <a:ext cx="5953125" cy="33496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90" name="Google Shape;290;p27:notes"/>
          <p:cNvSpPr txBox="1"/>
          <p:nvPr>
            <p:ph idx="1" type="body"/>
          </p:nvPr>
        </p:nvSpPr>
        <p:spPr>
          <a:xfrm>
            <a:off x="685800" y="4777194"/>
            <a:ext cx="5486400" cy="390861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1" name="Google Shape;291;p27:notes"/>
          <p:cNvSpPr txBox="1"/>
          <p:nvPr>
            <p:ph idx="12" type="sldNum"/>
          </p:nvPr>
        </p:nvSpPr>
        <p:spPr>
          <a:xfrm>
            <a:off x="3884613" y="9428584"/>
            <a:ext cx="2971800" cy="49805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5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p28:notes"/>
          <p:cNvSpPr/>
          <p:nvPr>
            <p:ph idx="2" type="sldImg"/>
          </p:nvPr>
        </p:nvSpPr>
        <p:spPr>
          <a:xfrm>
            <a:off x="452438" y="1241425"/>
            <a:ext cx="5953125" cy="33496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97" name="Google Shape;297;p28:notes"/>
          <p:cNvSpPr txBox="1"/>
          <p:nvPr>
            <p:ph idx="1" type="body"/>
          </p:nvPr>
        </p:nvSpPr>
        <p:spPr>
          <a:xfrm>
            <a:off x="685800" y="4777194"/>
            <a:ext cx="5486400" cy="390861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8" name="Google Shape;298;p28:notes"/>
          <p:cNvSpPr txBox="1"/>
          <p:nvPr>
            <p:ph idx="12" type="sldNum"/>
          </p:nvPr>
        </p:nvSpPr>
        <p:spPr>
          <a:xfrm>
            <a:off x="3884613" y="9428584"/>
            <a:ext cx="2971800" cy="49805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Google Shape;302;p29:notes"/>
          <p:cNvSpPr/>
          <p:nvPr>
            <p:ph idx="2" type="sldImg"/>
          </p:nvPr>
        </p:nvSpPr>
        <p:spPr>
          <a:xfrm>
            <a:off x="452438" y="1241425"/>
            <a:ext cx="5953125" cy="33496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03" name="Google Shape;303;p29:notes"/>
          <p:cNvSpPr txBox="1"/>
          <p:nvPr>
            <p:ph idx="1" type="body"/>
          </p:nvPr>
        </p:nvSpPr>
        <p:spPr>
          <a:xfrm>
            <a:off x="685800" y="4777194"/>
            <a:ext cx="5486400" cy="390861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4" name="Google Shape;304;p29:notes"/>
          <p:cNvSpPr txBox="1"/>
          <p:nvPr>
            <p:ph idx="12" type="sldNum"/>
          </p:nvPr>
        </p:nvSpPr>
        <p:spPr>
          <a:xfrm>
            <a:off x="3884613" y="9428584"/>
            <a:ext cx="2971800" cy="49805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3:notes"/>
          <p:cNvSpPr/>
          <p:nvPr>
            <p:ph idx="2" type="sldImg"/>
          </p:nvPr>
        </p:nvSpPr>
        <p:spPr>
          <a:xfrm>
            <a:off x="452438" y="1241425"/>
            <a:ext cx="5953125" cy="33496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5" name="Google Shape;105;p3:notes"/>
          <p:cNvSpPr txBox="1"/>
          <p:nvPr>
            <p:ph idx="1" type="body"/>
          </p:nvPr>
        </p:nvSpPr>
        <p:spPr>
          <a:xfrm>
            <a:off x="685800" y="4777194"/>
            <a:ext cx="5486400" cy="390861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6" name="Google Shape;106;p3:notes"/>
          <p:cNvSpPr txBox="1"/>
          <p:nvPr>
            <p:ph idx="12" type="sldNum"/>
          </p:nvPr>
        </p:nvSpPr>
        <p:spPr>
          <a:xfrm>
            <a:off x="3884613" y="9428584"/>
            <a:ext cx="2971800" cy="49805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8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p30:notes"/>
          <p:cNvSpPr/>
          <p:nvPr>
            <p:ph idx="2" type="sldImg"/>
          </p:nvPr>
        </p:nvSpPr>
        <p:spPr>
          <a:xfrm>
            <a:off x="452438" y="1241425"/>
            <a:ext cx="5953125" cy="33496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10" name="Google Shape;310;p30:notes"/>
          <p:cNvSpPr txBox="1"/>
          <p:nvPr>
            <p:ph idx="1" type="body"/>
          </p:nvPr>
        </p:nvSpPr>
        <p:spPr>
          <a:xfrm>
            <a:off x="685800" y="4777194"/>
            <a:ext cx="5486400" cy="390861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1" name="Google Shape;311;p30:notes"/>
          <p:cNvSpPr txBox="1"/>
          <p:nvPr>
            <p:ph idx="12" type="sldNum"/>
          </p:nvPr>
        </p:nvSpPr>
        <p:spPr>
          <a:xfrm>
            <a:off x="3884613" y="9428584"/>
            <a:ext cx="2971800" cy="49805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6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p31:notes"/>
          <p:cNvSpPr/>
          <p:nvPr>
            <p:ph idx="2" type="sldImg"/>
          </p:nvPr>
        </p:nvSpPr>
        <p:spPr>
          <a:xfrm>
            <a:off x="452438" y="1241425"/>
            <a:ext cx="5953125" cy="33496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18" name="Google Shape;318;p31:notes"/>
          <p:cNvSpPr txBox="1"/>
          <p:nvPr>
            <p:ph idx="1" type="body"/>
          </p:nvPr>
        </p:nvSpPr>
        <p:spPr>
          <a:xfrm>
            <a:off x="685800" y="4777194"/>
            <a:ext cx="5486400" cy="390861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9" name="Google Shape;319;p31:notes"/>
          <p:cNvSpPr txBox="1"/>
          <p:nvPr>
            <p:ph idx="12" type="sldNum"/>
          </p:nvPr>
        </p:nvSpPr>
        <p:spPr>
          <a:xfrm>
            <a:off x="3884613" y="9428584"/>
            <a:ext cx="2971800" cy="49805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3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Google Shape;324;p32:notes"/>
          <p:cNvSpPr/>
          <p:nvPr>
            <p:ph idx="2" type="sldImg"/>
          </p:nvPr>
        </p:nvSpPr>
        <p:spPr>
          <a:xfrm>
            <a:off x="452438" y="1241425"/>
            <a:ext cx="5953125" cy="33496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25" name="Google Shape;325;p32:notes"/>
          <p:cNvSpPr txBox="1"/>
          <p:nvPr>
            <p:ph idx="1" type="body"/>
          </p:nvPr>
        </p:nvSpPr>
        <p:spPr>
          <a:xfrm>
            <a:off x="685800" y="4777194"/>
            <a:ext cx="5486400" cy="390861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6" name="Google Shape;326;p32:notes"/>
          <p:cNvSpPr txBox="1"/>
          <p:nvPr>
            <p:ph idx="12" type="sldNum"/>
          </p:nvPr>
        </p:nvSpPr>
        <p:spPr>
          <a:xfrm>
            <a:off x="3884613" y="9428584"/>
            <a:ext cx="2971800" cy="49805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0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Google Shape;331;p33:notes"/>
          <p:cNvSpPr/>
          <p:nvPr>
            <p:ph idx="2" type="sldImg"/>
          </p:nvPr>
        </p:nvSpPr>
        <p:spPr>
          <a:xfrm>
            <a:off x="452438" y="1241425"/>
            <a:ext cx="5953125" cy="33496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32" name="Google Shape;332;p33:notes"/>
          <p:cNvSpPr txBox="1"/>
          <p:nvPr>
            <p:ph idx="1" type="body"/>
          </p:nvPr>
        </p:nvSpPr>
        <p:spPr>
          <a:xfrm>
            <a:off x="685800" y="4777194"/>
            <a:ext cx="5486400" cy="390861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3" name="Google Shape;333;p33:notes"/>
          <p:cNvSpPr txBox="1"/>
          <p:nvPr>
            <p:ph idx="12" type="sldNum"/>
          </p:nvPr>
        </p:nvSpPr>
        <p:spPr>
          <a:xfrm>
            <a:off x="3884613" y="9428584"/>
            <a:ext cx="2971800" cy="49805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7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Google Shape;338;p34:notes"/>
          <p:cNvSpPr/>
          <p:nvPr>
            <p:ph idx="2" type="sldImg"/>
          </p:nvPr>
        </p:nvSpPr>
        <p:spPr>
          <a:xfrm>
            <a:off x="452438" y="1241425"/>
            <a:ext cx="5953125" cy="33496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39" name="Google Shape;339;p34:notes"/>
          <p:cNvSpPr txBox="1"/>
          <p:nvPr>
            <p:ph idx="1" type="body"/>
          </p:nvPr>
        </p:nvSpPr>
        <p:spPr>
          <a:xfrm>
            <a:off x="685800" y="4777194"/>
            <a:ext cx="5486400" cy="390861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0" name="Google Shape;340;p34:notes"/>
          <p:cNvSpPr txBox="1"/>
          <p:nvPr>
            <p:ph idx="12" type="sldNum"/>
          </p:nvPr>
        </p:nvSpPr>
        <p:spPr>
          <a:xfrm>
            <a:off x="3884613" y="9428584"/>
            <a:ext cx="2971800" cy="49805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4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Google Shape;345;p35:notes"/>
          <p:cNvSpPr/>
          <p:nvPr>
            <p:ph idx="2" type="sldImg"/>
          </p:nvPr>
        </p:nvSpPr>
        <p:spPr>
          <a:xfrm>
            <a:off x="452438" y="1241425"/>
            <a:ext cx="5953125" cy="33496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46" name="Google Shape;346;p35:notes"/>
          <p:cNvSpPr txBox="1"/>
          <p:nvPr>
            <p:ph idx="1" type="body"/>
          </p:nvPr>
        </p:nvSpPr>
        <p:spPr>
          <a:xfrm>
            <a:off x="685800" y="4777194"/>
            <a:ext cx="5486400" cy="390861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7" name="Google Shape;347;p35:notes"/>
          <p:cNvSpPr txBox="1"/>
          <p:nvPr>
            <p:ph idx="12" type="sldNum"/>
          </p:nvPr>
        </p:nvSpPr>
        <p:spPr>
          <a:xfrm>
            <a:off x="3884613" y="9428584"/>
            <a:ext cx="2971800" cy="49805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0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Google Shape;351;p36:notes"/>
          <p:cNvSpPr/>
          <p:nvPr>
            <p:ph idx="2" type="sldImg"/>
          </p:nvPr>
        </p:nvSpPr>
        <p:spPr>
          <a:xfrm>
            <a:off x="452438" y="1241425"/>
            <a:ext cx="5953125" cy="33496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52" name="Google Shape;352;p36:notes"/>
          <p:cNvSpPr txBox="1"/>
          <p:nvPr>
            <p:ph idx="1" type="body"/>
          </p:nvPr>
        </p:nvSpPr>
        <p:spPr>
          <a:xfrm>
            <a:off x="685800" y="4777194"/>
            <a:ext cx="5486400" cy="390861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3" name="Google Shape;353;p36:notes"/>
          <p:cNvSpPr txBox="1"/>
          <p:nvPr>
            <p:ph idx="12" type="sldNum"/>
          </p:nvPr>
        </p:nvSpPr>
        <p:spPr>
          <a:xfrm>
            <a:off x="3884613" y="9428584"/>
            <a:ext cx="2971800" cy="49805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6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" name="Google Shape;357;p37:notes"/>
          <p:cNvSpPr/>
          <p:nvPr>
            <p:ph idx="2" type="sldImg"/>
          </p:nvPr>
        </p:nvSpPr>
        <p:spPr>
          <a:xfrm>
            <a:off x="452438" y="1241425"/>
            <a:ext cx="5953125" cy="33496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58" name="Google Shape;358;p37:notes"/>
          <p:cNvSpPr txBox="1"/>
          <p:nvPr>
            <p:ph idx="1" type="body"/>
          </p:nvPr>
        </p:nvSpPr>
        <p:spPr>
          <a:xfrm>
            <a:off x="685800" y="4777194"/>
            <a:ext cx="5486400" cy="390861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9" name="Google Shape;359;p37:notes"/>
          <p:cNvSpPr txBox="1"/>
          <p:nvPr>
            <p:ph idx="12" type="sldNum"/>
          </p:nvPr>
        </p:nvSpPr>
        <p:spPr>
          <a:xfrm>
            <a:off x="3884613" y="9428584"/>
            <a:ext cx="2971800" cy="49805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4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Google Shape;365;p38:notes"/>
          <p:cNvSpPr/>
          <p:nvPr>
            <p:ph idx="2" type="sldImg"/>
          </p:nvPr>
        </p:nvSpPr>
        <p:spPr>
          <a:xfrm>
            <a:off x="452438" y="1241425"/>
            <a:ext cx="5953125" cy="33496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66" name="Google Shape;366;p38:notes"/>
          <p:cNvSpPr txBox="1"/>
          <p:nvPr>
            <p:ph idx="1" type="body"/>
          </p:nvPr>
        </p:nvSpPr>
        <p:spPr>
          <a:xfrm>
            <a:off x="685800" y="4777194"/>
            <a:ext cx="5486400" cy="390861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7" name="Google Shape;367;p38:notes"/>
          <p:cNvSpPr txBox="1"/>
          <p:nvPr>
            <p:ph idx="12" type="sldNum"/>
          </p:nvPr>
        </p:nvSpPr>
        <p:spPr>
          <a:xfrm>
            <a:off x="3884613" y="9428584"/>
            <a:ext cx="2971800" cy="49805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1" name="Shape 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" name="Google Shape;372;p39:notes"/>
          <p:cNvSpPr/>
          <p:nvPr>
            <p:ph idx="2" type="sldImg"/>
          </p:nvPr>
        </p:nvSpPr>
        <p:spPr>
          <a:xfrm>
            <a:off x="452438" y="1241425"/>
            <a:ext cx="5953125" cy="33496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73" name="Google Shape;373;p39:notes"/>
          <p:cNvSpPr txBox="1"/>
          <p:nvPr>
            <p:ph idx="1" type="body"/>
          </p:nvPr>
        </p:nvSpPr>
        <p:spPr>
          <a:xfrm>
            <a:off x="685800" y="4777194"/>
            <a:ext cx="5486400" cy="390861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4" name="Google Shape;374;p39:notes"/>
          <p:cNvSpPr txBox="1"/>
          <p:nvPr>
            <p:ph idx="12" type="sldNum"/>
          </p:nvPr>
        </p:nvSpPr>
        <p:spPr>
          <a:xfrm>
            <a:off x="3884613" y="9428584"/>
            <a:ext cx="2971800" cy="49805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4:notes"/>
          <p:cNvSpPr/>
          <p:nvPr>
            <p:ph idx="2" type="sldImg"/>
          </p:nvPr>
        </p:nvSpPr>
        <p:spPr>
          <a:xfrm>
            <a:off x="452438" y="1241425"/>
            <a:ext cx="5953125" cy="33496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1" name="Google Shape;111;p4:notes"/>
          <p:cNvSpPr txBox="1"/>
          <p:nvPr>
            <p:ph idx="1" type="body"/>
          </p:nvPr>
        </p:nvSpPr>
        <p:spPr>
          <a:xfrm>
            <a:off x="685800" y="4777194"/>
            <a:ext cx="5486400" cy="390861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2" name="Google Shape;112;p4:notes"/>
          <p:cNvSpPr txBox="1"/>
          <p:nvPr>
            <p:ph idx="12" type="sldNum"/>
          </p:nvPr>
        </p:nvSpPr>
        <p:spPr>
          <a:xfrm>
            <a:off x="3884613" y="9428584"/>
            <a:ext cx="2971800" cy="49805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5:notes"/>
          <p:cNvSpPr txBox="1"/>
          <p:nvPr>
            <p:ph idx="12" type="sldNum"/>
          </p:nvPr>
        </p:nvSpPr>
        <p:spPr>
          <a:xfrm>
            <a:off x="3884613" y="9428584"/>
            <a:ext cx="2971800" cy="49805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17" name="Google Shape;117;p5:notes"/>
          <p:cNvSpPr/>
          <p:nvPr>
            <p:ph idx="2" type="sldImg"/>
          </p:nvPr>
        </p:nvSpPr>
        <p:spPr>
          <a:xfrm>
            <a:off x="723900" y="1177925"/>
            <a:ext cx="5654675" cy="31813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118" name="Google Shape;118;p5:notes"/>
          <p:cNvSpPr txBox="1"/>
          <p:nvPr>
            <p:ph idx="1" type="body"/>
          </p:nvPr>
        </p:nvSpPr>
        <p:spPr>
          <a:xfrm>
            <a:off x="710407" y="4537078"/>
            <a:ext cx="5681606" cy="371051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6:notes"/>
          <p:cNvSpPr/>
          <p:nvPr>
            <p:ph idx="2" type="sldImg"/>
          </p:nvPr>
        </p:nvSpPr>
        <p:spPr>
          <a:xfrm>
            <a:off x="452438" y="1241425"/>
            <a:ext cx="5953125" cy="33496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1" name="Google Shape;131;p6:notes"/>
          <p:cNvSpPr txBox="1"/>
          <p:nvPr>
            <p:ph idx="1" type="body"/>
          </p:nvPr>
        </p:nvSpPr>
        <p:spPr>
          <a:xfrm>
            <a:off x="685800" y="4777194"/>
            <a:ext cx="5486400" cy="390861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2" name="Google Shape;132;p6:notes"/>
          <p:cNvSpPr txBox="1"/>
          <p:nvPr>
            <p:ph idx="12" type="sldNum"/>
          </p:nvPr>
        </p:nvSpPr>
        <p:spPr>
          <a:xfrm>
            <a:off x="3884613" y="9428584"/>
            <a:ext cx="2971800" cy="49805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7:notes"/>
          <p:cNvSpPr/>
          <p:nvPr>
            <p:ph idx="2" type="sldImg"/>
          </p:nvPr>
        </p:nvSpPr>
        <p:spPr>
          <a:xfrm>
            <a:off x="452438" y="1241425"/>
            <a:ext cx="5953125" cy="33496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8" name="Google Shape;138;p7:notes"/>
          <p:cNvSpPr txBox="1"/>
          <p:nvPr>
            <p:ph idx="1" type="body"/>
          </p:nvPr>
        </p:nvSpPr>
        <p:spPr>
          <a:xfrm>
            <a:off x="685800" y="4777194"/>
            <a:ext cx="5486400" cy="390861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Equilibrio dos contratos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Ha um equilíbrio inicial nacional onde as parte tem assimetrias de informação e diferentes expectativas. Assim, o equilíbrio se dá quando as partes aceitam pactuar em com um gap de expectativas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Equilibrio nocional seria algo como equilibrio potencial.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O modelo Arrow Debreu acredita que os contratos sao completos , de tal maneira que a assinatura do contrato é apenas uma formalidade, posto que, tudo ja fora resolvido.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A teoria da incompletude contratual foca sua atenção na assimetria de informação e como resolve-la. Essa é apenas uma parte do problema que precisa ser mais estudada. Ha um universo de temas a ser explorado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Um primeiro ponto, observar o conceito de “maldição do jogador” em processos estocasticos onde voce tem que estabelecer um ponto de parada. Um momento onde o jogador recebe a ordem de parar. Na caso dos contratos seria o momento da reajuste anual.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Uma ideai seria utilizar as abordagens do movimento browniano, usado para a mecânica dos gases.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Em primeiro momento dois conceitos sao importante: absorção ou reflação. Em primeiro momento a molécula do gás, bate na parece e desaparece, é absorvida. Isso ocorre, no caso dos contratos, com o advento do termo final do contrato. O contrato simplesmente desaparece, termina.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Outra hipótese é refração , quanto o contrato bate no obstáculo e volta , dentro de uma banda que fora estabelecida no equilíbrio nacional. Tudo variará dentro dessa banda e as partes teram que barganhar.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Licitação é um mecanismo de revelação de informação , ou seja, um “detectador de mentira”.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Quando mal formatada, acaba gerando “seleção adversa”, escolhendo os piores em detrimentos dos bons licitantes.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9" name="Google Shape;139;p7:notes"/>
          <p:cNvSpPr txBox="1"/>
          <p:nvPr>
            <p:ph idx="12" type="sldNum"/>
          </p:nvPr>
        </p:nvSpPr>
        <p:spPr>
          <a:xfrm>
            <a:off x="3884613" y="9428584"/>
            <a:ext cx="2971800" cy="49805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8:notes"/>
          <p:cNvSpPr/>
          <p:nvPr>
            <p:ph idx="2" type="sldImg"/>
          </p:nvPr>
        </p:nvSpPr>
        <p:spPr>
          <a:xfrm>
            <a:off x="452438" y="1241425"/>
            <a:ext cx="5953125" cy="33496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5" name="Google Shape;145;p8:notes"/>
          <p:cNvSpPr txBox="1"/>
          <p:nvPr>
            <p:ph idx="1" type="body"/>
          </p:nvPr>
        </p:nvSpPr>
        <p:spPr>
          <a:xfrm>
            <a:off x="685800" y="4777194"/>
            <a:ext cx="5486400" cy="390861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xxx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-US">
                <a:latin typeface="Helvetica Neue"/>
                <a:ea typeface="Helvetica Neue"/>
                <a:cs typeface="Helvetica Neue"/>
                <a:sym typeface="Helvetica Neue"/>
              </a:rPr>
              <a:t>A system is said to be in equilibrium in a given domain when the values of</a:t>
            </a:r>
            <a:r>
              <a:rPr i="0" lang="en-US"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r>
              <a:rPr i="1" lang="en-US">
                <a:latin typeface="Helvetica Neue"/>
                <a:ea typeface="Helvetica Neue"/>
                <a:cs typeface="Helvetica Neue"/>
                <a:sym typeface="Helvetica Neue"/>
              </a:rPr>
              <a:t>the system’s parameters that are relevant to that domain are constant over time.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-US">
                <a:latin typeface="Helvetica Neue"/>
                <a:ea typeface="Helvetica Neue"/>
                <a:cs typeface="Helvetica Neue"/>
                <a:sym typeface="Helvetica Neue"/>
              </a:rPr>
              <a:t>The number of relevant parameters varies from domain to domain</a:t>
            </a:r>
            <a:endParaRPr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Leis do Equilíbrio Econômico-Financeiro do Contrato Administrativo – Concessão e PPP“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Primeira Lei: Todo contrato administrativo é incompleto.”“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Segunda Lei: Todo contrato administrativo livre de ação externa permanece no seu equilíbrio nocional inicial ou é ergódico.”“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Terceira Lei: Se A e B são agentes em um contrato administrativo, sempre que A exerce uma ação sobre B, B exerce uma ação sobre A, com a mesma direção, intensidade, mas sentido contrário.”“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Quarta Lei: A trajetória temporal do equilíbrio do contrato administrativo é um processo estocástico não ergódico.”“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Quinta Lei: O contrato administrativo não possui um único equilíbrio inicial – existe apenas um equilíbrio nocional. Cada um dos agentes do contrato tem uma expectativa sobre o equilíbrio e aceitam o gap entre elas como condição para a assinatura do contrato.”“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Sexta Lei: O reequilíbrio do contrato administrativo é sempre uma tentativa de se voltar ao equilíbrio nocional inicial.”“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Sétima Lei: Independentemente da não ergodicidade da trajetória temporal do equilíbrio, as cláusulas de revisão tarifária ordinária e extraordinária e as cláusulas de extinção asseguram o reequilíbrio nocional do contrato administrativo.”</a:t>
            </a:r>
            <a:endParaRPr/>
          </a:p>
        </p:txBody>
      </p:sp>
      <p:sp>
        <p:nvSpPr>
          <p:cNvPr id="146" name="Google Shape;146;p8:notes"/>
          <p:cNvSpPr txBox="1"/>
          <p:nvPr>
            <p:ph idx="12" type="sldNum"/>
          </p:nvPr>
        </p:nvSpPr>
        <p:spPr>
          <a:xfrm>
            <a:off x="3884613" y="9428584"/>
            <a:ext cx="2971800" cy="49805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9:notes"/>
          <p:cNvSpPr/>
          <p:nvPr>
            <p:ph idx="2" type="sldImg"/>
          </p:nvPr>
        </p:nvSpPr>
        <p:spPr>
          <a:xfrm>
            <a:off x="452438" y="1241425"/>
            <a:ext cx="5953125" cy="33496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1" name="Google Shape;151;p9:notes"/>
          <p:cNvSpPr txBox="1"/>
          <p:nvPr>
            <p:ph idx="1" type="body"/>
          </p:nvPr>
        </p:nvSpPr>
        <p:spPr>
          <a:xfrm>
            <a:off x="685800" y="4777194"/>
            <a:ext cx="5486400" cy="390861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xxx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2" name="Google Shape;152;p9:notes"/>
          <p:cNvSpPr txBox="1"/>
          <p:nvPr>
            <p:ph idx="12" type="sldNum"/>
          </p:nvPr>
        </p:nvSpPr>
        <p:spPr>
          <a:xfrm>
            <a:off x="3884613" y="9428584"/>
            <a:ext cx="2971800" cy="49805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" name="Google Shape;18;p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1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11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65" name="Google Shape;65;p11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6" name="Google Shape;66;p1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2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12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72" name="Google Shape;72;p12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73" name="Google Shape;73;p1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3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3"/>
          <p:cNvSpPr txBox="1"/>
          <p:nvPr>
            <p:ph idx="1" type="body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1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4"/>
          <p:cNvSpPr txBox="1"/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4" name="Google Shape;84;p14"/>
          <p:cNvSpPr txBox="1"/>
          <p:nvPr>
            <p:ph idx="1" type="body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" name="Google Shape;85;p14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6" name="Google Shape;86;p14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7" name="Google Shape;87;p1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3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3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2" name="Google Shape;22;p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p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2 master">
  <p:cSld name="Slide 2 master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4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DEEEE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" name="Google Shape;27;p4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FAFFFA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efault Slide">
  <p:cSld name="Default Slide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6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6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" name="Google Shape;32;p6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" name="Google Shape;33;p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7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b="1" sz="4000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" name="Google Shape;37;p7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8" name="Google Shape;38;p7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" name="Google Shape;40;p7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8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8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44" name="Google Shape;44;p8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45" name="Google Shape;45;p8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6" name="Google Shape;46;p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8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9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0" name="Google Shape;50;p9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51" name="Google Shape;51;p9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52" name="Google Shape;52;p9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53" name="Google Shape;53;p9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54" name="Google Shape;54;p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" name="Google Shape;55;p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0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1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2.xml"/><Relationship Id="rId12" Type="http://schemas.openxmlformats.org/officeDocument/2006/relationships/slideLayout" Target="../slideLayouts/slideLayout11.xml"/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9" Type="http://schemas.openxmlformats.org/officeDocument/2006/relationships/slideLayout" Target="../slideLayouts/slideLayout8.xml"/><Relationship Id="rId15" Type="http://schemas.openxmlformats.org/officeDocument/2006/relationships/theme" Target="../theme/theme1.xml"/><Relationship Id="rId14" Type="http://schemas.openxmlformats.org/officeDocument/2006/relationships/slideLayout" Target="../slideLayouts/slideLayout1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1">
            <a:alphaModFix/>
          </a:blip>
          <a:stretch>
            <a:fillRect/>
          </a:stretch>
        </a:blip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" name="Google Shape;11;p1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Google Shape;12;p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Google Shape;13;p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Google Shape;14;p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2"/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  <p:sldLayoutId id="2147483660" r:id="rId14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7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5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2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1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3.pn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3.pn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12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12.png"/><Relationship Id="rId4" Type="http://schemas.openxmlformats.org/officeDocument/2006/relationships/image" Target="../media/image6.png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12.png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12.png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3.xml"/><Relationship Id="rId3" Type="http://schemas.openxmlformats.org/officeDocument/2006/relationships/image" Target="../media/image12.png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4.xml"/><Relationship Id="rId3" Type="http://schemas.openxmlformats.org/officeDocument/2006/relationships/image" Target="../media/image12.png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5.xml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6.xml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7.xml"/><Relationship Id="rId3" Type="http://schemas.openxmlformats.org/officeDocument/2006/relationships/image" Target="../media/image8.png"/></Relationships>
</file>

<file path=ppt/slides/_rels/slide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8.xml"/></Relationships>
</file>

<file path=ppt/slides/_rels/slide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9.xml"/><Relationship Id="rId3" Type="http://schemas.openxmlformats.org/officeDocument/2006/relationships/image" Target="../media/image10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.png"/><Relationship Id="rId4" Type="http://schemas.openxmlformats.org/officeDocument/2006/relationships/image" Target="../media/image9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3" name="Google Shape;93;p15"/>
          <p:cNvGrpSpPr/>
          <p:nvPr/>
        </p:nvGrpSpPr>
        <p:grpSpPr>
          <a:xfrm>
            <a:off x="990600" y="2628900"/>
            <a:ext cx="16116300" cy="3413718"/>
            <a:chOff x="-2260275" y="2596399"/>
            <a:chExt cx="21488400" cy="4551623"/>
          </a:xfrm>
        </p:grpSpPr>
        <p:sp>
          <p:nvSpPr>
            <p:cNvPr id="94" name="Google Shape;94;p15"/>
            <p:cNvSpPr txBox="1"/>
            <p:nvPr/>
          </p:nvSpPr>
          <p:spPr>
            <a:xfrm>
              <a:off x="0" y="6515774"/>
              <a:ext cx="17221852" cy="63224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21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" name="Google Shape;95;p15"/>
            <p:cNvSpPr txBox="1"/>
            <p:nvPr/>
          </p:nvSpPr>
          <p:spPr>
            <a:xfrm>
              <a:off x="-2260275" y="2596399"/>
              <a:ext cx="21488400" cy="394979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5700" u="none" cap="none" strike="noStrike">
                  <a:solidFill>
                    <a:srgbClr val="366092"/>
                  </a:solidFill>
                  <a:latin typeface="Arial"/>
                  <a:ea typeface="Arial"/>
                  <a:cs typeface="Arial"/>
                  <a:sym typeface="Arial"/>
                </a:rPr>
                <a:t>REEQUILIBRIO ECONOMICO FINANCEIRO EM PPPs / CONCESSOES COMUNS</a:t>
              </a:r>
              <a:endParaRPr/>
            </a:p>
            <a:p>
              <a:pPr indent="0" lvl="0" marL="0" marR="0" rtl="0" algn="l">
                <a:lnSpc>
                  <a:spcPct val="52666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96" name="Google Shape;96;p15"/>
          <p:cNvSpPr txBox="1"/>
          <p:nvPr/>
        </p:nvSpPr>
        <p:spPr>
          <a:xfrm>
            <a:off x="1524000" y="4610100"/>
            <a:ext cx="15163800" cy="452123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000" u="none" cap="none" strike="noStrike">
                <a:solidFill>
                  <a:srgbClr val="366092"/>
                </a:solidFill>
                <a:latin typeface="Calibri"/>
                <a:ea typeface="Calibri"/>
                <a:cs typeface="Calibri"/>
                <a:sym typeface="Calibri"/>
              </a:rPr>
              <a:t>    MARCOS NÓBREGA		 </a:t>
            </a:r>
            <a:endParaRPr/>
          </a:p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000" u="none" cap="none" strike="noStrike">
                <a:solidFill>
                  <a:srgbClr val="366092"/>
                </a:solidFill>
                <a:latin typeface="Calibri"/>
                <a:ea typeface="Calibri"/>
                <a:cs typeface="Calibri"/>
                <a:sym typeface="Calibri"/>
              </a:rPr>
              <a:t>Conselheiro Substituto TCE PE                     </a:t>
            </a:r>
            <a:endParaRPr/>
          </a:p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000" u="none" cap="none" strike="noStrike">
                <a:solidFill>
                  <a:srgbClr val="366092"/>
                </a:solidFill>
                <a:latin typeface="Calibri"/>
                <a:ea typeface="Calibri"/>
                <a:cs typeface="Calibri"/>
                <a:sym typeface="Calibri"/>
              </a:rPr>
              <a:t>Prof. Faculdade de Direito do Recife – UFPE	     </a:t>
            </a:r>
            <a:endParaRPr/>
          </a:p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000" u="none" cap="none" strike="noStrike">
                <a:solidFill>
                  <a:srgbClr val="366092"/>
                </a:solidFill>
                <a:latin typeface="Calibri"/>
                <a:ea typeface="Calibri"/>
                <a:cs typeface="Calibri"/>
                <a:sym typeface="Calibri"/>
              </a:rPr>
              <a:t>Visiting Scholar Harvard Law School                      </a:t>
            </a:r>
            <a:endParaRPr/>
          </a:p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000" u="none" cap="none" strike="noStrike">
                <a:solidFill>
                  <a:srgbClr val="366092"/>
                </a:solidFill>
                <a:latin typeface="Calibri"/>
                <a:ea typeface="Calibri"/>
                <a:cs typeface="Calibri"/>
                <a:sym typeface="Calibri"/>
              </a:rPr>
              <a:t>Visiting Scholar MIT</a:t>
            </a:r>
            <a:endParaRPr b="1" i="0" sz="4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24"/>
          <p:cNvSpPr txBox="1"/>
          <p:nvPr/>
        </p:nvSpPr>
        <p:spPr>
          <a:xfrm>
            <a:off x="1447800" y="2207865"/>
            <a:ext cx="15240000" cy="584134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5100">
                <a:solidFill>
                  <a:srgbClr val="366092"/>
                </a:solidFill>
                <a:latin typeface="Calibri"/>
                <a:ea typeface="Calibri"/>
                <a:cs typeface="Calibri"/>
                <a:sym typeface="Calibri"/>
              </a:rPr>
              <a:t>Múltiplos Equilíbrios e Dinâmica Adaptativa</a:t>
            </a:r>
            <a:endParaRPr b="1" sz="5100">
              <a:solidFill>
                <a:srgbClr val="36609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423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299">
              <a:solidFill>
                <a:srgbClr val="36609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72986" lvl="0" marL="0" marR="0" rtl="0" algn="just">
              <a:lnSpc>
                <a:spcPct val="130006"/>
              </a:lnSpc>
              <a:spcBef>
                <a:spcPts val="0"/>
              </a:spcBef>
              <a:spcAft>
                <a:spcPts val="0"/>
              </a:spcAft>
              <a:buClr>
                <a:srgbClr val="366092"/>
              </a:buClr>
              <a:buSzPts val="4299"/>
              <a:buFont typeface="Arial"/>
              <a:buChar char="•"/>
            </a:pPr>
            <a:r>
              <a:rPr lang="en-US" sz="4299">
                <a:solidFill>
                  <a:srgbClr val="366092"/>
                </a:solidFill>
                <a:latin typeface="Calibri"/>
                <a:ea typeface="Calibri"/>
                <a:cs typeface="Calibri"/>
                <a:sym typeface="Calibri"/>
              </a:rPr>
              <a:t>Pode surgir um ambiente com múltiplos equilíbrios possíveis.</a:t>
            </a:r>
            <a:endParaRPr sz="4299">
              <a:solidFill>
                <a:srgbClr val="36609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72986" lvl="0" marL="0" marR="0" rtl="0" algn="just">
              <a:lnSpc>
                <a:spcPct val="130006"/>
              </a:lnSpc>
              <a:spcBef>
                <a:spcPts val="0"/>
              </a:spcBef>
              <a:spcAft>
                <a:spcPts val="0"/>
              </a:spcAft>
              <a:buClr>
                <a:srgbClr val="366092"/>
              </a:buClr>
              <a:buSzPts val="4299"/>
              <a:buFont typeface="Arial"/>
              <a:buChar char="•"/>
            </a:pPr>
            <a:r>
              <a:rPr lang="en-US" sz="4299">
                <a:solidFill>
                  <a:srgbClr val="366092"/>
                </a:solidFill>
                <a:latin typeface="Calibri"/>
                <a:ea typeface="Calibri"/>
                <a:cs typeface="Calibri"/>
                <a:sym typeface="Calibri"/>
              </a:rPr>
              <a:t>Equilíbrios definidos por partes contratantes, Tribunais de Contas ou Poder Judiciário.</a:t>
            </a:r>
            <a:endParaRPr/>
          </a:p>
          <a:p>
            <a:pPr indent="-272986" lvl="0" marL="0" marR="0" rtl="0" algn="just">
              <a:lnSpc>
                <a:spcPct val="130006"/>
              </a:lnSpc>
              <a:spcBef>
                <a:spcPts val="0"/>
              </a:spcBef>
              <a:spcAft>
                <a:spcPts val="0"/>
              </a:spcAft>
              <a:buClr>
                <a:srgbClr val="366092"/>
              </a:buClr>
              <a:buSzPts val="4299"/>
              <a:buFont typeface="Arial"/>
              <a:buChar char="•"/>
            </a:pPr>
            <a:r>
              <a:rPr lang="en-US" sz="4299">
                <a:solidFill>
                  <a:srgbClr val="366092"/>
                </a:solidFill>
                <a:latin typeface="Calibri"/>
                <a:ea typeface="Calibri"/>
                <a:cs typeface="Calibri"/>
                <a:sym typeface="Calibri"/>
              </a:rPr>
              <a:t>Abordagem de gestão deve lidar com complexidade e incerteza.</a:t>
            </a:r>
            <a:endParaRPr/>
          </a:p>
          <a:p>
            <a:pPr indent="-272986" lvl="0" marL="0" marR="0" rtl="0" algn="just">
              <a:lnSpc>
                <a:spcPct val="130006"/>
              </a:lnSpc>
              <a:spcBef>
                <a:spcPts val="0"/>
              </a:spcBef>
              <a:spcAft>
                <a:spcPts val="0"/>
              </a:spcAft>
              <a:buClr>
                <a:srgbClr val="366092"/>
              </a:buClr>
              <a:buSzPts val="4299"/>
              <a:buFont typeface="Arial"/>
              <a:buChar char="•"/>
            </a:pPr>
            <a:r>
              <a:rPr lang="en-US" sz="4299">
                <a:solidFill>
                  <a:srgbClr val="366092"/>
                </a:solidFill>
                <a:latin typeface="Calibri"/>
                <a:ea typeface="Calibri"/>
                <a:cs typeface="Calibri"/>
                <a:sym typeface="Calibri"/>
              </a:rPr>
              <a:t>Criação de comitês de renegociação para ajustar contratos.</a:t>
            </a:r>
            <a:endParaRPr/>
          </a:p>
          <a:p>
            <a:pPr indent="0" lvl="0" marL="0" marR="0" rtl="0" algn="l">
              <a:lnSpc>
                <a:spcPct val="3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25"/>
          <p:cNvSpPr/>
          <p:nvPr/>
        </p:nvSpPr>
        <p:spPr>
          <a:xfrm>
            <a:off x="14659303" y="6955533"/>
            <a:ext cx="3803797" cy="3769217"/>
          </a:xfrm>
          <a:custGeom>
            <a:rect b="b" l="l" r="r" t="t"/>
            <a:pathLst>
              <a:path extrusionOk="0" h="3769217" w="3803797">
                <a:moveTo>
                  <a:pt x="0" y="0"/>
                </a:moveTo>
                <a:lnTo>
                  <a:pt x="3803797" y="0"/>
                </a:lnTo>
                <a:lnTo>
                  <a:pt x="3803797" y="3769216"/>
                </a:lnTo>
                <a:lnTo>
                  <a:pt x="0" y="376921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7" name="Google Shape;167;p25"/>
          <p:cNvSpPr txBox="1"/>
          <p:nvPr/>
        </p:nvSpPr>
        <p:spPr>
          <a:xfrm>
            <a:off x="838200" y="876300"/>
            <a:ext cx="16687800" cy="743472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5358">
                <a:solidFill>
                  <a:srgbClr val="366092"/>
                </a:solidFill>
                <a:latin typeface="Calibri"/>
                <a:ea typeface="Calibri"/>
                <a:cs typeface="Calibri"/>
                <a:sym typeface="Calibri"/>
              </a:rPr>
              <a:t>Múltiplos equilíbrios e pontos focais</a:t>
            </a:r>
            <a:endParaRPr b="1" sz="5358">
              <a:solidFill>
                <a:srgbClr val="36609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just">
              <a:lnSpc>
                <a:spcPct val="12000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358">
                <a:solidFill>
                  <a:srgbClr val="366092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  <a:p>
            <a:pPr indent="0" lvl="0" marL="0" marR="0" rtl="0" algn="just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>
                <a:solidFill>
                  <a:srgbClr val="366092"/>
                </a:solidFill>
                <a:latin typeface="Calibri"/>
                <a:ea typeface="Calibri"/>
                <a:cs typeface="Calibri"/>
                <a:sym typeface="Calibri"/>
              </a:rPr>
              <a:t>Valores estabelecidos por contratado, contratante e controle delimitam o espaço de negociação.</a:t>
            </a:r>
            <a:endParaRPr/>
          </a:p>
          <a:p>
            <a:pPr indent="0" lvl="0" marL="0" marR="0" rtl="0" algn="just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400">
              <a:solidFill>
                <a:srgbClr val="36609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just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>
                <a:solidFill>
                  <a:srgbClr val="366092"/>
                </a:solidFill>
                <a:latin typeface="Calibri"/>
                <a:ea typeface="Calibri"/>
                <a:cs typeface="Calibri"/>
                <a:sym typeface="Calibri"/>
              </a:rPr>
              <a:t>Resultados das simulações são </a:t>
            </a:r>
            <a:r>
              <a:rPr b="1" lang="en-US" sz="4400">
                <a:solidFill>
                  <a:srgbClr val="366092"/>
                </a:solidFill>
                <a:latin typeface="Calibri"/>
                <a:ea typeface="Calibri"/>
                <a:cs typeface="Calibri"/>
                <a:sym typeface="Calibri"/>
              </a:rPr>
              <a:t>pontos focais </a:t>
            </a:r>
            <a:r>
              <a:rPr lang="en-US" sz="4400">
                <a:solidFill>
                  <a:srgbClr val="366092"/>
                </a:solidFill>
                <a:latin typeface="Calibri"/>
                <a:ea typeface="Calibri"/>
                <a:cs typeface="Calibri"/>
                <a:sym typeface="Calibri"/>
              </a:rPr>
              <a:t>que delimitam múltiplos equilíbrios.</a:t>
            </a:r>
            <a:endParaRPr/>
          </a:p>
          <a:p>
            <a:pPr indent="0" lvl="0" marL="0" marR="0" rtl="0" algn="just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400">
              <a:solidFill>
                <a:srgbClr val="36609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just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>
                <a:solidFill>
                  <a:srgbClr val="366092"/>
                </a:solidFill>
                <a:latin typeface="Calibri"/>
                <a:ea typeface="Calibri"/>
                <a:cs typeface="Calibri"/>
                <a:sym typeface="Calibri"/>
              </a:rPr>
              <a:t>Renegociação, arbitragem e ação do controle ocorrem nesse espaço.</a:t>
            </a:r>
            <a:endParaRPr/>
          </a:p>
          <a:p>
            <a:pPr indent="0" lvl="0" marL="0" marR="0" rtl="0" algn="just">
              <a:lnSpc>
                <a:spcPct val="35722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3" name="Google Shape;173;p26"/>
          <p:cNvGrpSpPr/>
          <p:nvPr/>
        </p:nvGrpSpPr>
        <p:grpSpPr>
          <a:xfrm>
            <a:off x="8662492" y="2313378"/>
            <a:ext cx="963016" cy="954465"/>
            <a:chOff x="0" y="-38100"/>
            <a:chExt cx="253634" cy="251382"/>
          </a:xfrm>
        </p:grpSpPr>
        <p:sp>
          <p:nvSpPr>
            <p:cNvPr id="174" name="Google Shape;174;p26"/>
            <p:cNvSpPr/>
            <p:nvPr/>
          </p:nvSpPr>
          <p:spPr>
            <a:xfrm>
              <a:off x="0" y="0"/>
              <a:ext cx="253634" cy="213282"/>
            </a:xfrm>
            <a:custGeom>
              <a:rect b="b" l="l" r="r" t="t"/>
              <a:pathLst>
                <a:path extrusionOk="0" h="213282" w="253634">
                  <a:moveTo>
                    <a:pt x="106641" y="0"/>
                  </a:moveTo>
                  <a:lnTo>
                    <a:pt x="146993" y="0"/>
                  </a:lnTo>
                  <a:cubicBezTo>
                    <a:pt x="205889" y="0"/>
                    <a:pt x="253634" y="47745"/>
                    <a:pt x="253634" y="106641"/>
                  </a:cubicBezTo>
                  <a:lnTo>
                    <a:pt x="253634" y="106641"/>
                  </a:lnTo>
                  <a:cubicBezTo>
                    <a:pt x="253634" y="165537"/>
                    <a:pt x="205889" y="213282"/>
                    <a:pt x="146993" y="213282"/>
                  </a:cubicBezTo>
                  <a:lnTo>
                    <a:pt x="106641" y="213282"/>
                  </a:lnTo>
                  <a:cubicBezTo>
                    <a:pt x="47745" y="213282"/>
                    <a:pt x="0" y="165537"/>
                    <a:pt x="0" y="106641"/>
                  </a:cubicBezTo>
                  <a:lnTo>
                    <a:pt x="0" y="106641"/>
                  </a:lnTo>
                  <a:cubicBezTo>
                    <a:pt x="0" y="47745"/>
                    <a:pt x="47745" y="0"/>
                    <a:pt x="106641" y="0"/>
                  </a:cubicBezTo>
                  <a:close/>
                </a:path>
              </a:pathLst>
            </a:custGeom>
            <a:solidFill>
              <a:srgbClr val="0D1A33"/>
            </a:solidFill>
            <a:ln cap="sq" cmpd="sng" w="19050">
              <a:solidFill>
                <a:srgbClr val="FFFFFF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366092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5" name="Google Shape;175;p26"/>
            <p:cNvSpPr txBox="1"/>
            <p:nvPr/>
          </p:nvSpPr>
          <p:spPr>
            <a:xfrm>
              <a:off x="0" y="-38100"/>
              <a:ext cx="253634" cy="25138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366092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76" name="Google Shape;176;p26"/>
          <p:cNvGrpSpPr/>
          <p:nvPr/>
        </p:nvGrpSpPr>
        <p:grpSpPr>
          <a:xfrm>
            <a:off x="10588588" y="5508136"/>
            <a:ext cx="963016" cy="954465"/>
            <a:chOff x="0" y="-38100"/>
            <a:chExt cx="253634" cy="251382"/>
          </a:xfrm>
        </p:grpSpPr>
        <p:sp>
          <p:nvSpPr>
            <p:cNvPr id="177" name="Google Shape;177;p26"/>
            <p:cNvSpPr/>
            <p:nvPr/>
          </p:nvSpPr>
          <p:spPr>
            <a:xfrm>
              <a:off x="0" y="0"/>
              <a:ext cx="253634" cy="213282"/>
            </a:xfrm>
            <a:custGeom>
              <a:rect b="b" l="l" r="r" t="t"/>
              <a:pathLst>
                <a:path extrusionOk="0" h="213282" w="253634">
                  <a:moveTo>
                    <a:pt x="106641" y="0"/>
                  </a:moveTo>
                  <a:lnTo>
                    <a:pt x="146993" y="0"/>
                  </a:lnTo>
                  <a:cubicBezTo>
                    <a:pt x="205889" y="0"/>
                    <a:pt x="253634" y="47745"/>
                    <a:pt x="253634" y="106641"/>
                  </a:cubicBezTo>
                  <a:lnTo>
                    <a:pt x="253634" y="106641"/>
                  </a:lnTo>
                  <a:cubicBezTo>
                    <a:pt x="253634" y="165537"/>
                    <a:pt x="205889" y="213282"/>
                    <a:pt x="146993" y="213282"/>
                  </a:cubicBezTo>
                  <a:lnTo>
                    <a:pt x="106641" y="213282"/>
                  </a:lnTo>
                  <a:cubicBezTo>
                    <a:pt x="47745" y="213282"/>
                    <a:pt x="0" y="165537"/>
                    <a:pt x="0" y="106641"/>
                  </a:cubicBezTo>
                  <a:lnTo>
                    <a:pt x="0" y="106641"/>
                  </a:lnTo>
                  <a:cubicBezTo>
                    <a:pt x="0" y="47745"/>
                    <a:pt x="47745" y="0"/>
                    <a:pt x="106641" y="0"/>
                  </a:cubicBezTo>
                  <a:close/>
                </a:path>
              </a:pathLst>
            </a:custGeom>
            <a:solidFill>
              <a:srgbClr val="0D1A33"/>
            </a:solidFill>
            <a:ln cap="sq" cmpd="sng" w="19050">
              <a:solidFill>
                <a:srgbClr val="FFFFFF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366092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8" name="Google Shape;178;p26"/>
            <p:cNvSpPr txBox="1"/>
            <p:nvPr/>
          </p:nvSpPr>
          <p:spPr>
            <a:xfrm>
              <a:off x="0" y="-38100"/>
              <a:ext cx="253634" cy="25138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366092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79" name="Google Shape;179;p26"/>
          <p:cNvGrpSpPr/>
          <p:nvPr/>
        </p:nvGrpSpPr>
        <p:grpSpPr>
          <a:xfrm>
            <a:off x="6735583" y="5508136"/>
            <a:ext cx="963016" cy="954465"/>
            <a:chOff x="0" y="-38100"/>
            <a:chExt cx="253634" cy="251382"/>
          </a:xfrm>
        </p:grpSpPr>
        <p:sp>
          <p:nvSpPr>
            <p:cNvPr id="180" name="Google Shape;180;p26"/>
            <p:cNvSpPr/>
            <p:nvPr/>
          </p:nvSpPr>
          <p:spPr>
            <a:xfrm>
              <a:off x="0" y="0"/>
              <a:ext cx="253634" cy="213282"/>
            </a:xfrm>
            <a:custGeom>
              <a:rect b="b" l="l" r="r" t="t"/>
              <a:pathLst>
                <a:path extrusionOk="0" h="213282" w="253634">
                  <a:moveTo>
                    <a:pt x="106641" y="0"/>
                  </a:moveTo>
                  <a:lnTo>
                    <a:pt x="146993" y="0"/>
                  </a:lnTo>
                  <a:cubicBezTo>
                    <a:pt x="205889" y="0"/>
                    <a:pt x="253634" y="47745"/>
                    <a:pt x="253634" y="106641"/>
                  </a:cubicBezTo>
                  <a:lnTo>
                    <a:pt x="253634" y="106641"/>
                  </a:lnTo>
                  <a:cubicBezTo>
                    <a:pt x="253634" y="165537"/>
                    <a:pt x="205889" y="213282"/>
                    <a:pt x="146993" y="213282"/>
                  </a:cubicBezTo>
                  <a:lnTo>
                    <a:pt x="106641" y="213282"/>
                  </a:lnTo>
                  <a:cubicBezTo>
                    <a:pt x="47745" y="213282"/>
                    <a:pt x="0" y="165537"/>
                    <a:pt x="0" y="106641"/>
                  </a:cubicBezTo>
                  <a:lnTo>
                    <a:pt x="0" y="106641"/>
                  </a:lnTo>
                  <a:cubicBezTo>
                    <a:pt x="0" y="47745"/>
                    <a:pt x="47745" y="0"/>
                    <a:pt x="106641" y="0"/>
                  </a:cubicBezTo>
                  <a:close/>
                </a:path>
              </a:pathLst>
            </a:custGeom>
            <a:solidFill>
              <a:srgbClr val="0D1A33"/>
            </a:solidFill>
            <a:ln cap="sq" cmpd="sng" w="19050">
              <a:solidFill>
                <a:srgbClr val="FFFFFF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366092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1" name="Google Shape;181;p26"/>
            <p:cNvSpPr txBox="1"/>
            <p:nvPr/>
          </p:nvSpPr>
          <p:spPr>
            <a:xfrm>
              <a:off x="0" y="-38100"/>
              <a:ext cx="253634" cy="25138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366092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82" name="Google Shape;182;p26"/>
          <p:cNvSpPr txBox="1"/>
          <p:nvPr/>
        </p:nvSpPr>
        <p:spPr>
          <a:xfrm>
            <a:off x="8305799" y="2407599"/>
            <a:ext cx="1676399" cy="169277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Clr>
                <a:srgbClr val="366092"/>
              </a:buClr>
              <a:buSzPts val="4733"/>
              <a:buFont typeface="Calibri"/>
              <a:buNone/>
            </a:pPr>
            <a:r>
              <a:rPr b="1" i="0" lang="en-US" sz="4733" u="none" cap="none" strike="noStrike">
                <a:solidFill>
                  <a:srgbClr val="366092"/>
                </a:solidFill>
                <a:latin typeface="Calibri"/>
                <a:ea typeface="Calibri"/>
                <a:cs typeface="Calibri"/>
                <a:sym typeface="Calibri"/>
              </a:rPr>
              <a:t>X</a:t>
            </a:r>
            <a:endParaRPr/>
          </a:p>
          <a:p>
            <a:pPr indent="0" lvl="0" marL="0" marR="0" rtl="0" algn="ctr">
              <a:lnSpc>
                <a:spcPct val="236678"/>
              </a:lnSpc>
              <a:spcBef>
                <a:spcPts val="0"/>
              </a:spcBef>
              <a:spcAft>
                <a:spcPts val="0"/>
              </a:spcAft>
              <a:buClr>
                <a:srgbClr val="366092"/>
              </a:buClr>
              <a:buSzPts val="2800"/>
              <a:buFont typeface="Calibri"/>
              <a:buNone/>
            </a:pPr>
            <a:r>
              <a:rPr b="1" lang="en-US" sz="2800">
                <a:solidFill>
                  <a:srgbClr val="366092"/>
                </a:solidFill>
                <a:latin typeface="Calibri"/>
                <a:ea typeface="Calibri"/>
                <a:cs typeface="Calibri"/>
                <a:sym typeface="Calibri"/>
              </a:rPr>
              <a:t>contratado</a:t>
            </a:r>
            <a:endParaRPr b="1" i="0" sz="2800" u="none" cap="none" strike="noStrike">
              <a:solidFill>
                <a:srgbClr val="36609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3" name="Google Shape;183;p26"/>
          <p:cNvSpPr txBox="1"/>
          <p:nvPr/>
        </p:nvSpPr>
        <p:spPr>
          <a:xfrm>
            <a:off x="6248400" y="5676900"/>
            <a:ext cx="2191794" cy="157594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Clr>
                <a:srgbClr val="366092"/>
              </a:buClr>
              <a:buSzPts val="4733"/>
              <a:buFont typeface="Calibri"/>
              <a:buNone/>
            </a:pPr>
            <a:r>
              <a:rPr b="1" i="0" lang="en-US" sz="4733" u="none" cap="none" strike="noStrike">
                <a:solidFill>
                  <a:srgbClr val="366092"/>
                </a:solidFill>
                <a:latin typeface="Calibri"/>
                <a:ea typeface="Calibri"/>
                <a:cs typeface="Calibri"/>
                <a:sym typeface="Calibri"/>
              </a:rPr>
              <a:t>Y</a:t>
            </a:r>
            <a:endParaRPr/>
          </a:p>
          <a:p>
            <a:pPr indent="0" lvl="0" marL="0" marR="0" rtl="0" algn="ctr">
              <a:lnSpc>
                <a:spcPct val="236678"/>
              </a:lnSpc>
              <a:spcBef>
                <a:spcPts val="0"/>
              </a:spcBef>
              <a:spcAft>
                <a:spcPts val="0"/>
              </a:spcAft>
              <a:buClr>
                <a:srgbClr val="366092"/>
              </a:buClr>
              <a:buSzPts val="2800"/>
              <a:buFont typeface="Calibri"/>
              <a:buNone/>
            </a:pPr>
            <a:r>
              <a:rPr b="1" lang="en-US" sz="2800">
                <a:solidFill>
                  <a:srgbClr val="366092"/>
                </a:solidFill>
                <a:latin typeface="Calibri"/>
                <a:ea typeface="Calibri"/>
                <a:cs typeface="Calibri"/>
                <a:sym typeface="Calibri"/>
              </a:rPr>
              <a:t>contratante</a:t>
            </a:r>
            <a:endParaRPr b="1" i="0" sz="2800" u="none" cap="none" strike="noStrike">
              <a:solidFill>
                <a:srgbClr val="36609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4" name="Google Shape;184;p26"/>
          <p:cNvSpPr txBox="1"/>
          <p:nvPr/>
        </p:nvSpPr>
        <p:spPr>
          <a:xfrm>
            <a:off x="10396750" y="5580618"/>
            <a:ext cx="1346692" cy="169277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Clr>
                <a:srgbClr val="366092"/>
              </a:buClr>
              <a:buSzPts val="4733"/>
              <a:buFont typeface="Calibri"/>
              <a:buNone/>
            </a:pPr>
            <a:r>
              <a:rPr b="1" i="0" lang="en-US" sz="4733" u="none" cap="none" strike="noStrike">
                <a:solidFill>
                  <a:srgbClr val="366092"/>
                </a:solidFill>
                <a:latin typeface="Calibri"/>
                <a:ea typeface="Calibri"/>
                <a:cs typeface="Calibri"/>
                <a:sym typeface="Calibri"/>
              </a:rPr>
              <a:t>Z</a:t>
            </a:r>
            <a:endParaRPr/>
          </a:p>
          <a:p>
            <a:pPr indent="0" lvl="0" marL="0" marR="0" rtl="0" algn="ctr">
              <a:lnSpc>
                <a:spcPct val="236678"/>
              </a:lnSpc>
              <a:spcBef>
                <a:spcPts val="0"/>
              </a:spcBef>
              <a:spcAft>
                <a:spcPts val="0"/>
              </a:spcAft>
              <a:buClr>
                <a:srgbClr val="366092"/>
              </a:buClr>
              <a:buSzPts val="2800"/>
              <a:buFont typeface="Calibri"/>
              <a:buNone/>
            </a:pPr>
            <a:r>
              <a:rPr b="1" lang="en-US" sz="2800">
                <a:solidFill>
                  <a:srgbClr val="366092"/>
                </a:solidFill>
                <a:latin typeface="Calibri"/>
                <a:ea typeface="Calibri"/>
                <a:cs typeface="Calibri"/>
                <a:sym typeface="Calibri"/>
              </a:rPr>
              <a:t>controle</a:t>
            </a:r>
            <a:endParaRPr b="1" i="0" sz="2800" u="none" cap="none" strike="noStrike">
              <a:solidFill>
                <a:srgbClr val="36609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Google Shape;185;p26"/>
          <p:cNvSpPr/>
          <p:nvPr/>
        </p:nvSpPr>
        <p:spPr>
          <a:xfrm>
            <a:off x="4876800" y="800100"/>
            <a:ext cx="8506800" cy="8506800"/>
          </a:xfrm>
          <a:prstGeom prst="ellipse">
            <a:avLst/>
          </a:prstGeom>
          <a:noFill/>
          <a:ln cap="flat" cmpd="sng" w="57150">
            <a:solidFill>
              <a:srgbClr val="36609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6" name="Google Shape;186;p26"/>
          <p:cNvSpPr/>
          <p:nvPr/>
        </p:nvSpPr>
        <p:spPr>
          <a:xfrm>
            <a:off x="6858000" y="2781300"/>
            <a:ext cx="4546800" cy="4546800"/>
          </a:xfrm>
          <a:prstGeom prst="ellipse">
            <a:avLst/>
          </a:prstGeom>
          <a:noFill/>
          <a:ln cap="flat" cmpd="sng" w="5715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87" name="Google Shape;187;p26"/>
          <p:cNvGrpSpPr/>
          <p:nvPr/>
        </p:nvGrpSpPr>
        <p:grpSpPr>
          <a:xfrm>
            <a:off x="6705600" y="5524500"/>
            <a:ext cx="963016" cy="954465"/>
            <a:chOff x="0" y="-38100"/>
            <a:chExt cx="253634" cy="251382"/>
          </a:xfrm>
        </p:grpSpPr>
        <p:sp>
          <p:nvSpPr>
            <p:cNvPr id="188" name="Google Shape;188;p26"/>
            <p:cNvSpPr/>
            <p:nvPr/>
          </p:nvSpPr>
          <p:spPr>
            <a:xfrm>
              <a:off x="0" y="0"/>
              <a:ext cx="253634" cy="213282"/>
            </a:xfrm>
            <a:custGeom>
              <a:rect b="b" l="l" r="r" t="t"/>
              <a:pathLst>
                <a:path extrusionOk="0" h="213282" w="253634">
                  <a:moveTo>
                    <a:pt x="106641" y="0"/>
                  </a:moveTo>
                  <a:lnTo>
                    <a:pt x="146993" y="0"/>
                  </a:lnTo>
                  <a:cubicBezTo>
                    <a:pt x="205889" y="0"/>
                    <a:pt x="253634" y="47745"/>
                    <a:pt x="253634" y="106641"/>
                  </a:cubicBezTo>
                  <a:lnTo>
                    <a:pt x="253634" y="106641"/>
                  </a:lnTo>
                  <a:cubicBezTo>
                    <a:pt x="253634" y="165537"/>
                    <a:pt x="205889" y="213282"/>
                    <a:pt x="146993" y="213282"/>
                  </a:cubicBezTo>
                  <a:lnTo>
                    <a:pt x="106641" y="213282"/>
                  </a:lnTo>
                  <a:cubicBezTo>
                    <a:pt x="47745" y="213282"/>
                    <a:pt x="0" y="165537"/>
                    <a:pt x="0" y="106641"/>
                  </a:cubicBezTo>
                  <a:lnTo>
                    <a:pt x="0" y="106641"/>
                  </a:lnTo>
                  <a:cubicBezTo>
                    <a:pt x="0" y="47745"/>
                    <a:pt x="47745" y="0"/>
                    <a:pt x="106641" y="0"/>
                  </a:cubicBezTo>
                  <a:close/>
                </a:path>
              </a:pathLst>
            </a:custGeom>
            <a:noFill/>
            <a:ln cap="sq" cmpd="sng" w="28575">
              <a:solidFill>
                <a:srgbClr val="366092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366092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9" name="Google Shape;189;p26"/>
            <p:cNvSpPr txBox="1"/>
            <p:nvPr/>
          </p:nvSpPr>
          <p:spPr>
            <a:xfrm>
              <a:off x="0" y="-38100"/>
              <a:ext cx="253634" cy="25138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366092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90" name="Google Shape;190;p26"/>
          <p:cNvGrpSpPr/>
          <p:nvPr/>
        </p:nvGrpSpPr>
        <p:grpSpPr>
          <a:xfrm>
            <a:off x="10591800" y="5524500"/>
            <a:ext cx="963016" cy="954465"/>
            <a:chOff x="0" y="-38100"/>
            <a:chExt cx="253634" cy="251382"/>
          </a:xfrm>
        </p:grpSpPr>
        <p:sp>
          <p:nvSpPr>
            <p:cNvPr id="191" name="Google Shape;191;p26"/>
            <p:cNvSpPr/>
            <p:nvPr/>
          </p:nvSpPr>
          <p:spPr>
            <a:xfrm>
              <a:off x="0" y="0"/>
              <a:ext cx="253634" cy="213282"/>
            </a:xfrm>
            <a:custGeom>
              <a:rect b="b" l="l" r="r" t="t"/>
              <a:pathLst>
                <a:path extrusionOk="0" h="213282" w="253634">
                  <a:moveTo>
                    <a:pt x="106641" y="0"/>
                  </a:moveTo>
                  <a:lnTo>
                    <a:pt x="146993" y="0"/>
                  </a:lnTo>
                  <a:cubicBezTo>
                    <a:pt x="205889" y="0"/>
                    <a:pt x="253634" y="47745"/>
                    <a:pt x="253634" y="106641"/>
                  </a:cubicBezTo>
                  <a:lnTo>
                    <a:pt x="253634" y="106641"/>
                  </a:lnTo>
                  <a:cubicBezTo>
                    <a:pt x="253634" y="165537"/>
                    <a:pt x="205889" y="213282"/>
                    <a:pt x="146993" y="213282"/>
                  </a:cubicBezTo>
                  <a:lnTo>
                    <a:pt x="106641" y="213282"/>
                  </a:lnTo>
                  <a:cubicBezTo>
                    <a:pt x="47745" y="213282"/>
                    <a:pt x="0" y="165537"/>
                    <a:pt x="0" y="106641"/>
                  </a:cubicBezTo>
                  <a:lnTo>
                    <a:pt x="0" y="106641"/>
                  </a:lnTo>
                  <a:cubicBezTo>
                    <a:pt x="0" y="47745"/>
                    <a:pt x="47745" y="0"/>
                    <a:pt x="106641" y="0"/>
                  </a:cubicBezTo>
                  <a:close/>
                </a:path>
              </a:pathLst>
            </a:custGeom>
            <a:noFill/>
            <a:ln cap="sq" cmpd="sng" w="28575">
              <a:solidFill>
                <a:srgbClr val="366092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366092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2" name="Google Shape;192;p26"/>
            <p:cNvSpPr txBox="1"/>
            <p:nvPr/>
          </p:nvSpPr>
          <p:spPr>
            <a:xfrm>
              <a:off x="0" y="-38100"/>
              <a:ext cx="253634" cy="25138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366092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93" name="Google Shape;193;p26"/>
          <p:cNvGrpSpPr/>
          <p:nvPr/>
        </p:nvGrpSpPr>
        <p:grpSpPr>
          <a:xfrm>
            <a:off x="8686800" y="2324100"/>
            <a:ext cx="963016" cy="954465"/>
            <a:chOff x="0" y="-38100"/>
            <a:chExt cx="253634" cy="251382"/>
          </a:xfrm>
        </p:grpSpPr>
        <p:sp>
          <p:nvSpPr>
            <p:cNvPr id="194" name="Google Shape;194;p26"/>
            <p:cNvSpPr/>
            <p:nvPr/>
          </p:nvSpPr>
          <p:spPr>
            <a:xfrm>
              <a:off x="0" y="0"/>
              <a:ext cx="253634" cy="213282"/>
            </a:xfrm>
            <a:custGeom>
              <a:rect b="b" l="l" r="r" t="t"/>
              <a:pathLst>
                <a:path extrusionOk="0" h="213282" w="253634">
                  <a:moveTo>
                    <a:pt x="106641" y="0"/>
                  </a:moveTo>
                  <a:lnTo>
                    <a:pt x="146993" y="0"/>
                  </a:lnTo>
                  <a:cubicBezTo>
                    <a:pt x="205889" y="0"/>
                    <a:pt x="253634" y="47745"/>
                    <a:pt x="253634" y="106641"/>
                  </a:cubicBezTo>
                  <a:lnTo>
                    <a:pt x="253634" y="106641"/>
                  </a:lnTo>
                  <a:cubicBezTo>
                    <a:pt x="253634" y="165537"/>
                    <a:pt x="205889" y="213282"/>
                    <a:pt x="146993" y="213282"/>
                  </a:cubicBezTo>
                  <a:lnTo>
                    <a:pt x="106641" y="213282"/>
                  </a:lnTo>
                  <a:cubicBezTo>
                    <a:pt x="47745" y="213282"/>
                    <a:pt x="0" y="165537"/>
                    <a:pt x="0" y="106641"/>
                  </a:cubicBezTo>
                  <a:lnTo>
                    <a:pt x="0" y="106641"/>
                  </a:lnTo>
                  <a:cubicBezTo>
                    <a:pt x="0" y="47745"/>
                    <a:pt x="47745" y="0"/>
                    <a:pt x="106641" y="0"/>
                  </a:cubicBezTo>
                  <a:close/>
                </a:path>
              </a:pathLst>
            </a:custGeom>
            <a:noFill/>
            <a:ln cap="sq" cmpd="sng" w="28575">
              <a:solidFill>
                <a:srgbClr val="366092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366092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5" name="Google Shape;195;p26"/>
            <p:cNvSpPr txBox="1"/>
            <p:nvPr/>
          </p:nvSpPr>
          <p:spPr>
            <a:xfrm>
              <a:off x="0" y="-38100"/>
              <a:ext cx="253634" cy="25138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366092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0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27"/>
          <p:cNvSpPr txBox="1"/>
          <p:nvPr/>
        </p:nvSpPr>
        <p:spPr>
          <a:xfrm>
            <a:off x="2514600" y="1257300"/>
            <a:ext cx="15330698" cy="680135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599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5300">
                <a:solidFill>
                  <a:srgbClr val="366092"/>
                </a:solidFill>
                <a:latin typeface="Calibri"/>
                <a:ea typeface="Calibri"/>
                <a:cs typeface="Calibri"/>
                <a:sym typeface="Calibri"/>
              </a:rPr>
              <a:t>Gap de expectativas e função do reequilíbrio</a:t>
            </a:r>
            <a:endParaRPr b="1" sz="5300">
              <a:solidFill>
                <a:srgbClr val="36609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just">
              <a:lnSpc>
                <a:spcPct val="10599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600">
                <a:solidFill>
                  <a:srgbClr val="366092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  <a:p>
            <a:pPr indent="0" lvl="0" marL="0" marR="0" rtl="0" algn="just">
              <a:lnSpc>
                <a:spcPct val="27088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36609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just">
              <a:lnSpc>
                <a:spcPct val="10599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>
                <a:solidFill>
                  <a:srgbClr val="366092"/>
                </a:solidFill>
                <a:latin typeface="Calibri"/>
                <a:ea typeface="Calibri"/>
                <a:cs typeface="Calibri"/>
                <a:sym typeface="Calibri"/>
              </a:rPr>
              <a:t>Contrato estabelece um "gap de expectativas" que deve ser mantido.</a:t>
            </a:r>
            <a:endParaRPr/>
          </a:p>
          <a:p>
            <a:pPr indent="0" lvl="0" marL="0" marR="0" rtl="0" algn="just">
              <a:lnSpc>
                <a:spcPct val="25911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36609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just">
              <a:lnSpc>
                <a:spcPct val="10599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>
                <a:solidFill>
                  <a:srgbClr val="366092"/>
                </a:solidFill>
                <a:latin typeface="Calibri"/>
                <a:ea typeface="Calibri"/>
                <a:cs typeface="Calibri"/>
                <a:sym typeface="Calibri"/>
              </a:rPr>
              <a:t>Função do reequilíbrio é garantir que o contrato permaneça dentro dessa banda de equilíbrio.</a:t>
            </a:r>
            <a:endParaRPr/>
          </a:p>
          <a:p>
            <a:pPr indent="0" lvl="0" marL="0" marR="0" rtl="0" algn="just">
              <a:lnSpc>
                <a:spcPct val="25911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36609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just">
              <a:lnSpc>
                <a:spcPct val="10599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>
                <a:solidFill>
                  <a:srgbClr val="366092"/>
                </a:solidFill>
                <a:latin typeface="Calibri"/>
                <a:ea typeface="Calibri"/>
                <a:cs typeface="Calibri"/>
                <a:sym typeface="Calibri"/>
              </a:rPr>
              <a:t>Múltiplos equilíbrios podem existir dentro dessa banda.</a:t>
            </a:r>
            <a:endParaRPr/>
          </a:p>
          <a:p>
            <a:pPr indent="0" lvl="0" marL="0" marR="0" rtl="0" algn="just">
              <a:lnSpc>
                <a:spcPct val="25911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6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7" name="Google Shape;207;p28"/>
          <p:cNvGrpSpPr/>
          <p:nvPr/>
        </p:nvGrpSpPr>
        <p:grpSpPr>
          <a:xfrm>
            <a:off x="2895600" y="4000500"/>
            <a:ext cx="12916389" cy="3029773"/>
            <a:chOff x="0" y="9525"/>
            <a:chExt cx="17221852" cy="4039697"/>
          </a:xfrm>
        </p:grpSpPr>
        <p:sp>
          <p:nvSpPr>
            <p:cNvPr id="208" name="Google Shape;208;p28"/>
            <p:cNvSpPr txBox="1"/>
            <p:nvPr/>
          </p:nvSpPr>
          <p:spPr>
            <a:xfrm>
              <a:off x="0" y="3416974"/>
              <a:ext cx="17221852" cy="63224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21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9" name="Google Shape;209;p28"/>
            <p:cNvSpPr txBox="1"/>
            <p:nvPr/>
          </p:nvSpPr>
          <p:spPr>
            <a:xfrm>
              <a:off x="0" y="9525"/>
              <a:ext cx="17221852" cy="157308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4999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8800">
                  <a:solidFill>
                    <a:srgbClr val="366092"/>
                  </a:solidFill>
                  <a:latin typeface="Arial"/>
                  <a:ea typeface="Arial"/>
                  <a:cs typeface="Arial"/>
                  <a:sym typeface="Arial"/>
                </a:rPr>
                <a:t>O que fazer?</a:t>
              </a:r>
              <a:endParaRPr/>
            </a:p>
          </p:txBody>
        </p:sp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4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29"/>
          <p:cNvSpPr txBox="1"/>
          <p:nvPr/>
        </p:nvSpPr>
        <p:spPr>
          <a:xfrm>
            <a:off x="2819400" y="952500"/>
            <a:ext cx="14857897" cy="165429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5300">
                <a:solidFill>
                  <a:srgbClr val="366092"/>
                </a:solidFill>
                <a:latin typeface="Calibri"/>
                <a:ea typeface="Calibri"/>
                <a:cs typeface="Calibri"/>
                <a:sym typeface="Calibri"/>
              </a:rPr>
              <a:t>     III.4 - Como adaptar os contratos administrativos </a:t>
            </a:r>
            <a:endParaRPr/>
          </a:p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5300">
                <a:solidFill>
                  <a:srgbClr val="366092"/>
                </a:solidFill>
                <a:latin typeface="Calibri"/>
                <a:ea typeface="Calibri"/>
                <a:cs typeface="Calibri"/>
                <a:sym typeface="Calibri"/>
              </a:rPr>
              <a:t>para a reforma tributária?</a:t>
            </a:r>
            <a:endParaRPr/>
          </a:p>
          <a:p>
            <a:pPr indent="0" lvl="0" marL="0" marR="0" rtl="0" algn="l">
              <a:lnSpc>
                <a:spcPct val="66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6" name="Google Shape;216;p29"/>
          <p:cNvSpPr/>
          <p:nvPr/>
        </p:nvSpPr>
        <p:spPr>
          <a:xfrm>
            <a:off x="-396463" y="9074170"/>
            <a:ext cx="1682998" cy="1689140"/>
          </a:xfrm>
          <a:custGeom>
            <a:rect b="b" l="l" r="r" t="t"/>
            <a:pathLst>
              <a:path extrusionOk="0" h="1689140" w="1682998">
                <a:moveTo>
                  <a:pt x="0" y="0"/>
                </a:moveTo>
                <a:lnTo>
                  <a:pt x="1682998" y="0"/>
                </a:lnTo>
                <a:lnTo>
                  <a:pt x="1682998" y="1689141"/>
                </a:lnTo>
                <a:lnTo>
                  <a:pt x="0" y="168914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7" name="Google Shape;217;p29"/>
          <p:cNvSpPr txBox="1"/>
          <p:nvPr/>
        </p:nvSpPr>
        <p:spPr>
          <a:xfrm>
            <a:off x="838200" y="2705100"/>
            <a:ext cx="16840200" cy="571310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516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rgbClr val="366092"/>
                </a:solidFill>
                <a:latin typeface="Calibri"/>
                <a:ea typeface="Calibri"/>
                <a:cs typeface="Calibri"/>
                <a:sym typeface="Calibri"/>
              </a:rPr>
              <a:t>Criar mecanismos internos de reequilíbrio ("amortecedores de reequilíbrio") e Traction. </a:t>
            </a:r>
            <a:endParaRPr/>
          </a:p>
          <a:p>
            <a:pPr indent="0" lvl="0" marL="0" marR="0" rtl="0" algn="just">
              <a:lnSpc>
                <a:spcPct val="1516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rgbClr val="36609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just">
              <a:lnSpc>
                <a:spcPct val="1516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rgbClr val="366092"/>
                </a:solidFill>
                <a:latin typeface="Calibri"/>
                <a:ea typeface="Calibri"/>
                <a:cs typeface="Calibri"/>
                <a:sym typeface="Calibri"/>
              </a:rPr>
              <a:t>Gatilhos de reequilíbrio: reequilíbrios automáticos e periódicos.</a:t>
            </a:r>
            <a:endParaRPr sz="3600">
              <a:solidFill>
                <a:srgbClr val="36609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just">
              <a:lnSpc>
                <a:spcPct val="1516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rgbClr val="36609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just">
              <a:lnSpc>
                <a:spcPct val="1516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rgbClr val="366092"/>
                </a:solidFill>
                <a:latin typeface="Calibri"/>
                <a:ea typeface="Calibri"/>
                <a:cs typeface="Calibri"/>
                <a:sym typeface="Calibri"/>
              </a:rPr>
              <a:t>Reequilíbrio cautelar: ajustes preventivos em resposta a eventos que possam desequilibrar o contrato.</a:t>
            </a:r>
            <a:endParaRPr/>
          </a:p>
          <a:p>
            <a:pPr indent="0" lvl="0" marL="0" marR="0" rtl="0" algn="just">
              <a:lnSpc>
                <a:spcPct val="1516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rgbClr val="36609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just">
              <a:lnSpc>
                <a:spcPct val="1516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rgbClr val="366092"/>
                </a:solidFill>
                <a:latin typeface="Calibri"/>
                <a:ea typeface="Calibri"/>
                <a:cs typeface="Calibri"/>
                <a:sym typeface="Calibri"/>
              </a:rPr>
              <a:t>Reequilíbrio parcial baseado em evidência (reequilíbrios preventivos?)</a:t>
            </a:r>
            <a:endParaRPr/>
          </a:p>
          <a:p>
            <a:pPr indent="0" lvl="0" marL="0" marR="0" rtl="0" algn="l">
              <a:lnSpc>
                <a:spcPct val="66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2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30"/>
          <p:cNvSpPr txBox="1"/>
          <p:nvPr/>
        </p:nvSpPr>
        <p:spPr>
          <a:xfrm>
            <a:off x="2244712" y="669788"/>
            <a:ext cx="15430449" cy="81965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5300">
                <a:solidFill>
                  <a:srgbClr val="366092"/>
                </a:solidFill>
                <a:latin typeface="Calibri"/>
                <a:ea typeface="Calibri"/>
                <a:cs typeface="Calibri"/>
                <a:sym typeface="Calibri"/>
              </a:rPr>
              <a:t>Teoria do Barquinho Klink:</a:t>
            </a:r>
            <a:endParaRPr/>
          </a:p>
          <a:p>
            <a:pPr indent="0" lvl="0" marL="0" marR="0" rtl="0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5300">
                <a:solidFill>
                  <a:srgbClr val="366092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  <a:p>
            <a:pPr indent="0" lvl="0" marL="0" marR="0" rtl="0" algn="just">
              <a:lnSpc>
                <a:spcPct val="13000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299">
                <a:solidFill>
                  <a:srgbClr val="366092"/>
                </a:solidFill>
                <a:latin typeface="Calibri"/>
                <a:ea typeface="Calibri"/>
                <a:cs typeface="Calibri"/>
                <a:sym typeface="Calibri"/>
              </a:rPr>
              <a:t>Contratos de longo prazo são como barcos que precisam de mecanismos para se reequilibrar após choques.</a:t>
            </a:r>
            <a:endParaRPr/>
          </a:p>
          <a:p>
            <a:pPr indent="0" lvl="0" marL="0" marR="0" rtl="0" algn="just">
              <a:lnSpc>
                <a:spcPct val="310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36609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just">
              <a:lnSpc>
                <a:spcPct val="13000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299">
                <a:solidFill>
                  <a:srgbClr val="366092"/>
                </a:solidFill>
                <a:latin typeface="Calibri"/>
                <a:ea typeface="Calibri"/>
                <a:cs typeface="Calibri"/>
                <a:sym typeface="Calibri"/>
              </a:rPr>
              <a:t>A teoria propõe a criação de "amortecedores de reequilíbrio" nos contratos.</a:t>
            </a:r>
            <a:endParaRPr/>
          </a:p>
          <a:p>
            <a:pPr indent="0" lvl="0" marL="0" marR="0" rtl="0" algn="just">
              <a:lnSpc>
                <a:spcPct val="310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36609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just">
              <a:lnSpc>
                <a:spcPct val="13000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299">
                <a:solidFill>
                  <a:srgbClr val="366092"/>
                </a:solidFill>
                <a:latin typeface="Calibri"/>
                <a:ea typeface="Calibri"/>
                <a:cs typeface="Calibri"/>
                <a:sym typeface="Calibri"/>
              </a:rPr>
              <a:t>Gatilhos de reequilíbrio e reequilíbrios cautelares são exemplos de mecanismos internos.</a:t>
            </a:r>
            <a:endParaRPr/>
          </a:p>
          <a:p>
            <a:pPr indent="0" lvl="0" marL="0" marR="0" rtl="0" algn="just">
              <a:lnSpc>
                <a:spcPct val="31777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8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31"/>
          <p:cNvSpPr txBox="1"/>
          <p:nvPr/>
        </p:nvSpPr>
        <p:spPr>
          <a:xfrm>
            <a:off x="810971" y="555595"/>
            <a:ext cx="16841159" cy="58102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5300">
                <a:solidFill>
                  <a:srgbClr val="366092"/>
                </a:solidFill>
                <a:latin typeface="Calibri"/>
                <a:ea typeface="Calibri"/>
                <a:cs typeface="Calibri"/>
                <a:sym typeface="Calibri"/>
              </a:rPr>
              <a:t>Gatilhos de Reequilíbrio:</a:t>
            </a:r>
            <a:endParaRPr/>
          </a:p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5300">
                <a:solidFill>
                  <a:srgbClr val="366092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  <a:p>
            <a:pPr indent="0" lvl="0" marL="0" marR="0" rtl="0" algn="just">
              <a:lnSpc>
                <a:spcPct val="19002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299">
                <a:solidFill>
                  <a:srgbClr val="366092"/>
                </a:solidFill>
                <a:latin typeface="Calibri"/>
                <a:ea typeface="Calibri"/>
                <a:cs typeface="Calibri"/>
                <a:sym typeface="Calibri"/>
              </a:rPr>
              <a:t>Permitem reequilíbrios automáticos e periódicos nos contratos.</a:t>
            </a:r>
            <a:endParaRPr/>
          </a:p>
          <a:p>
            <a:pPr indent="0" lvl="0" marL="0" marR="0" rtl="0" algn="just">
              <a:lnSpc>
                <a:spcPct val="19002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299">
                <a:solidFill>
                  <a:srgbClr val="366092"/>
                </a:solidFill>
                <a:latin typeface="Calibri"/>
                <a:ea typeface="Calibri"/>
                <a:cs typeface="Calibri"/>
                <a:sym typeface="Calibri"/>
              </a:rPr>
              <a:t>Ajustam os contratos em resposta a mudanças nas condições externas.</a:t>
            </a:r>
            <a:endParaRPr/>
          </a:p>
          <a:p>
            <a:pPr indent="0" lvl="0" marL="0" marR="0" rtl="0" algn="just">
              <a:lnSpc>
                <a:spcPct val="19002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299">
                <a:solidFill>
                  <a:srgbClr val="366092"/>
                </a:solidFill>
                <a:latin typeface="Calibri"/>
                <a:ea typeface="Calibri"/>
                <a:cs typeface="Calibri"/>
                <a:sym typeface="Calibri"/>
              </a:rPr>
              <a:t>Garantem que os contratos se mantenham alinhados com a realidade atual.</a:t>
            </a:r>
            <a:endParaRPr/>
          </a:p>
          <a:p>
            <a:pPr indent="0" lvl="0" marL="0" marR="0" rtl="0" algn="just">
              <a:lnSpc>
                <a:spcPct val="26661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4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32"/>
          <p:cNvSpPr txBox="1"/>
          <p:nvPr/>
        </p:nvSpPr>
        <p:spPr>
          <a:xfrm>
            <a:off x="838199" y="866775"/>
            <a:ext cx="16726509" cy="605128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000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5299">
                <a:solidFill>
                  <a:srgbClr val="366092"/>
                </a:solidFill>
                <a:latin typeface="Calibri"/>
                <a:ea typeface="Calibri"/>
                <a:cs typeface="Calibri"/>
                <a:sym typeface="Calibri"/>
              </a:rPr>
              <a:t>Reequilíbrios Cautelares:</a:t>
            </a:r>
            <a:endParaRPr/>
          </a:p>
          <a:p>
            <a:pPr indent="0" lvl="0" marL="0" marR="0" rtl="0" algn="ctr">
              <a:lnSpc>
                <a:spcPct val="13000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5299">
                <a:solidFill>
                  <a:srgbClr val="366092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  <a:p>
            <a:pPr indent="0" lvl="0" marL="0" marR="0" rtl="0" algn="just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200">
                <a:solidFill>
                  <a:srgbClr val="366092"/>
                </a:solidFill>
                <a:latin typeface="Calibri"/>
                <a:ea typeface="Calibri"/>
                <a:cs typeface="Calibri"/>
                <a:sym typeface="Calibri"/>
              </a:rPr>
              <a:t>Permitem ajustes preventivos em resposta a eventos que possam desequilibrar os contratos.</a:t>
            </a:r>
            <a:endParaRPr/>
          </a:p>
          <a:p>
            <a:pPr indent="0" lvl="0" marL="0" marR="0" rtl="0" algn="just">
              <a:lnSpc>
                <a:spcPct val="30333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36609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just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200">
                <a:solidFill>
                  <a:srgbClr val="366092"/>
                </a:solidFill>
                <a:latin typeface="Calibri"/>
                <a:ea typeface="Calibri"/>
                <a:cs typeface="Calibri"/>
                <a:sym typeface="Calibri"/>
              </a:rPr>
              <a:t>Atuam como medida proativa para evitar crises contratuais.</a:t>
            </a:r>
            <a:endParaRPr/>
          </a:p>
          <a:p>
            <a:pPr indent="0" lvl="0" marL="0" marR="0" rtl="0" algn="just">
              <a:lnSpc>
                <a:spcPct val="30333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36609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just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200">
                <a:solidFill>
                  <a:srgbClr val="366092"/>
                </a:solidFill>
                <a:latin typeface="Calibri"/>
                <a:ea typeface="Calibri"/>
                <a:cs typeface="Calibri"/>
                <a:sym typeface="Calibri"/>
              </a:rPr>
              <a:t>Permitem resposta rápida a choques exógenos antes que causem danos.</a:t>
            </a:r>
            <a:endParaRPr/>
          </a:p>
          <a:p>
            <a:pPr indent="0" lvl="0" marL="0" marR="0" rtl="0" algn="just">
              <a:lnSpc>
                <a:spcPct val="772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0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33"/>
          <p:cNvSpPr txBox="1"/>
          <p:nvPr/>
        </p:nvSpPr>
        <p:spPr>
          <a:xfrm>
            <a:off x="723291" y="866775"/>
            <a:ext cx="16841418" cy="756232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0005"/>
              </a:lnSpc>
              <a:spcBef>
                <a:spcPts val="0"/>
              </a:spcBef>
              <a:spcAft>
                <a:spcPts val="0"/>
              </a:spcAft>
              <a:buClr>
                <a:srgbClr val="366092"/>
              </a:buClr>
              <a:buSzPts val="5299"/>
              <a:buFont typeface="Calibri"/>
              <a:buNone/>
            </a:pPr>
            <a:r>
              <a:rPr b="1" i="0" lang="en-US" sz="5299" u="none" cap="none" strike="noStrike">
                <a:solidFill>
                  <a:srgbClr val="366092"/>
                </a:solidFill>
                <a:latin typeface="Calibri"/>
                <a:ea typeface="Calibri"/>
                <a:cs typeface="Calibri"/>
                <a:sym typeface="Calibri"/>
              </a:rPr>
              <a:t>Reequilíbrios Preventivos:</a:t>
            </a:r>
            <a:endParaRPr/>
          </a:p>
          <a:p>
            <a:pPr indent="0" lvl="0" marL="0" marR="0" rtl="0" algn="ctr">
              <a:lnSpc>
                <a:spcPct val="130005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299"/>
              <a:buFont typeface="Calibri"/>
              <a:buNone/>
            </a:pPr>
            <a:r>
              <a:rPr b="1" i="0" lang="en-US" sz="5299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Reequilíbrio cautelar baseado em evidência</a:t>
            </a:r>
            <a:r>
              <a:rPr lang="en-US" sz="4800">
                <a:solidFill>
                  <a:srgbClr val="366092"/>
                </a:solidFill>
                <a:latin typeface="Calibri"/>
                <a:ea typeface="Calibri"/>
                <a:cs typeface="Calibri"/>
                <a:sym typeface="Calibri"/>
              </a:rPr>
              <a:t>: será aplicado quando o direito ao reequilíbrio for incontroverso ou estiver em condições de reconhecimento imediato, permitindo a execução das medidas de recomposição antes da conclusão definitiva do processo administrativo principal.</a:t>
            </a:r>
            <a:endParaRPr/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just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Calibri"/>
              <a:buNone/>
            </a:pPr>
            <a:r>
              <a:t/>
            </a:r>
            <a:endParaRPr b="0" i="0" sz="42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just">
              <a:lnSpc>
                <a:spcPct val="7722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6"/>
          <p:cNvSpPr txBox="1"/>
          <p:nvPr>
            <p:ph idx="1" type="subTitle"/>
          </p:nvPr>
        </p:nvSpPr>
        <p:spPr>
          <a:xfrm>
            <a:off x="1600200" y="1638300"/>
            <a:ext cx="15544800" cy="5943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92500" lnSpcReduction="10000"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ct val="100000"/>
              <a:buNone/>
            </a:pPr>
            <a:r>
              <a:t/>
            </a:r>
            <a:endParaRPr sz="4200">
              <a:solidFill>
                <a:srgbClr val="366092"/>
              </a:solidFill>
            </a:endParaRPr>
          </a:p>
          <a:p>
            <a:pPr indent="0" lvl="0" marL="0" rtl="0" algn="just">
              <a:spcBef>
                <a:spcPts val="777"/>
              </a:spcBef>
              <a:spcAft>
                <a:spcPts val="0"/>
              </a:spcAft>
              <a:buClr>
                <a:srgbClr val="366092"/>
              </a:buClr>
              <a:buSzPct val="100000"/>
              <a:buNone/>
            </a:pPr>
            <a:r>
              <a:rPr lang="en-US" sz="4200">
                <a:solidFill>
                  <a:srgbClr val="366092"/>
                </a:solidFill>
              </a:rPr>
              <a:t>Há alguma coisa errada na forma como reequilibramos contratos, mas o quê?</a:t>
            </a:r>
            <a:endParaRPr/>
          </a:p>
          <a:p>
            <a:pPr indent="0" lvl="0" marL="0" rtl="0" algn="just">
              <a:spcBef>
                <a:spcPts val="777"/>
              </a:spcBef>
              <a:spcAft>
                <a:spcPts val="0"/>
              </a:spcAft>
              <a:buClr>
                <a:srgbClr val="888888"/>
              </a:buClr>
              <a:buSzPct val="100000"/>
              <a:buNone/>
            </a:pPr>
            <a:r>
              <a:t/>
            </a:r>
            <a:endParaRPr sz="4200">
              <a:solidFill>
                <a:srgbClr val="366092"/>
              </a:solidFill>
            </a:endParaRPr>
          </a:p>
          <a:p>
            <a:pPr indent="0" lvl="0" marL="0" rtl="0" algn="just">
              <a:spcBef>
                <a:spcPts val="777"/>
              </a:spcBef>
              <a:spcAft>
                <a:spcPts val="0"/>
              </a:spcAft>
              <a:buClr>
                <a:srgbClr val="366092"/>
              </a:buClr>
              <a:buSzPct val="100000"/>
              <a:buNone/>
            </a:pPr>
            <a:r>
              <a:rPr lang="en-US" sz="4200">
                <a:solidFill>
                  <a:srgbClr val="366092"/>
                </a:solidFill>
              </a:rPr>
              <a:t>No Direito administrativo estamos em algum lugar do século XIX mas a noção de equilíbrio remonta a século XVII. </a:t>
            </a:r>
            <a:endParaRPr/>
          </a:p>
          <a:p>
            <a:pPr indent="0" lvl="0" marL="0" rtl="0" algn="just">
              <a:spcBef>
                <a:spcPts val="777"/>
              </a:spcBef>
              <a:spcAft>
                <a:spcPts val="0"/>
              </a:spcAft>
              <a:buClr>
                <a:srgbClr val="888888"/>
              </a:buClr>
              <a:buSzPct val="100000"/>
              <a:buNone/>
            </a:pPr>
            <a:r>
              <a:t/>
            </a:r>
            <a:endParaRPr sz="4200">
              <a:solidFill>
                <a:srgbClr val="366092"/>
              </a:solidFill>
            </a:endParaRPr>
          </a:p>
          <a:p>
            <a:pPr indent="0" lvl="0" marL="0" rtl="0" algn="just">
              <a:spcBef>
                <a:spcPts val="777"/>
              </a:spcBef>
              <a:spcAft>
                <a:spcPts val="0"/>
              </a:spcAft>
              <a:buClr>
                <a:srgbClr val="366092"/>
              </a:buClr>
              <a:buSzPct val="100000"/>
              <a:buNone/>
            </a:pPr>
            <a:r>
              <a:rPr lang="en-US" sz="4200">
                <a:solidFill>
                  <a:srgbClr val="366092"/>
                </a:solidFill>
              </a:rPr>
              <a:t>Como resolver essa questão?</a:t>
            </a:r>
            <a:endParaRPr/>
          </a:p>
          <a:p>
            <a:pPr indent="0" lvl="0" marL="0" rtl="0" algn="l">
              <a:spcBef>
                <a:spcPts val="777"/>
              </a:spcBef>
              <a:spcAft>
                <a:spcPts val="0"/>
              </a:spcAft>
              <a:buClr>
                <a:schemeClr val="dk2"/>
              </a:buClr>
              <a:buSzPct val="100000"/>
              <a:buNone/>
            </a:pPr>
            <a:r>
              <a:rPr b="1" lang="en-US" sz="4200">
                <a:solidFill>
                  <a:schemeClr val="dk2"/>
                </a:solidFill>
              </a:rPr>
              <a:t> </a:t>
            </a:r>
            <a:endParaRPr sz="42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6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p34"/>
          <p:cNvSpPr txBox="1"/>
          <p:nvPr/>
        </p:nvSpPr>
        <p:spPr>
          <a:xfrm>
            <a:off x="723291" y="866775"/>
            <a:ext cx="16841418" cy="880497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0005"/>
              </a:lnSpc>
              <a:spcBef>
                <a:spcPts val="0"/>
              </a:spcBef>
              <a:spcAft>
                <a:spcPts val="0"/>
              </a:spcAft>
              <a:buClr>
                <a:srgbClr val="366092"/>
              </a:buClr>
              <a:buSzPts val="5299"/>
              <a:buFont typeface="Calibri"/>
              <a:buNone/>
            </a:pPr>
            <a:r>
              <a:rPr b="1" i="0" lang="en-US" sz="5299" u="none" cap="none" strike="noStrike">
                <a:solidFill>
                  <a:srgbClr val="366092"/>
                </a:solidFill>
                <a:latin typeface="Calibri"/>
                <a:ea typeface="Calibri"/>
                <a:cs typeface="Calibri"/>
                <a:sym typeface="Calibri"/>
              </a:rPr>
              <a:t>               </a:t>
            </a:r>
            <a:endParaRPr/>
          </a:p>
          <a:p>
            <a:pPr indent="0" lvl="0" marL="0" marR="0" rtl="0" algn="ctr">
              <a:lnSpc>
                <a:spcPct val="130005"/>
              </a:lnSpc>
              <a:spcBef>
                <a:spcPts val="0"/>
              </a:spcBef>
              <a:spcAft>
                <a:spcPts val="0"/>
              </a:spcAft>
              <a:buClr>
                <a:srgbClr val="366092"/>
              </a:buClr>
              <a:buSzPts val="5299"/>
              <a:buFont typeface="Calibri"/>
              <a:buNone/>
            </a:pPr>
            <a:r>
              <a:rPr b="1" lang="en-US" sz="5299">
                <a:solidFill>
                  <a:srgbClr val="366092"/>
                </a:solidFill>
                <a:latin typeface="Calibri"/>
                <a:ea typeface="Calibri"/>
                <a:cs typeface="Calibri"/>
                <a:sym typeface="Calibri"/>
              </a:rPr>
              <a:t>                  </a:t>
            </a:r>
            <a:r>
              <a:rPr b="1" i="0" lang="en-US" sz="5299" u="none" cap="none" strike="noStrike">
                <a:solidFill>
                  <a:srgbClr val="366092"/>
                </a:solidFill>
                <a:latin typeface="Calibri"/>
                <a:ea typeface="Calibri"/>
                <a:cs typeface="Calibri"/>
                <a:sym typeface="Calibri"/>
              </a:rPr>
              <a:t>Reequilíbrios Parciais baseados em evidência:</a:t>
            </a:r>
            <a:endParaRPr/>
          </a:p>
          <a:p>
            <a:pPr indent="0" lvl="0" marL="0" marR="0" rtl="0" algn="ctr">
              <a:lnSpc>
                <a:spcPct val="130005"/>
              </a:lnSpc>
              <a:spcBef>
                <a:spcPts val="0"/>
              </a:spcBef>
              <a:spcAft>
                <a:spcPts val="0"/>
              </a:spcAft>
              <a:buClr>
                <a:srgbClr val="366092"/>
              </a:buClr>
              <a:buSzPts val="5299"/>
              <a:buFont typeface="Calibri"/>
              <a:buNone/>
            </a:pPr>
            <a:r>
              <a:rPr b="1" i="0" lang="en-US" sz="5299" u="none" cap="none" strike="noStrike">
                <a:solidFill>
                  <a:srgbClr val="366092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Calibri"/>
              <a:buNone/>
            </a:pPr>
            <a:r>
              <a:t/>
            </a:r>
            <a:endParaRPr b="0" i="0" sz="42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just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Calibri"/>
              <a:buNone/>
            </a:pPr>
            <a:r>
              <a:t/>
            </a:r>
            <a:endParaRPr b="0" i="0" sz="42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just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Calibri"/>
              <a:buNone/>
            </a:pPr>
            <a:r>
              <a:t/>
            </a:r>
            <a:endParaRPr sz="4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just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Calibri"/>
              <a:buNone/>
            </a:pPr>
            <a:r>
              <a:t/>
            </a:r>
            <a:endParaRPr b="0" i="0" sz="42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just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Calibri"/>
              <a:buNone/>
            </a:pPr>
            <a:r>
              <a:t/>
            </a:r>
            <a:endParaRPr sz="4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just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Calibri"/>
              <a:buNone/>
            </a:pPr>
            <a:r>
              <a:t/>
            </a:r>
            <a:endParaRPr b="0" i="0" sz="42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just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Calibri"/>
              <a:buNone/>
            </a:pPr>
            <a:r>
              <a:t/>
            </a:r>
            <a:endParaRPr sz="4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just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Calibri"/>
              <a:buNone/>
            </a:pPr>
            <a:r>
              <a:t/>
            </a:r>
            <a:endParaRPr b="0" i="0" sz="42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just">
              <a:lnSpc>
                <a:spcPct val="7722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8" name="Google Shape;248;p34"/>
          <p:cNvSpPr txBox="1"/>
          <p:nvPr/>
        </p:nvSpPr>
        <p:spPr>
          <a:xfrm>
            <a:off x="1981200" y="1866900"/>
            <a:ext cx="14020800" cy="1177501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0005"/>
              </a:lnSpc>
              <a:spcBef>
                <a:spcPts val="0"/>
              </a:spcBef>
              <a:spcAft>
                <a:spcPts val="0"/>
              </a:spcAft>
              <a:buClr>
                <a:srgbClr val="366092"/>
              </a:buClr>
              <a:buSzPts val="5299"/>
              <a:buFont typeface="Calibri"/>
              <a:buNone/>
            </a:pPr>
            <a:r>
              <a:rPr b="1" i="0" lang="en-US" sz="5299" u="none" cap="none" strike="noStrike">
                <a:solidFill>
                  <a:srgbClr val="366092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b="1" i="0" sz="5299" u="none" cap="none" strike="noStrike">
              <a:solidFill>
                <a:srgbClr val="36609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400">
              <a:solidFill>
                <a:srgbClr val="36609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>
                <a:solidFill>
                  <a:srgbClr val="366092"/>
                </a:solidFill>
                <a:latin typeface="Calibri"/>
                <a:ea typeface="Calibri"/>
                <a:cs typeface="Calibri"/>
                <a:sym typeface="Calibri"/>
              </a:rPr>
              <a:t>A implementação do </a:t>
            </a:r>
            <a:r>
              <a:rPr lang="en-US" sz="4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Reequilíbrio Parcial Baseado em Evidência </a:t>
            </a:r>
            <a:r>
              <a:rPr lang="en-US" sz="4400">
                <a:solidFill>
                  <a:srgbClr val="366092"/>
                </a:solidFill>
                <a:latin typeface="Calibri"/>
                <a:ea typeface="Calibri"/>
                <a:cs typeface="Calibri"/>
                <a:sym typeface="Calibri"/>
              </a:rPr>
              <a:t>será permitida exclusivamente quando a definição do valor de reequilíbrio exigir um procedimento de maior complexidade, desde que seja possível para estabelecer um valor estimado do reequilíbrio futuro, o qual será ajustado ao final do processo administrativo principal de recomposição.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Calibri"/>
              <a:buNone/>
            </a:pPr>
            <a:r>
              <a:t/>
            </a:r>
            <a:endParaRPr b="0" i="0" sz="42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just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Calibri"/>
              <a:buNone/>
            </a:pPr>
            <a:r>
              <a:t/>
            </a:r>
            <a:endParaRPr b="0" i="0" sz="42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just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Calibri"/>
              <a:buNone/>
            </a:pPr>
            <a:r>
              <a:t/>
            </a:r>
            <a:endParaRPr sz="4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just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Calibri"/>
              <a:buNone/>
            </a:pPr>
            <a:r>
              <a:t/>
            </a:r>
            <a:endParaRPr b="0" i="0" sz="42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just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Calibri"/>
              <a:buNone/>
            </a:pPr>
            <a:r>
              <a:t/>
            </a:r>
            <a:endParaRPr sz="4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just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Calibri"/>
              <a:buNone/>
            </a:pPr>
            <a:r>
              <a:t/>
            </a:r>
            <a:endParaRPr b="0" i="0" sz="42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just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Calibri"/>
              <a:buNone/>
            </a:pPr>
            <a:r>
              <a:t/>
            </a:r>
            <a:endParaRPr sz="4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just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Calibri"/>
              <a:buNone/>
            </a:pPr>
            <a:r>
              <a:t/>
            </a:r>
            <a:endParaRPr b="0" i="0" sz="42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just">
              <a:lnSpc>
                <a:spcPct val="7722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3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p35"/>
          <p:cNvSpPr txBox="1"/>
          <p:nvPr/>
        </p:nvSpPr>
        <p:spPr>
          <a:xfrm>
            <a:off x="723291" y="866775"/>
            <a:ext cx="16841418" cy="1265218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0005"/>
              </a:lnSpc>
              <a:spcBef>
                <a:spcPts val="0"/>
              </a:spcBef>
              <a:spcAft>
                <a:spcPts val="0"/>
              </a:spcAft>
              <a:buClr>
                <a:srgbClr val="366092"/>
              </a:buClr>
              <a:buSzPts val="5299"/>
              <a:buFont typeface="Calibri"/>
              <a:buNone/>
            </a:pPr>
            <a:r>
              <a:rPr b="1" i="0" lang="en-US" sz="5299" u="none" cap="none" strike="noStrike">
                <a:solidFill>
                  <a:srgbClr val="366092"/>
                </a:solidFill>
                <a:latin typeface="Calibri"/>
                <a:ea typeface="Calibri"/>
                <a:cs typeface="Calibri"/>
                <a:sym typeface="Calibri"/>
              </a:rPr>
              <a:t>             </a:t>
            </a:r>
            <a:endParaRPr/>
          </a:p>
          <a:p>
            <a:pPr indent="0" lvl="0" marL="0" marR="0" rtl="0" algn="ctr">
              <a:lnSpc>
                <a:spcPct val="130005"/>
              </a:lnSpc>
              <a:spcBef>
                <a:spcPts val="0"/>
              </a:spcBef>
              <a:spcAft>
                <a:spcPts val="0"/>
              </a:spcAft>
              <a:buClr>
                <a:srgbClr val="366092"/>
              </a:buClr>
              <a:buSzPts val="5299"/>
              <a:buFont typeface="Calibri"/>
              <a:buNone/>
            </a:pPr>
            <a:r>
              <a:rPr b="1" lang="en-US" sz="5299">
                <a:solidFill>
                  <a:srgbClr val="366092"/>
                </a:solidFill>
                <a:latin typeface="Calibri"/>
                <a:ea typeface="Calibri"/>
                <a:cs typeface="Calibri"/>
                <a:sym typeface="Calibri"/>
              </a:rPr>
              <a:t>                </a:t>
            </a:r>
            <a:r>
              <a:rPr b="1" i="0" lang="en-US" sz="5299" u="none" cap="none" strike="noStrike">
                <a:solidFill>
                  <a:srgbClr val="366092"/>
                </a:solidFill>
                <a:latin typeface="Calibri"/>
                <a:ea typeface="Calibri"/>
                <a:cs typeface="Calibri"/>
                <a:sym typeface="Calibri"/>
              </a:rPr>
              <a:t>Reequilíbrios Cautela baseado em evidência:</a:t>
            </a:r>
            <a:endParaRPr/>
          </a:p>
          <a:p>
            <a:pPr indent="0" lvl="0" marL="0" marR="0" rtl="0" algn="ctr">
              <a:lnSpc>
                <a:spcPct val="130005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299"/>
              <a:buFont typeface="Calibri"/>
              <a:buNone/>
            </a:pPr>
            <a:r>
              <a:rPr b="1" i="0" lang="en-US" sz="5299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t/>
            </a:r>
            <a:endParaRPr b="0" i="0" sz="36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just">
              <a:lnSpc>
                <a:spcPct val="113636"/>
              </a:lnSpc>
              <a:spcBef>
                <a:spcPts val="0"/>
              </a:spcBef>
              <a:spcAft>
                <a:spcPts val="0"/>
              </a:spcAft>
              <a:buClr>
                <a:srgbClr val="366092"/>
              </a:buClr>
              <a:buSzPts val="4400"/>
              <a:buFont typeface="Calibri"/>
              <a:buNone/>
            </a:pPr>
            <a:r>
              <a:rPr b="0" i="0" lang="en-US" sz="4400" u="none" cap="none" strike="noStrike">
                <a:solidFill>
                  <a:srgbClr val="366092"/>
                </a:solidFill>
                <a:latin typeface="Calibri"/>
                <a:ea typeface="Calibri"/>
                <a:cs typeface="Calibri"/>
                <a:sym typeface="Calibri"/>
              </a:rPr>
              <a:t>A aplicação do </a:t>
            </a:r>
            <a:r>
              <a:rPr b="0" i="0" lang="en-US" sz="44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Reequilíbrio Parcial Baseado em Evidência </a:t>
            </a:r>
            <a:r>
              <a:rPr b="0" i="0" lang="en-US" sz="4400" u="none" cap="none" strike="noStrike">
                <a:solidFill>
                  <a:srgbClr val="366092"/>
                </a:solidFill>
                <a:latin typeface="Calibri"/>
                <a:ea typeface="Calibri"/>
                <a:cs typeface="Calibri"/>
                <a:sym typeface="Calibri"/>
              </a:rPr>
              <a:t>é excepcional e será considerada apenas quando o prazo para a apuração definitiva do</a:t>
            </a:r>
            <a:endParaRPr/>
          </a:p>
          <a:p>
            <a:pPr indent="0" lvl="0" marL="0" marR="0" rtl="0" algn="just">
              <a:lnSpc>
                <a:spcPct val="113636"/>
              </a:lnSpc>
              <a:spcBef>
                <a:spcPts val="0"/>
              </a:spcBef>
              <a:spcAft>
                <a:spcPts val="0"/>
              </a:spcAft>
              <a:buClr>
                <a:srgbClr val="366092"/>
              </a:buClr>
              <a:buSzPts val="4400"/>
              <a:buFont typeface="Calibri"/>
              <a:buNone/>
            </a:pPr>
            <a:r>
              <a:rPr b="0" i="0" lang="en-US" sz="4400" u="none" cap="none" strike="noStrike">
                <a:solidFill>
                  <a:srgbClr val="366092"/>
                </a:solidFill>
                <a:latin typeface="Calibri"/>
                <a:ea typeface="Calibri"/>
                <a:cs typeface="Calibri"/>
                <a:sym typeface="Calibri"/>
              </a:rPr>
              <a:t>reequilíbrio for longo e o valor em questão for significativo, de forma a minimizar os impactos sobre a tarifa e preservar a estabilidade e modicidade</a:t>
            </a:r>
            <a:r>
              <a:rPr b="0" i="0" lang="en-US" sz="4400" u="none" cap="none" strike="noStrike">
                <a:solidFill>
                  <a:srgbClr val="366092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0" i="0" lang="en-US" sz="4400" u="none" cap="none" strike="noStrike">
                <a:solidFill>
                  <a:srgbClr val="366092"/>
                </a:solidFill>
                <a:latin typeface="Calibri"/>
                <a:ea typeface="Calibri"/>
                <a:cs typeface="Calibri"/>
                <a:sym typeface="Calibri"/>
              </a:rPr>
              <a:t>tarifária, assegurando a possibilidade de ajustes futuros após a conclusão do processo principal de recomposição.</a:t>
            </a:r>
            <a:endParaRPr b="0" i="0" sz="4400" u="none" cap="none" strike="noStrike">
              <a:solidFill>
                <a:srgbClr val="36609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Calibri"/>
              <a:buNone/>
            </a:pPr>
            <a:r>
              <a:t/>
            </a:r>
            <a:endParaRPr b="0" i="0" sz="42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just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Calibri"/>
              <a:buNone/>
            </a:pPr>
            <a:r>
              <a:t/>
            </a:r>
            <a:endParaRPr b="0" i="0" sz="42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just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Calibri"/>
              <a:buNone/>
            </a:pPr>
            <a:r>
              <a:t/>
            </a:r>
            <a:endParaRPr b="0" i="0" sz="42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just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Calibri"/>
              <a:buNone/>
            </a:pPr>
            <a:r>
              <a:t/>
            </a:r>
            <a:endParaRPr b="0" i="0" sz="42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just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Calibri"/>
              <a:buNone/>
            </a:pPr>
            <a:r>
              <a:t/>
            </a:r>
            <a:endParaRPr b="0" i="0" sz="42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just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Calibri"/>
              <a:buNone/>
            </a:pPr>
            <a:r>
              <a:t/>
            </a:r>
            <a:endParaRPr b="0" i="0" sz="42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just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Calibri"/>
              <a:buNone/>
            </a:pPr>
            <a:r>
              <a:t/>
            </a:r>
            <a:endParaRPr b="0" i="0" sz="42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just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Calibri"/>
              <a:buNone/>
            </a:pPr>
            <a:r>
              <a:t/>
            </a:r>
            <a:endParaRPr b="0" i="0" sz="42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just">
              <a:lnSpc>
                <a:spcPct val="7722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9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0" name="Google Shape;260;p36"/>
          <p:cNvGrpSpPr/>
          <p:nvPr/>
        </p:nvGrpSpPr>
        <p:grpSpPr>
          <a:xfrm>
            <a:off x="2895600" y="4000500"/>
            <a:ext cx="12916389" cy="3029773"/>
            <a:chOff x="0" y="9525"/>
            <a:chExt cx="17221852" cy="4039697"/>
          </a:xfrm>
        </p:grpSpPr>
        <p:sp>
          <p:nvSpPr>
            <p:cNvPr id="261" name="Google Shape;261;p36"/>
            <p:cNvSpPr txBox="1"/>
            <p:nvPr/>
          </p:nvSpPr>
          <p:spPr>
            <a:xfrm>
              <a:off x="0" y="3416974"/>
              <a:ext cx="17221852" cy="63224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21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2" name="Google Shape;262;p36"/>
            <p:cNvSpPr txBox="1"/>
            <p:nvPr/>
          </p:nvSpPr>
          <p:spPr>
            <a:xfrm>
              <a:off x="0" y="9525"/>
              <a:ext cx="17221852" cy="147775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6600">
                  <a:solidFill>
                    <a:srgbClr val="366092"/>
                  </a:solidFill>
                  <a:latin typeface="Arial"/>
                  <a:ea typeface="Arial"/>
                  <a:cs typeface="Arial"/>
                  <a:sym typeface="Arial"/>
                </a:rPr>
                <a:t>SHOCK ABSORBERS e TRACTION</a:t>
              </a:r>
              <a:endParaRPr/>
            </a:p>
          </p:txBody>
        </p:sp>
      </p:grp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7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p37"/>
          <p:cNvSpPr txBox="1"/>
          <p:nvPr/>
        </p:nvSpPr>
        <p:spPr>
          <a:xfrm>
            <a:off x="339827" y="646076"/>
            <a:ext cx="17050798" cy="86946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195582" lvl="1" marL="949964" marR="0" rtl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</a:pPr>
            <a:r>
              <a:t/>
            </a:r>
            <a:endParaRPr b="1" i="0" sz="4400" u="sng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95582" lvl="1" marL="949964" marR="0" rtl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</a:pPr>
            <a:r>
              <a:t/>
            </a:r>
            <a:endParaRPr b="1" i="0" sz="4400" u="sng" cap="none" strike="noStrike">
              <a:solidFill>
                <a:srgbClr val="36609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95582" lvl="1" marL="949964" marR="0" rtl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</a:pPr>
            <a:r>
              <a:t/>
            </a:r>
            <a:endParaRPr b="1" i="0" sz="4400" u="sng" cap="none" strike="noStrike">
              <a:solidFill>
                <a:srgbClr val="36609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74982" lvl="1" marL="949964" marR="0" rtl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366092"/>
              </a:buClr>
              <a:buSzPts val="4400"/>
              <a:buFont typeface="Arial"/>
              <a:buChar char="•"/>
            </a:pPr>
            <a:r>
              <a:rPr b="1" i="0" lang="en-US" sz="4400" u="sng" cap="none" strike="noStrike">
                <a:solidFill>
                  <a:srgbClr val="366092"/>
                </a:solidFill>
                <a:latin typeface="Calibri"/>
                <a:ea typeface="Calibri"/>
                <a:cs typeface="Calibri"/>
                <a:sym typeface="Calibri"/>
              </a:rPr>
              <a:t>Shock absorbers</a:t>
            </a:r>
            <a:r>
              <a:rPr b="0" i="0" lang="en-US" sz="4400" u="sng" cap="none" strike="noStrike">
                <a:solidFill>
                  <a:srgbClr val="366092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0" i="0" lang="en-US" sz="4400" u="none" cap="none" strike="noStrike">
                <a:solidFill>
                  <a:srgbClr val="366092"/>
                </a:solidFill>
                <a:latin typeface="Calibri"/>
                <a:ea typeface="Calibri"/>
                <a:cs typeface="Calibri"/>
                <a:sym typeface="Calibri"/>
              </a:rPr>
              <a:t>(amortecedores): são mecanismos que permitem aos contratos de longo prazo lidar com impactos e choques inesperados, absorvendo as instabilidades externas e internas. Esses mecanismos ajudam a manter o contrato funcionando mesmo diante de mudanças abruptas nas condições econômicas, políticas ou de mercado.</a:t>
            </a:r>
            <a:endParaRPr/>
          </a:p>
          <a:p>
            <a:pPr indent="0" lvl="0" marL="0" marR="0" rtl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4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just">
              <a:lnSpc>
                <a:spcPct val="11725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4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just">
              <a:lnSpc>
                <a:spcPct val="11725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4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just">
              <a:lnSpc>
                <a:spcPct val="11725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4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just">
              <a:lnSpc>
                <a:spcPct val="10197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4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3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p38"/>
          <p:cNvSpPr txBox="1"/>
          <p:nvPr/>
        </p:nvSpPr>
        <p:spPr>
          <a:xfrm>
            <a:off x="339827" y="2247900"/>
            <a:ext cx="17050798" cy="86946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4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95582" lvl="1" marL="949964" marR="0" rtl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</a:pPr>
            <a:r>
              <a:t/>
            </a:r>
            <a:endParaRPr b="1" i="0" sz="4400" u="sng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74982" lvl="1" marL="949964" marR="0" rtl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366092"/>
              </a:buClr>
              <a:buSzPts val="4400"/>
              <a:buFont typeface="Arial"/>
              <a:buChar char="•"/>
            </a:pPr>
            <a:r>
              <a:rPr b="1" i="0" lang="en-US" sz="4400" u="sng" cap="none" strike="noStrike">
                <a:solidFill>
                  <a:srgbClr val="366092"/>
                </a:solidFill>
                <a:latin typeface="Calibri"/>
                <a:ea typeface="Calibri"/>
                <a:cs typeface="Calibri"/>
                <a:sym typeface="Calibri"/>
              </a:rPr>
              <a:t>Traction</a:t>
            </a:r>
            <a:r>
              <a:rPr b="0" i="0" lang="en-US" sz="4400" u="none" cap="none" strike="noStrike">
                <a:solidFill>
                  <a:srgbClr val="366092"/>
                </a:solidFill>
                <a:latin typeface="Calibri"/>
                <a:ea typeface="Calibri"/>
                <a:cs typeface="Calibri"/>
                <a:sym typeface="Calibri"/>
              </a:rPr>
              <a:t> (tracionamento): se refere à capacidade do contrato de avançar e se adaptar de acordo com as variações no ambiente externo, ajustando a intensidade da execução de acordo com as condições do contexto, como um veículo 4x4 que adapta sua tração conforme o terreno. Isso possibilita maior flexibilidade na gestão de contratos de longo prazo, permitindo otimizações conforme as necessidades e o ambiente contratual.</a:t>
            </a:r>
            <a:endParaRPr/>
          </a:p>
          <a:p>
            <a:pPr indent="0" lvl="0" marL="0" marR="0" rtl="0" algn="just">
              <a:lnSpc>
                <a:spcPct val="11725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4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just">
              <a:lnSpc>
                <a:spcPct val="11725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4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just">
              <a:lnSpc>
                <a:spcPct val="11725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4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just">
              <a:lnSpc>
                <a:spcPct val="10197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4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9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39"/>
          <p:cNvSpPr txBox="1"/>
          <p:nvPr/>
        </p:nvSpPr>
        <p:spPr>
          <a:xfrm>
            <a:off x="533400" y="2383811"/>
            <a:ext cx="17134264" cy="586416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474978" lvl="1" marL="949959" marR="0" rtl="0" algn="just">
              <a:lnSpc>
                <a:spcPct val="146638"/>
              </a:lnSpc>
              <a:spcBef>
                <a:spcPts val="0"/>
              </a:spcBef>
              <a:spcAft>
                <a:spcPts val="0"/>
              </a:spcAft>
              <a:buClr>
                <a:srgbClr val="366092"/>
              </a:buClr>
              <a:buSzPts val="3600"/>
              <a:buFont typeface="Arial"/>
              <a:buChar char="•"/>
            </a:pPr>
            <a:r>
              <a:rPr b="1" i="0" lang="en-US" sz="3600" u="sng" cap="none" strike="noStrike">
                <a:solidFill>
                  <a:srgbClr val="366092"/>
                </a:solidFill>
                <a:latin typeface="Calibri"/>
                <a:ea typeface="Calibri"/>
                <a:cs typeface="Calibri"/>
                <a:sym typeface="Calibri"/>
              </a:rPr>
              <a:t>Importância dos Shock Absorbers</a:t>
            </a:r>
            <a:r>
              <a:rPr b="0" i="0" lang="en-US" sz="3600" u="none" cap="none" strike="noStrike">
                <a:solidFill>
                  <a:srgbClr val="366092"/>
                </a:solidFill>
                <a:latin typeface="Calibri"/>
                <a:ea typeface="Calibri"/>
                <a:cs typeface="Calibri"/>
                <a:sym typeface="Calibri"/>
              </a:rPr>
              <a:t>: São essenciais para manter a sustentabilidade dos contratos em um ambiente de incerteza e complexidade. Contratos de longo prazo são naturalmente incompletos e estão sujeitos a eventos imprevistos. Os shock absorbers atuam como uma resposta rápida e adaptativa para evitar desequilíbrios drásticos.</a:t>
            </a:r>
            <a:endParaRPr b="0" i="0" sz="3600" u="none" cap="none" strike="noStrike">
              <a:solidFill>
                <a:srgbClr val="36609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74978" lvl="1" marL="949959" marR="0" rtl="0" algn="just">
              <a:lnSpc>
                <a:spcPct val="146638"/>
              </a:lnSpc>
              <a:spcBef>
                <a:spcPts val="0"/>
              </a:spcBef>
              <a:spcAft>
                <a:spcPts val="0"/>
              </a:spcAft>
              <a:buClr>
                <a:srgbClr val="366092"/>
              </a:buClr>
              <a:buSzPts val="3600"/>
              <a:buFont typeface="Arial"/>
              <a:buChar char="•"/>
            </a:pPr>
            <a:r>
              <a:rPr b="1" i="0" lang="en-US" sz="3600" u="sng" cap="none" strike="noStrike">
                <a:solidFill>
                  <a:srgbClr val="366092"/>
                </a:solidFill>
                <a:latin typeface="Calibri"/>
                <a:ea typeface="Calibri"/>
                <a:cs typeface="Calibri"/>
                <a:sym typeface="Calibri"/>
              </a:rPr>
              <a:t>Importância do Traction</a:t>
            </a:r>
            <a:r>
              <a:rPr b="0" i="0" lang="en-US" sz="3600" u="none" cap="none" strike="noStrike">
                <a:solidFill>
                  <a:srgbClr val="366092"/>
                </a:solidFill>
                <a:latin typeface="Calibri"/>
                <a:ea typeface="Calibri"/>
                <a:cs typeface="Calibri"/>
                <a:sym typeface="Calibri"/>
              </a:rPr>
              <a:t>: Permite que o contrato continue avançando de maneira otimizada mesmo quando o ambiente é incerto ou instável. Ao invés de interromper o contrato diante de desafios, o conceito de traction garante que o contrato se mantenha funcional e alinhado com seus objetivos, ajustando-se conforme necessário.</a:t>
            </a:r>
            <a:endParaRPr/>
          </a:p>
          <a:p>
            <a:pPr indent="0" lvl="0" marL="0" marR="0" rtl="0" algn="just">
              <a:lnSpc>
                <a:spcPct val="8257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5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p40"/>
          <p:cNvSpPr/>
          <p:nvPr/>
        </p:nvSpPr>
        <p:spPr>
          <a:xfrm rot="-5400000">
            <a:off x="11722492" y="-896720"/>
            <a:ext cx="12080440" cy="12080440"/>
          </a:xfrm>
          <a:custGeom>
            <a:rect b="b" l="l" r="r" t="t"/>
            <a:pathLst>
              <a:path extrusionOk="0" h="12080440" w="12080440">
                <a:moveTo>
                  <a:pt x="0" y="0"/>
                </a:moveTo>
                <a:lnTo>
                  <a:pt x="12080439" y="0"/>
                </a:lnTo>
                <a:lnTo>
                  <a:pt x="12080439" y="12080440"/>
                </a:lnTo>
                <a:lnTo>
                  <a:pt x="0" y="1208044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 amt="25000"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7" name="Google Shape;287;p40"/>
          <p:cNvSpPr txBox="1"/>
          <p:nvPr/>
        </p:nvSpPr>
        <p:spPr>
          <a:xfrm>
            <a:off x="457200" y="2857500"/>
            <a:ext cx="17169730" cy="473206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474980" lvl="1" marL="949961" marR="0" rtl="0" algn="just">
              <a:lnSpc>
                <a:spcPct val="146666"/>
              </a:lnSpc>
              <a:spcBef>
                <a:spcPts val="0"/>
              </a:spcBef>
              <a:spcAft>
                <a:spcPts val="0"/>
              </a:spcAft>
              <a:buClr>
                <a:srgbClr val="366092"/>
              </a:buClr>
              <a:buSzPts val="3600"/>
              <a:buFont typeface="Arial"/>
              <a:buChar char="•"/>
            </a:pPr>
            <a:r>
              <a:rPr b="1" i="0" lang="en-US" sz="3600" u="sng" cap="none" strike="noStrike">
                <a:solidFill>
                  <a:srgbClr val="366092"/>
                </a:solidFill>
                <a:latin typeface="Calibri"/>
                <a:ea typeface="Calibri"/>
                <a:cs typeface="Calibri"/>
                <a:sym typeface="Calibri"/>
              </a:rPr>
              <a:t>Complementaridade entre Shock Absorbers e Traction</a:t>
            </a:r>
            <a:r>
              <a:rPr b="0" i="0" lang="en-US" sz="3600" u="none" cap="none" strike="noStrike">
                <a:solidFill>
                  <a:srgbClr val="366092"/>
                </a:solidFill>
                <a:latin typeface="Calibri"/>
                <a:ea typeface="Calibri"/>
                <a:cs typeface="Calibri"/>
                <a:sym typeface="Calibri"/>
              </a:rPr>
              <a:t>: Esses dois conceitos funcionam juntos para garantir a resiliência dos contratos de longo prazo. Enquanto o shock absorber suaviza os impactos e crises, o traction ajusta a execução e o andamento do contrato, garantindo que ele continue eficaz e eficiente.</a:t>
            </a:r>
            <a:endParaRPr/>
          </a:p>
          <a:p>
            <a:pPr indent="0" lvl="0" marL="0" marR="0" rtl="0" algn="just">
              <a:lnSpc>
                <a:spcPct val="14666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t/>
            </a:r>
            <a:endParaRPr b="0" i="0" sz="3600" u="none" cap="none" strike="noStrike">
              <a:solidFill>
                <a:srgbClr val="36609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just">
              <a:lnSpc>
                <a:spcPct val="11725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t/>
            </a:r>
            <a:endParaRPr b="0" i="0" sz="4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just">
              <a:lnSpc>
                <a:spcPct val="11725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t/>
            </a:r>
            <a:endParaRPr b="0" i="0" sz="4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2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p41"/>
          <p:cNvSpPr/>
          <p:nvPr/>
        </p:nvSpPr>
        <p:spPr>
          <a:xfrm rot="-5400000">
            <a:off x="11722492" y="-896720"/>
            <a:ext cx="12080440" cy="12080440"/>
          </a:xfrm>
          <a:custGeom>
            <a:rect b="b" l="l" r="r" t="t"/>
            <a:pathLst>
              <a:path extrusionOk="0" h="12080440" w="12080440">
                <a:moveTo>
                  <a:pt x="0" y="0"/>
                </a:moveTo>
                <a:lnTo>
                  <a:pt x="12080439" y="0"/>
                </a:lnTo>
                <a:lnTo>
                  <a:pt x="12080439" y="12080440"/>
                </a:lnTo>
                <a:lnTo>
                  <a:pt x="0" y="1208044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 amt="25000"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4" name="Google Shape;294;p41"/>
          <p:cNvSpPr txBox="1"/>
          <p:nvPr/>
        </p:nvSpPr>
        <p:spPr>
          <a:xfrm>
            <a:off x="304800" y="2400300"/>
            <a:ext cx="17169730" cy="609141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4666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t/>
            </a:r>
            <a:endParaRPr b="0" i="0" sz="3600" u="none" cap="none" strike="noStrike">
              <a:solidFill>
                <a:srgbClr val="36609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74980" lvl="1" marL="949961" marR="0" rtl="0" algn="just">
              <a:lnSpc>
                <a:spcPct val="146666"/>
              </a:lnSpc>
              <a:spcBef>
                <a:spcPts val="0"/>
              </a:spcBef>
              <a:spcAft>
                <a:spcPts val="0"/>
              </a:spcAft>
              <a:buClr>
                <a:srgbClr val="366092"/>
              </a:buClr>
              <a:buSzPts val="3600"/>
              <a:buFont typeface="Arial"/>
              <a:buChar char="•"/>
            </a:pPr>
            <a:r>
              <a:rPr b="1" i="0" lang="en-US" sz="3600" u="sng" cap="none" strike="noStrike">
                <a:solidFill>
                  <a:srgbClr val="366092"/>
                </a:solidFill>
                <a:latin typeface="Calibri"/>
                <a:ea typeface="Calibri"/>
                <a:cs typeface="Calibri"/>
                <a:sym typeface="Calibri"/>
              </a:rPr>
              <a:t>Aplicação no Reequilíbrio Contratual</a:t>
            </a:r>
            <a:r>
              <a:rPr b="0" i="0" lang="en-US" sz="3600" u="none" cap="none" strike="noStrike">
                <a:solidFill>
                  <a:srgbClr val="366092"/>
                </a:solidFill>
                <a:latin typeface="Calibri"/>
                <a:ea typeface="Calibri"/>
                <a:cs typeface="Calibri"/>
                <a:sym typeface="Calibri"/>
              </a:rPr>
              <a:t>: A ideia central é que contratos de longo prazo devem ser desenhados com cláusulas que prevejam mecanismos adaptativos, permitindo ajustes dinâmicos ao longo do tempo, para garantir sua execução sustentável. Shock absorbers e traction são essenciais para lidar com a incerteza e a não linearidade inerentes a esses contratos, evitando a perda de equilíbrio econômico-financeiro.</a:t>
            </a:r>
            <a:endParaRPr/>
          </a:p>
          <a:p>
            <a:pPr indent="0" lvl="0" marL="0" marR="0" rtl="0" algn="just">
              <a:lnSpc>
                <a:spcPct val="11725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t/>
            </a:r>
            <a:endParaRPr b="0" i="0" sz="4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just">
              <a:lnSpc>
                <a:spcPct val="11725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t/>
            </a:r>
            <a:endParaRPr b="0" i="0" sz="4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9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p42"/>
          <p:cNvSpPr txBox="1"/>
          <p:nvPr/>
        </p:nvSpPr>
        <p:spPr>
          <a:xfrm>
            <a:off x="990397" y="1305537"/>
            <a:ext cx="16110219" cy="49244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2000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599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just">
              <a:lnSpc>
                <a:spcPct val="12000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599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just">
              <a:lnSpc>
                <a:spcPct val="12000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599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just">
              <a:lnSpc>
                <a:spcPct val="12000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599">
                <a:solidFill>
                  <a:srgbClr val="366092"/>
                </a:solidFill>
                <a:latin typeface="Calibri"/>
                <a:ea typeface="Calibri"/>
                <a:cs typeface="Calibri"/>
                <a:sym typeface="Calibri"/>
              </a:rPr>
              <a:t>Esses conceitos promovem uma abordagem flexível e adaptativa, essencial para a manutenção do equilíbrio em contratos complexos e de longo prazo.</a:t>
            </a:r>
            <a:endParaRPr/>
          </a:p>
          <a:p>
            <a:pPr indent="0" lvl="0" marL="0" marR="0" rtl="0" algn="l">
              <a:lnSpc>
                <a:spcPct val="11739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599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5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p43"/>
          <p:cNvSpPr txBox="1"/>
          <p:nvPr/>
        </p:nvSpPr>
        <p:spPr>
          <a:xfrm>
            <a:off x="838200" y="688025"/>
            <a:ext cx="16382999" cy="1289455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Calibri"/>
              <a:buNone/>
            </a:pPr>
            <a:r>
              <a:t/>
            </a:r>
            <a:endParaRPr b="1" sz="53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Calibri"/>
              <a:buNone/>
            </a:pPr>
            <a:r>
              <a:t/>
            </a:r>
            <a:endParaRPr b="1" i="0" sz="53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Calibri"/>
              <a:buNone/>
            </a:pPr>
            <a:r>
              <a:t/>
            </a:r>
            <a:endParaRPr b="1" sz="53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Calibri"/>
              <a:buNone/>
            </a:pPr>
            <a:r>
              <a:t/>
            </a:r>
            <a:endParaRPr b="1" i="0" sz="53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Calibri"/>
              <a:buNone/>
            </a:pPr>
            <a:r>
              <a:t/>
            </a:r>
            <a:endParaRPr b="1" sz="53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96363"/>
              </a:lnSpc>
              <a:spcBef>
                <a:spcPts val="0"/>
              </a:spcBef>
              <a:spcAft>
                <a:spcPts val="0"/>
              </a:spcAft>
              <a:buClr>
                <a:srgbClr val="366092"/>
              </a:buClr>
              <a:buSzPts val="6600"/>
              <a:buFont typeface="Calibri"/>
              <a:buNone/>
            </a:pPr>
            <a:r>
              <a:rPr b="1" lang="en-US" sz="6600">
                <a:solidFill>
                  <a:srgbClr val="366092"/>
                </a:solidFill>
                <a:latin typeface="Calibri"/>
                <a:ea typeface="Calibri"/>
                <a:cs typeface="Calibri"/>
                <a:sym typeface="Calibri"/>
              </a:rPr>
              <a:t>Sandbox de Consensualismo</a:t>
            </a:r>
            <a:endParaRPr b="1" i="0" sz="6600" u="none" cap="none" strike="noStrike">
              <a:solidFill>
                <a:srgbClr val="36609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Calibri"/>
              <a:buNone/>
            </a:pPr>
            <a:r>
              <a:t/>
            </a:r>
            <a:endParaRPr b="1" i="0" sz="53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Calibri"/>
              <a:buNone/>
            </a:pPr>
            <a:r>
              <a:t/>
            </a:r>
            <a:endParaRPr b="1" i="0" sz="53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Calibri"/>
              <a:buNone/>
            </a:pPr>
            <a:r>
              <a:t/>
            </a:r>
            <a:endParaRPr b="1" i="0" sz="53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Calibri"/>
              <a:buNone/>
            </a:pPr>
            <a:r>
              <a:t/>
            </a:r>
            <a:endParaRPr b="1" i="0" sz="53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Calibri"/>
              <a:buNone/>
            </a:pPr>
            <a:r>
              <a:t/>
            </a:r>
            <a:endParaRPr b="1" i="0" sz="53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Calibri"/>
              <a:buNone/>
            </a:pPr>
            <a:r>
              <a:t/>
            </a:r>
            <a:endParaRPr b="1" i="0" sz="53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just">
              <a:lnSpc>
                <a:spcPct val="151464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199"/>
              <a:buFont typeface="Calibri"/>
              <a:buNone/>
            </a:pPr>
            <a:r>
              <a:t/>
            </a:r>
            <a:endParaRPr b="0" i="0" sz="4199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just">
              <a:lnSpc>
                <a:spcPct val="134008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199"/>
              <a:buFont typeface="Calibri"/>
              <a:buNone/>
            </a:pPr>
            <a:r>
              <a:t/>
            </a:r>
            <a:endParaRPr b="0" i="0" sz="4199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just">
              <a:lnSpc>
                <a:spcPct val="134008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199"/>
              <a:buFont typeface="Calibri"/>
              <a:buNone/>
            </a:pPr>
            <a:r>
              <a:t/>
            </a:r>
            <a:endParaRPr b="0" i="0" sz="4199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just">
              <a:lnSpc>
                <a:spcPct val="134008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199"/>
              <a:buFont typeface="Calibri"/>
              <a:buNone/>
            </a:pPr>
            <a:r>
              <a:t/>
            </a:r>
            <a:endParaRPr b="0" i="0" sz="4199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666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7" name="Google Shape;307;p43"/>
          <p:cNvSpPr/>
          <p:nvPr/>
        </p:nvSpPr>
        <p:spPr>
          <a:xfrm>
            <a:off x="-396463" y="9074170"/>
            <a:ext cx="1682998" cy="1689140"/>
          </a:xfrm>
          <a:custGeom>
            <a:rect b="b" l="l" r="r" t="t"/>
            <a:pathLst>
              <a:path extrusionOk="0" h="1689140" w="1682998">
                <a:moveTo>
                  <a:pt x="0" y="0"/>
                </a:moveTo>
                <a:lnTo>
                  <a:pt x="1682998" y="0"/>
                </a:lnTo>
                <a:lnTo>
                  <a:pt x="1682998" y="1689141"/>
                </a:lnTo>
                <a:lnTo>
                  <a:pt x="0" y="168914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17"/>
          <p:cNvSpPr txBox="1"/>
          <p:nvPr>
            <p:ph idx="1" type="subTitle"/>
          </p:nvPr>
        </p:nvSpPr>
        <p:spPr>
          <a:xfrm>
            <a:off x="1295400" y="2400301"/>
            <a:ext cx="16227696" cy="48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85000" lnSpcReduction="1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ct val="100000"/>
              <a:buNone/>
            </a:pPr>
            <a:r>
              <a:t/>
            </a:r>
            <a:endParaRPr sz="4200">
              <a:solidFill>
                <a:srgbClr val="366092"/>
              </a:solidFill>
            </a:endParaRPr>
          </a:p>
          <a:p>
            <a:pPr indent="0" lvl="0" marL="0" rtl="0" algn="l">
              <a:spcBef>
                <a:spcPts val="714"/>
              </a:spcBef>
              <a:spcAft>
                <a:spcPts val="0"/>
              </a:spcAft>
              <a:buClr>
                <a:srgbClr val="366092"/>
              </a:buClr>
              <a:buSzPct val="100000"/>
              <a:buNone/>
            </a:pPr>
            <a:r>
              <a:rPr lang="en-US" sz="4200">
                <a:solidFill>
                  <a:srgbClr val="366092"/>
                </a:solidFill>
              </a:rPr>
              <a:t>Por que desequilibrou? Formas heterodoxas de pensar o problema geram insegurança jurídica? </a:t>
            </a:r>
            <a:endParaRPr/>
          </a:p>
          <a:p>
            <a:pPr indent="0" lvl="0" marL="0" rtl="0" algn="l">
              <a:spcBef>
                <a:spcPts val="714"/>
              </a:spcBef>
              <a:spcAft>
                <a:spcPts val="0"/>
              </a:spcAft>
              <a:buClr>
                <a:srgbClr val="888888"/>
              </a:buClr>
              <a:buSzPct val="100000"/>
              <a:buNone/>
            </a:pPr>
            <a:r>
              <a:t/>
            </a:r>
            <a:endParaRPr sz="4200">
              <a:solidFill>
                <a:srgbClr val="366092"/>
              </a:solidFill>
            </a:endParaRPr>
          </a:p>
          <a:p>
            <a:pPr indent="0" lvl="0" marL="0" rtl="0" algn="l">
              <a:spcBef>
                <a:spcPts val="714"/>
              </a:spcBef>
              <a:spcAft>
                <a:spcPts val="0"/>
              </a:spcAft>
              <a:buClr>
                <a:srgbClr val="366092"/>
              </a:buClr>
              <a:buSzPct val="100000"/>
              <a:buNone/>
            </a:pPr>
            <a:r>
              <a:rPr lang="en-US" sz="4200">
                <a:solidFill>
                  <a:srgbClr val="366092"/>
                </a:solidFill>
              </a:rPr>
              <a:t>A miopia teórica e técnica é parte do problema. </a:t>
            </a:r>
            <a:endParaRPr/>
          </a:p>
          <a:p>
            <a:pPr indent="0" lvl="0" marL="0" rtl="0" algn="l">
              <a:spcBef>
                <a:spcPts val="714"/>
              </a:spcBef>
              <a:spcAft>
                <a:spcPts val="0"/>
              </a:spcAft>
              <a:buClr>
                <a:srgbClr val="888888"/>
              </a:buClr>
              <a:buSzPct val="100000"/>
              <a:buNone/>
            </a:pPr>
            <a:r>
              <a:t/>
            </a:r>
            <a:endParaRPr sz="4200">
              <a:solidFill>
                <a:srgbClr val="366092"/>
              </a:solidFill>
            </a:endParaRPr>
          </a:p>
          <a:p>
            <a:pPr indent="0" lvl="0" marL="0" rtl="0" algn="l">
              <a:spcBef>
                <a:spcPts val="714"/>
              </a:spcBef>
              <a:spcAft>
                <a:spcPts val="0"/>
              </a:spcAft>
              <a:buClr>
                <a:srgbClr val="366092"/>
              </a:buClr>
              <a:buSzPct val="100000"/>
              <a:buNone/>
            </a:pPr>
            <a:r>
              <a:rPr lang="en-US" sz="4200">
                <a:solidFill>
                  <a:srgbClr val="366092"/>
                </a:solidFill>
              </a:rPr>
              <a:t>Estamos tratando de contratos complexos, incompletos, relacionais e resilientes.</a:t>
            </a:r>
            <a:endParaRPr/>
          </a:p>
          <a:p>
            <a:pPr indent="0" lvl="0" marL="0" rtl="0" algn="l">
              <a:spcBef>
                <a:spcPts val="714"/>
              </a:spcBef>
              <a:spcAft>
                <a:spcPts val="0"/>
              </a:spcAft>
              <a:buClr>
                <a:srgbClr val="366092"/>
              </a:buClr>
              <a:buSzPct val="100000"/>
              <a:buNone/>
            </a:pPr>
            <a:r>
              <a:rPr lang="en-US" sz="4200">
                <a:solidFill>
                  <a:srgbClr val="366092"/>
                </a:solidFill>
              </a:rPr>
              <a:t> </a:t>
            </a:r>
            <a:endParaRPr/>
          </a:p>
          <a:p>
            <a:pPr indent="0" lvl="0" marL="0" rtl="0" algn="l">
              <a:spcBef>
                <a:spcPts val="612"/>
              </a:spcBef>
              <a:spcAft>
                <a:spcPts val="0"/>
              </a:spcAft>
              <a:buClr>
                <a:srgbClr val="888888"/>
              </a:buClr>
              <a:buSzPct val="100000"/>
              <a:buNone/>
            </a:pPr>
            <a:r>
              <a:t/>
            </a:r>
            <a:endParaRPr sz="36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2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p44"/>
          <p:cNvSpPr txBox="1"/>
          <p:nvPr/>
        </p:nvSpPr>
        <p:spPr>
          <a:xfrm>
            <a:off x="838200" y="688025"/>
            <a:ext cx="16382999" cy="879086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Calibri"/>
              <a:buNone/>
            </a:pPr>
            <a:r>
              <a:t/>
            </a:r>
            <a:endParaRPr b="1" i="0" sz="53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Calibri"/>
              <a:buNone/>
            </a:pPr>
            <a:r>
              <a:t/>
            </a:r>
            <a:endParaRPr b="1" i="0" sz="53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Calibri"/>
              <a:buNone/>
            </a:pPr>
            <a:r>
              <a:t/>
            </a:r>
            <a:endParaRPr b="1" i="0" sz="53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Calibri"/>
              <a:buNone/>
            </a:pPr>
            <a:r>
              <a:t/>
            </a:r>
            <a:endParaRPr b="1" i="0" sz="53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Calibri"/>
              <a:buNone/>
            </a:pPr>
            <a:r>
              <a:t/>
            </a:r>
            <a:endParaRPr b="1" i="0" sz="53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Calibri"/>
              <a:buNone/>
            </a:pPr>
            <a:r>
              <a:t/>
            </a:r>
            <a:endParaRPr b="1" i="0" sz="53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Calibri"/>
              <a:buNone/>
            </a:pPr>
            <a:r>
              <a:t/>
            </a:r>
            <a:endParaRPr b="1" i="0" sz="53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just">
              <a:lnSpc>
                <a:spcPct val="151464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199"/>
              <a:buFont typeface="Calibri"/>
              <a:buNone/>
            </a:pPr>
            <a:r>
              <a:t/>
            </a:r>
            <a:endParaRPr b="0" i="0" sz="4199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just">
              <a:lnSpc>
                <a:spcPct val="134008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199"/>
              <a:buFont typeface="Calibri"/>
              <a:buNone/>
            </a:pPr>
            <a:r>
              <a:t/>
            </a:r>
            <a:endParaRPr b="0" i="0" sz="4199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just">
              <a:lnSpc>
                <a:spcPct val="134008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199"/>
              <a:buFont typeface="Calibri"/>
              <a:buNone/>
            </a:pPr>
            <a:r>
              <a:t/>
            </a:r>
            <a:endParaRPr b="0" i="0" sz="4199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just">
              <a:lnSpc>
                <a:spcPct val="134008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199"/>
              <a:buFont typeface="Calibri"/>
              <a:buNone/>
            </a:pPr>
            <a:r>
              <a:t/>
            </a:r>
            <a:endParaRPr b="0" i="0" sz="4199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666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4" name="Google Shape;314;p44"/>
          <p:cNvSpPr/>
          <p:nvPr/>
        </p:nvSpPr>
        <p:spPr>
          <a:xfrm>
            <a:off x="-396463" y="9074170"/>
            <a:ext cx="1682998" cy="1689140"/>
          </a:xfrm>
          <a:custGeom>
            <a:rect b="b" l="l" r="r" t="t"/>
            <a:pathLst>
              <a:path extrusionOk="0" h="1689140" w="1682998">
                <a:moveTo>
                  <a:pt x="0" y="0"/>
                </a:moveTo>
                <a:lnTo>
                  <a:pt x="1682998" y="0"/>
                </a:lnTo>
                <a:lnTo>
                  <a:pt x="1682998" y="1689141"/>
                </a:lnTo>
                <a:lnTo>
                  <a:pt x="0" y="168914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15" name="Google Shape;315;p4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905000" y="2628900"/>
            <a:ext cx="12039600" cy="607118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0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p45"/>
          <p:cNvSpPr txBox="1"/>
          <p:nvPr/>
        </p:nvSpPr>
        <p:spPr>
          <a:xfrm>
            <a:off x="381000" y="688025"/>
            <a:ext cx="16840199" cy="632865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Calibri"/>
              <a:buNone/>
            </a:pPr>
            <a:r>
              <a:t/>
            </a:r>
            <a:endParaRPr b="1" i="0" sz="53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Calibri"/>
              <a:buNone/>
            </a:pPr>
            <a:r>
              <a:t/>
            </a:r>
            <a:endParaRPr b="1" i="0" sz="53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Calibri"/>
              <a:buNone/>
            </a:pPr>
            <a:r>
              <a:t/>
            </a:r>
            <a:endParaRPr b="1" i="0" sz="53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Calibri"/>
              <a:buNone/>
            </a:pPr>
            <a:r>
              <a:t/>
            </a:r>
            <a:endParaRPr b="1" i="0" sz="53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17777"/>
              </a:lnSpc>
              <a:spcBef>
                <a:spcPts val="0"/>
              </a:spcBef>
              <a:spcAft>
                <a:spcPts val="0"/>
              </a:spcAft>
              <a:buClr>
                <a:srgbClr val="366092"/>
              </a:buClr>
              <a:buSzPts val="5400"/>
              <a:buFont typeface="Calibri"/>
              <a:buNone/>
            </a:pPr>
            <a:r>
              <a:rPr b="1" i="0" lang="en-US" sz="5400" u="none" cap="none" strike="noStrike">
                <a:solidFill>
                  <a:srgbClr val="366092"/>
                </a:solidFill>
                <a:latin typeface="Calibri"/>
                <a:ea typeface="Calibri"/>
                <a:cs typeface="Calibri"/>
                <a:sym typeface="Calibri"/>
              </a:rPr>
              <a:t>Qual o problema com as matrizes de risco?</a:t>
            </a:r>
            <a:endParaRPr b="0" i="0" sz="5400" u="none" cap="none" strike="noStrike">
              <a:solidFill>
                <a:srgbClr val="36609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just">
              <a:lnSpc>
                <a:spcPct val="134008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199"/>
              <a:buFont typeface="Calibri"/>
              <a:buNone/>
            </a:pPr>
            <a:r>
              <a:t/>
            </a:r>
            <a:endParaRPr b="0" i="0" sz="4199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just">
              <a:lnSpc>
                <a:spcPct val="134008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199"/>
              <a:buFont typeface="Calibri"/>
              <a:buNone/>
            </a:pPr>
            <a:r>
              <a:t/>
            </a:r>
            <a:endParaRPr b="0" i="0" sz="4199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just">
              <a:lnSpc>
                <a:spcPct val="134008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199"/>
              <a:buFont typeface="Calibri"/>
              <a:buNone/>
            </a:pPr>
            <a:r>
              <a:t/>
            </a:r>
            <a:endParaRPr b="0" i="0" sz="4199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666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2" name="Google Shape;322;p45"/>
          <p:cNvSpPr/>
          <p:nvPr/>
        </p:nvSpPr>
        <p:spPr>
          <a:xfrm>
            <a:off x="-396463" y="9074170"/>
            <a:ext cx="1682998" cy="1689140"/>
          </a:xfrm>
          <a:custGeom>
            <a:rect b="b" l="l" r="r" t="t"/>
            <a:pathLst>
              <a:path extrusionOk="0" h="1689140" w="1682998">
                <a:moveTo>
                  <a:pt x="0" y="0"/>
                </a:moveTo>
                <a:lnTo>
                  <a:pt x="1682998" y="0"/>
                </a:lnTo>
                <a:lnTo>
                  <a:pt x="1682998" y="1689141"/>
                </a:lnTo>
                <a:lnTo>
                  <a:pt x="0" y="168914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7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Google Shape;328;p46"/>
          <p:cNvSpPr txBox="1"/>
          <p:nvPr/>
        </p:nvSpPr>
        <p:spPr>
          <a:xfrm>
            <a:off x="838200" y="688025"/>
            <a:ext cx="16382999" cy="1535676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44545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t/>
            </a:r>
            <a:endParaRPr b="1" i="0" sz="4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just">
              <a:lnSpc>
                <a:spcPct val="144545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t/>
            </a:r>
            <a:endParaRPr b="1" i="0" sz="4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just">
              <a:lnSpc>
                <a:spcPct val="144545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t/>
            </a:r>
            <a:endParaRPr b="1" i="0" sz="4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just">
              <a:lnSpc>
                <a:spcPct val="144545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t/>
            </a:r>
            <a:endParaRPr b="1" i="0" sz="4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32500"/>
              </a:lnSpc>
              <a:spcBef>
                <a:spcPts val="0"/>
              </a:spcBef>
              <a:spcAft>
                <a:spcPts val="0"/>
              </a:spcAft>
              <a:buClr>
                <a:srgbClr val="366092"/>
              </a:buClr>
              <a:buSzPts val="4800"/>
              <a:buFont typeface="Calibri"/>
              <a:buNone/>
            </a:pPr>
            <a:r>
              <a:rPr b="1" i="0" lang="en-US" sz="4800" u="none" cap="none" strike="noStrike">
                <a:solidFill>
                  <a:srgbClr val="366092"/>
                </a:solidFill>
                <a:latin typeface="Calibri"/>
                <a:ea typeface="Calibri"/>
                <a:cs typeface="Calibri"/>
                <a:sym typeface="Calibri"/>
              </a:rPr>
              <a:t>A curto prazo, a MdR tem que ser a única referência de repartição objetiva dos riscos, o que dá segurança ao ambiente contratual.</a:t>
            </a:r>
            <a:endParaRPr/>
          </a:p>
          <a:p>
            <a:pPr indent="0" lvl="0" marL="0" marR="0" rtl="0" algn="ctr">
              <a:lnSpc>
                <a:spcPct val="1325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libri"/>
              <a:buNone/>
            </a:pPr>
            <a:r>
              <a:t/>
            </a:r>
            <a:endParaRPr b="1" i="0" sz="4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just">
              <a:lnSpc>
                <a:spcPct val="144545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t/>
            </a:r>
            <a:endParaRPr b="1" i="0" sz="4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Calibri"/>
              <a:buNone/>
            </a:pPr>
            <a:r>
              <a:t/>
            </a:r>
            <a:endParaRPr b="1" i="0" sz="53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Calibri"/>
              <a:buNone/>
            </a:pPr>
            <a:r>
              <a:t/>
            </a:r>
            <a:endParaRPr b="1" i="0" sz="53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Calibri"/>
              <a:buNone/>
            </a:pPr>
            <a:r>
              <a:t/>
            </a:r>
            <a:endParaRPr b="1" i="0" sz="53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Calibri"/>
              <a:buNone/>
            </a:pPr>
            <a:r>
              <a:t/>
            </a:r>
            <a:endParaRPr b="1" i="0" sz="53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Calibri"/>
              <a:buNone/>
            </a:pPr>
            <a:r>
              <a:t/>
            </a:r>
            <a:endParaRPr b="1" i="0" sz="53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Calibri"/>
              <a:buNone/>
            </a:pPr>
            <a:r>
              <a:t/>
            </a:r>
            <a:endParaRPr b="1" i="0" sz="53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just">
              <a:lnSpc>
                <a:spcPct val="151464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199"/>
              <a:buFont typeface="Calibri"/>
              <a:buNone/>
            </a:pPr>
            <a:r>
              <a:t/>
            </a:r>
            <a:endParaRPr b="0" i="0" sz="4199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just">
              <a:lnSpc>
                <a:spcPct val="134008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199"/>
              <a:buFont typeface="Calibri"/>
              <a:buNone/>
            </a:pPr>
            <a:r>
              <a:t/>
            </a:r>
            <a:endParaRPr b="0" i="0" sz="4199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just">
              <a:lnSpc>
                <a:spcPct val="134008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199"/>
              <a:buFont typeface="Calibri"/>
              <a:buNone/>
            </a:pPr>
            <a:r>
              <a:t/>
            </a:r>
            <a:endParaRPr b="0" i="0" sz="4199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just">
              <a:lnSpc>
                <a:spcPct val="134008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199"/>
              <a:buFont typeface="Calibri"/>
              <a:buNone/>
            </a:pPr>
            <a:r>
              <a:t/>
            </a:r>
            <a:endParaRPr b="0" i="0" sz="4199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666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9" name="Google Shape;329;p46"/>
          <p:cNvSpPr/>
          <p:nvPr/>
        </p:nvSpPr>
        <p:spPr>
          <a:xfrm>
            <a:off x="-396463" y="9074170"/>
            <a:ext cx="1682998" cy="1689140"/>
          </a:xfrm>
          <a:custGeom>
            <a:rect b="b" l="l" r="r" t="t"/>
            <a:pathLst>
              <a:path extrusionOk="0" h="1689140" w="1682998">
                <a:moveTo>
                  <a:pt x="0" y="0"/>
                </a:moveTo>
                <a:lnTo>
                  <a:pt x="1682998" y="0"/>
                </a:lnTo>
                <a:lnTo>
                  <a:pt x="1682998" y="1689141"/>
                </a:lnTo>
                <a:lnTo>
                  <a:pt x="0" y="168914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4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p47"/>
          <p:cNvSpPr txBox="1"/>
          <p:nvPr/>
        </p:nvSpPr>
        <p:spPr>
          <a:xfrm>
            <a:off x="914400" y="2324100"/>
            <a:ext cx="16382999" cy="955389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98750"/>
              </a:lnSpc>
              <a:spcBef>
                <a:spcPts val="0"/>
              </a:spcBef>
              <a:spcAft>
                <a:spcPts val="0"/>
              </a:spcAft>
              <a:buClr>
                <a:srgbClr val="366092"/>
              </a:buClr>
              <a:buSzPts val="3200"/>
              <a:buFont typeface="Calibri"/>
              <a:buNone/>
            </a:pPr>
            <a:r>
              <a:rPr b="0" i="0" lang="en-US" sz="3200" u="none" cap="none" strike="noStrike">
                <a:solidFill>
                  <a:srgbClr val="366092"/>
                </a:solidFill>
                <a:latin typeface="Calibri"/>
                <a:ea typeface="Calibri"/>
                <a:cs typeface="Calibri"/>
                <a:sym typeface="Calibri"/>
              </a:rPr>
              <a:t>É necessário</a:t>
            </a:r>
            <a:r>
              <a:rPr lang="en-US" sz="3200">
                <a:solidFill>
                  <a:srgbClr val="366092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0" i="0" lang="en-US" sz="3200" u="none" cap="none" strike="noStrike">
                <a:solidFill>
                  <a:srgbClr val="366092"/>
                </a:solidFill>
                <a:latin typeface="Calibri"/>
                <a:ea typeface="Calibri"/>
                <a:cs typeface="Calibri"/>
                <a:sym typeface="Calibri"/>
              </a:rPr>
              <a:t>adaptação a longo prazo, principalmente diante de dois tipos de dinâmicas: </a:t>
            </a:r>
            <a:endParaRPr/>
          </a:p>
          <a:p>
            <a:pPr indent="0" lvl="0" marL="0" marR="0" rtl="0" algn="just">
              <a:lnSpc>
                <a:spcPct val="198750"/>
              </a:lnSpc>
              <a:spcBef>
                <a:spcPts val="0"/>
              </a:spcBef>
              <a:spcAft>
                <a:spcPts val="0"/>
              </a:spcAft>
              <a:buClr>
                <a:srgbClr val="366092"/>
              </a:buClr>
              <a:buSzPts val="3200"/>
              <a:buFont typeface="Calibri"/>
              <a:buNone/>
            </a:pPr>
            <a:r>
              <a:rPr b="0" i="0" lang="en-US" sz="3200" u="none" cap="none" strike="noStrike">
                <a:solidFill>
                  <a:srgbClr val="366092"/>
                </a:solidFill>
                <a:latin typeface="Calibri"/>
                <a:ea typeface="Calibri"/>
                <a:cs typeface="Calibri"/>
                <a:sym typeface="Calibri"/>
              </a:rPr>
              <a:t>1 - Mudanças de tipos de agentes: </a:t>
            </a:r>
            <a:endParaRPr/>
          </a:p>
          <a:p>
            <a:pPr indent="0" lvl="0" marL="0" marR="0" rtl="0" algn="just">
              <a:lnSpc>
                <a:spcPct val="198750"/>
              </a:lnSpc>
              <a:spcBef>
                <a:spcPts val="0"/>
              </a:spcBef>
              <a:spcAft>
                <a:spcPts val="0"/>
              </a:spcAft>
              <a:buClr>
                <a:srgbClr val="366092"/>
              </a:buClr>
              <a:buSzPts val="3200"/>
              <a:buFont typeface="Calibri"/>
              <a:buNone/>
            </a:pPr>
            <a:r>
              <a:rPr b="0" i="0" lang="en-US" sz="3200" u="none" cap="none" strike="noStrike">
                <a:solidFill>
                  <a:srgbClr val="366092"/>
                </a:solidFill>
                <a:latin typeface="Calibri"/>
                <a:ea typeface="Calibri"/>
                <a:cs typeface="Calibri"/>
                <a:sym typeface="Calibri"/>
              </a:rPr>
              <a:t>Exemplo é o crescimento da relevância da sustentabilidade, que até os anos 80 não era um objetivo contratual , por não ser central nas políticas públicas na ocasião. Imagine um contrato de ferrovia de 100 anos que tenha sido formulado sem a sustentabilidade como um vetor central na matriz de riscos!! (usei ferrovia como exemplo porque é um setor de contratos mais longos)</a:t>
            </a:r>
            <a:endParaRPr/>
          </a:p>
          <a:p>
            <a:pPr indent="0" lvl="0" marL="0" marR="0" rtl="0" algn="just">
              <a:lnSpc>
                <a:spcPct val="17666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t/>
            </a:r>
            <a:endParaRPr b="1" i="0" sz="36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just">
              <a:lnSpc>
                <a:spcPct val="17666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t/>
            </a:r>
            <a:endParaRPr b="0" i="0" sz="36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just">
              <a:lnSpc>
                <a:spcPct val="134008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199"/>
              <a:buFont typeface="Calibri"/>
              <a:buNone/>
            </a:pPr>
            <a:r>
              <a:t/>
            </a:r>
            <a:endParaRPr b="0" i="0" sz="4199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just">
              <a:lnSpc>
                <a:spcPct val="134008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199"/>
              <a:buFont typeface="Calibri"/>
              <a:buNone/>
            </a:pPr>
            <a:r>
              <a:t/>
            </a:r>
            <a:endParaRPr b="0" i="0" sz="4199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just">
              <a:lnSpc>
                <a:spcPct val="134008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199"/>
              <a:buFont typeface="Calibri"/>
              <a:buNone/>
            </a:pPr>
            <a:r>
              <a:t/>
            </a:r>
            <a:endParaRPr b="0" i="0" sz="4199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666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6" name="Google Shape;336;p47"/>
          <p:cNvSpPr/>
          <p:nvPr/>
        </p:nvSpPr>
        <p:spPr>
          <a:xfrm>
            <a:off x="-396463" y="9074170"/>
            <a:ext cx="1682998" cy="1689140"/>
          </a:xfrm>
          <a:custGeom>
            <a:rect b="b" l="l" r="r" t="t"/>
            <a:pathLst>
              <a:path extrusionOk="0" h="1689140" w="1682998">
                <a:moveTo>
                  <a:pt x="0" y="0"/>
                </a:moveTo>
                <a:lnTo>
                  <a:pt x="1682998" y="0"/>
                </a:lnTo>
                <a:lnTo>
                  <a:pt x="1682998" y="1689141"/>
                </a:lnTo>
                <a:lnTo>
                  <a:pt x="0" y="168914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Google Shape;342;p48"/>
          <p:cNvSpPr txBox="1"/>
          <p:nvPr/>
        </p:nvSpPr>
        <p:spPr>
          <a:xfrm>
            <a:off x="1066800" y="1562100"/>
            <a:ext cx="16382999" cy="1447832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44545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t/>
            </a:r>
            <a:endParaRPr b="1" i="0" sz="4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just">
              <a:lnSpc>
                <a:spcPct val="176666"/>
              </a:lnSpc>
              <a:spcBef>
                <a:spcPts val="0"/>
              </a:spcBef>
              <a:spcAft>
                <a:spcPts val="0"/>
              </a:spcAft>
              <a:buClr>
                <a:srgbClr val="366092"/>
              </a:buClr>
              <a:buSzPts val="3600"/>
              <a:buFont typeface="Calibri"/>
              <a:buNone/>
            </a:pPr>
            <a:r>
              <a:rPr b="0" i="0" lang="en-US" sz="3600" u="none" cap="none" strike="noStrike">
                <a:solidFill>
                  <a:srgbClr val="366092"/>
                </a:solidFill>
                <a:latin typeface="Calibri"/>
                <a:ea typeface="Calibri"/>
                <a:cs typeface="Calibri"/>
                <a:sym typeface="Calibri"/>
              </a:rPr>
              <a:t>2 - Materialização de riscos imprevistos. Os três grandes exemplos recentes são a pandemia COVID-19, as guerras (e seus consequentes choques de oferta, que sensibilizam custos de insumos que parecem riscos alocados ao privado mas que na verdade não são risco operacional), e agora a Reforma Tributária. </a:t>
            </a:r>
            <a:endParaRPr/>
          </a:p>
          <a:p>
            <a:pPr indent="0" lvl="0" marL="0" marR="0" rtl="0" algn="just">
              <a:lnSpc>
                <a:spcPct val="176666"/>
              </a:lnSpc>
              <a:spcBef>
                <a:spcPts val="0"/>
              </a:spcBef>
              <a:spcAft>
                <a:spcPts val="0"/>
              </a:spcAft>
              <a:buClr>
                <a:srgbClr val="366092"/>
              </a:buClr>
              <a:buSzPts val="3600"/>
              <a:buFont typeface="Calibri"/>
              <a:buNone/>
            </a:pPr>
            <a:r>
              <a:rPr b="0" i="0" lang="en-US" sz="3600" u="none" cap="none" strike="noStrike">
                <a:solidFill>
                  <a:srgbClr val="366092"/>
                </a:solidFill>
                <a:latin typeface="Calibri"/>
                <a:ea typeface="Calibri"/>
                <a:cs typeface="Calibri"/>
                <a:sym typeface="Calibri"/>
              </a:rPr>
              <a:t>Assim, resulta fundamental propor mecanismos contratuais, na estruturação, voltados à adaptabilidade. </a:t>
            </a:r>
            <a:r>
              <a:rPr b="1" i="0" lang="en-US" sz="3600" u="none" cap="none" strike="noStrike">
                <a:solidFill>
                  <a:srgbClr val="366092"/>
                </a:solidFill>
                <a:latin typeface="Calibri"/>
                <a:ea typeface="Calibri"/>
                <a:cs typeface="Calibri"/>
                <a:sym typeface="Calibri"/>
              </a:rPr>
              <a:t>Por exemplo, revisões de alocação de risco que levem em conta as alterações estruturais e de tipo de agentes, a cada 5-10 anos.</a:t>
            </a:r>
            <a:endParaRPr/>
          </a:p>
          <a:p>
            <a:pPr indent="0" lvl="0" marL="0" marR="0" rtl="0" algn="just">
              <a:lnSpc>
                <a:spcPct val="144545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t/>
            </a:r>
            <a:endParaRPr b="1" i="0" sz="4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just">
              <a:lnSpc>
                <a:spcPct val="144545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t/>
            </a:r>
            <a:endParaRPr b="1" i="0" sz="4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just">
              <a:lnSpc>
                <a:spcPct val="144545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t/>
            </a:r>
            <a:endParaRPr b="1" i="0" sz="4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just">
              <a:lnSpc>
                <a:spcPct val="144545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t/>
            </a:r>
            <a:endParaRPr b="1" i="0" sz="4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just">
              <a:lnSpc>
                <a:spcPct val="144545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t/>
            </a:r>
            <a:endParaRPr b="1" i="0" sz="4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just">
              <a:lnSpc>
                <a:spcPct val="144545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t/>
            </a:r>
            <a:endParaRPr b="1" i="0" sz="4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just">
              <a:lnSpc>
                <a:spcPct val="144545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t/>
            </a:r>
            <a:endParaRPr b="0" i="0" sz="4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just">
              <a:lnSpc>
                <a:spcPct val="12788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t/>
            </a:r>
            <a:endParaRPr b="0" i="0" sz="4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just">
              <a:lnSpc>
                <a:spcPct val="12788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t/>
            </a:r>
            <a:endParaRPr b="0" i="0" sz="4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just">
              <a:lnSpc>
                <a:spcPct val="12788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t/>
            </a:r>
            <a:endParaRPr b="0" i="0" sz="4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666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3" name="Google Shape;343;p48"/>
          <p:cNvSpPr/>
          <p:nvPr/>
        </p:nvSpPr>
        <p:spPr>
          <a:xfrm>
            <a:off x="-396463" y="9074170"/>
            <a:ext cx="1682998" cy="1689140"/>
          </a:xfrm>
          <a:custGeom>
            <a:rect b="b" l="l" r="r" t="t"/>
            <a:pathLst>
              <a:path extrusionOk="0" h="1689140" w="1682998">
                <a:moveTo>
                  <a:pt x="0" y="0"/>
                </a:moveTo>
                <a:lnTo>
                  <a:pt x="1682998" y="0"/>
                </a:lnTo>
                <a:lnTo>
                  <a:pt x="1682998" y="1689141"/>
                </a:lnTo>
                <a:lnTo>
                  <a:pt x="0" y="168914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8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Google Shape;349;p49"/>
          <p:cNvSpPr txBox="1"/>
          <p:nvPr/>
        </p:nvSpPr>
        <p:spPr>
          <a:xfrm>
            <a:off x="765016" y="577482"/>
            <a:ext cx="16670418" cy="71913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66092"/>
              </a:buClr>
              <a:buSzPts val="5300"/>
              <a:buFont typeface="Calibri"/>
              <a:buNone/>
            </a:pPr>
            <a:r>
              <a:rPr b="1" i="0" lang="en-US" sz="5300" u="none" cap="none" strike="noStrike">
                <a:solidFill>
                  <a:srgbClr val="366092"/>
                </a:solidFill>
                <a:latin typeface="Calibri"/>
                <a:ea typeface="Calibri"/>
                <a:cs typeface="Calibri"/>
                <a:sym typeface="Calibri"/>
              </a:rPr>
              <a:t>Matriz de risco e reequilíbrio</a:t>
            </a:r>
            <a:endParaRPr/>
          </a:p>
          <a:p>
            <a:pPr indent="0" lvl="0" marL="0" marR="0" rtl="0" algn="just">
              <a:lnSpc>
                <a:spcPct val="150011"/>
              </a:lnSpc>
              <a:spcBef>
                <a:spcPts val="0"/>
              </a:spcBef>
              <a:spcAft>
                <a:spcPts val="0"/>
              </a:spcAft>
              <a:buClr>
                <a:srgbClr val="366092"/>
              </a:buClr>
              <a:buSzPts val="4199"/>
              <a:buFont typeface="Calibri"/>
              <a:buNone/>
            </a:pPr>
            <a:r>
              <a:rPr b="0" i="0" lang="en-US" sz="4199" u="none" cap="none" strike="noStrike">
                <a:solidFill>
                  <a:srgbClr val="366092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  <a:p>
            <a:pPr indent="0" lvl="0" marL="0" marR="0" rtl="0" algn="just">
              <a:lnSpc>
                <a:spcPct val="140009"/>
              </a:lnSpc>
              <a:spcBef>
                <a:spcPts val="0"/>
              </a:spcBef>
              <a:spcAft>
                <a:spcPts val="0"/>
              </a:spcAft>
              <a:buClr>
                <a:srgbClr val="366092"/>
              </a:buClr>
              <a:buSzPts val="4399"/>
              <a:buFont typeface="Calibri"/>
              <a:buNone/>
            </a:pPr>
            <a:r>
              <a:rPr b="0" i="0" lang="en-US" sz="4399" u="none" cap="none" strike="noStrike">
                <a:solidFill>
                  <a:srgbClr val="366092"/>
                </a:solidFill>
                <a:latin typeface="Calibri"/>
                <a:ea typeface="Calibri"/>
                <a:cs typeface="Calibri"/>
                <a:sym typeface="Calibri"/>
              </a:rPr>
              <a:t>Matriz de risco é importante para reequilíbrios de curto prazo.</a:t>
            </a:r>
            <a:endParaRPr/>
          </a:p>
          <a:p>
            <a:pPr indent="0" lvl="0" marL="0" marR="0" rtl="0" algn="just">
              <a:lnSpc>
                <a:spcPct val="140009"/>
              </a:lnSpc>
              <a:spcBef>
                <a:spcPts val="0"/>
              </a:spcBef>
              <a:spcAft>
                <a:spcPts val="0"/>
              </a:spcAft>
              <a:buClr>
                <a:srgbClr val="366092"/>
              </a:buClr>
              <a:buSzPts val="4399"/>
              <a:buFont typeface="Calibri"/>
              <a:buNone/>
            </a:pPr>
            <a:r>
              <a:rPr b="0" i="0" lang="en-US" sz="4399" u="none" cap="none" strike="noStrike">
                <a:solidFill>
                  <a:srgbClr val="366092"/>
                </a:solidFill>
                <a:latin typeface="Calibri"/>
                <a:ea typeface="Calibri"/>
                <a:cs typeface="Calibri"/>
                <a:sym typeface="Calibri"/>
              </a:rPr>
              <a:t>Em contratos de longo prazo, a matriz de risco pode se tornar obsoleta.</a:t>
            </a:r>
            <a:endParaRPr/>
          </a:p>
          <a:p>
            <a:pPr indent="0" lvl="0" marL="0" marR="0" rtl="0" algn="just">
              <a:lnSpc>
                <a:spcPct val="140009"/>
              </a:lnSpc>
              <a:spcBef>
                <a:spcPts val="0"/>
              </a:spcBef>
              <a:spcAft>
                <a:spcPts val="0"/>
              </a:spcAft>
              <a:buClr>
                <a:srgbClr val="366092"/>
              </a:buClr>
              <a:buSzPts val="4399"/>
              <a:buFont typeface="Calibri"/>
              <a:buNone/>
            </a:pPr>
            <a:r>
              <a:rPr b="0" i="0" lang="en-US" sz="4399" u="none" cap="none" strike="noStrike">
                <a:solidFill>
                  <a:srgbClr val="366092"/>
                </a:solidFill>
                <a:latin typeface="Calibri"/>
                <a:ea typeface="Calibri"/>
                <a:cs typeface="Calibri"/>
                <a:sym typeface="Calibri"/>
              </a:rPr>
              <a:t>Teoria do Barquinho Klink propõe adaptação da matriz de risco a longo prazo.</a:t>
            </a:r>
            <a:endParaRPr/>
          </a:p>
          <a:p>
            <a:pPr indent="0" lvl="0" marL="0" marR="0" rtl="0" algn="just">
              <a:lnSpc>
                <a:spcPct val="140009"/>
              </a:lnSpc>
              <a:spcBef>
                <a:spcPts val="0"/>
              </a:spcBef>
              <a:spcAft>
                <a:spcPts val="0"/>
              </a:spcAft>
              <a:buClr>
                <a:srgbClr val="366092"/>
              </a:buClr>
              <a:buSzPts val="4399"/>
              <a:buFont typeface="Calibri"/>
              <a:buNone/>
            </a:pPr>
            <a:r>
              <a:rPr b="0" i="0" lang="en-US" sz="4399" u="none" cap="none" strike="noStrike">
                <a:solidFill>
                  <a:srgbClr val="366092"/>
                </a:solidFill>
                <a:latin typeface="Calibri"/>
                <a:ea typeface="Calibri"/>
                <a:cs typeface="Calibri"/>
                <a:sym typeface="Calibri"/>
              </a:rPr>
              <a:t>Função do reequilíbrio é manter o gap de expectativas, não a matriz de risco.</a:t>
            </a:r>
            <a:endParaRPr/>
          </a:p>
          <a:p>
            <a:pPr indent="0" lvl="0" marL="0" marR="0" rtl="0" algn="just">
              <a:lnSpc>
                <a:spcPct val="266611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4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Google Shape;355;p50"/>
          <p:cNvSpPr txBox="1"/>
          <p:nvPr/>
        </p:nvSpPr>
        <p:spPr>
          <a:xfrm>
            <a:off x="4038600" y="3912393"/>
            <a:ext cx="9829800" cy="246221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5983"/>
              </a:lnSpc>
              <a:spcBef>
                <a:spcPts val="0"/>
              </a:spcBef>
              <a:spcAft>
                <a:spcPts val="0"/>
              </a:spcAft>
              <a:buClr>
                <a:srgbClr val="366092"/>
              </a:buClr>
              <a:buSzPts val="6000"/>
              <a:buFont typeface="Calibri"/>
              <a:buNone/>
            </a:pPr>
            <a:r>
              <a:rPr b="0" i="0" lang="en-US" sz="6000" u="none" cap="none" strike="noStrike">
                <a:solidFill>
                  <a:srgbClr val="366092"/>
                </a:solidFill>
                <a:latin typeface="Calibri"/>
                <a:ea typeface="Calibri"/>
                <a:cs typeface="Calibri"/>
                <a:sym typeface="Calibri"/>
              </a:rPr>
              <a:t>Perguntas?</a:t>
            </a:r>
            <a:endParaRPr/>
          </a:p>
          <a:p>
            <a:pPr indent="0" lvl="0" marL="0" marR="0" rtl="0" algn="ctr">
              <a:lnSpc>
                <a:spcPct val="105983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</a:pPr>
            <a:r>
              <a:t/>
            </a:r>
            <a:endParaRPr sz="6000">
              <a:solidFill>
                <a:srgbClr val="36609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5983"/>
              </a:lnSpc>
              <a:spcBef>
                <a:spcPts val="0"/>
              </a:spcBef>
              <a:spcAft>
                <a:spcPts val="0"/>
              </a:spcAft>
              <a:buClr>
                <a:srgbClr val="366092"/>
              </a:buClr>
              <a:buSzPts val="6000"/>
              <a:buFont typeface="Calibri"/>
              <a:buNone/>
            </a:pPr>
            <a:r>
              <a:rPr b="0" i="0" lang="en-US" sz="6000" u="none" cap="none" strike="noStrike">
                <a:solidFill>
                  <a:srgbClr val="366092"/>
                </a:solidFill>
                <a:latin typeface="Calibri"/>
                <a:ea typeface="Calibri"/>
                <a:cs typeface="Calibri"/>
                <a:sym typeface="Calibri"/>
              </a:rPr>
              <a:t>Impactos e questões críticas</a:t>
            </a:r>
            <a:endParaRPr b="0" i="0" sz="6000" u="none" cap="none" strike="noStrike">
              <a:solidFill>
                <a:srgbClr val="36609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0" name="Shape 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Google Shape;361;p51"/>
          <p:cNvSpPr txBox="1"/>
          <p:nvPr>
            <p:ph idx="1" type="subTitle"/>
          </p:nvPr>
        </p:nvSpPr>
        <p:spPr>
          <a:xfrm>
            <a:off x="1335509" y="6954012"/>
            <a:ext cx="5601021" cy="235915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</a:pPr>
            <a:r>
              <a:rPr lang="en-US"/>
              <a:t>.</a:t>
            </a:r>
            <a:endParaRPr/>
          </a:p>
        </p:txBody>
      </p:sp>
      <p:pic>
        <p:nvPicPr>
          <p:cNvPr id="362" name="Google Shape;362;p51"/>
          <p:cNvPicPr preferRelativeResize="0"/>
          <p:nvPr/>
        </p:nvPicPr>
        <p:blipFill rotWithShape="1">
          <a:blip r:embed="rId3">
            <a:alphaModFix/>
          </a:blip>
          <a:srcRect b="0" l="11454" r="13319" t="0"/>
          <a:stretch/>
        </p:blipFill>
        <p:spPr>
          <a:xfrm>
            <a:off x="7967554" y="15"/>
            <a:ext cx="10318163" cy="10286985"/>
          </a:xfrm>
          <a:custGeom>
            <a:rect b="b" l="l" r="r" t="t"/>
            <a:pathLst>
              <a:path extrusionOk="0" h="6858000" w="6878775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  <a:noFill/>
          <a:ln>
            <a:noFill/>
          </a:ln>
        </p:spPr>
      </p:pic>
      <p:sp>
        <p:nvSpPr>
          <p:cNvPr id="363" name="Google Shape;363;p51"/>
          <p:cNvSpPr txBox="1"/>
          <p:nvPr/>
        </p:nvSpPr>
        <p:spPr>
          <a:xfrm>
            <a:off x="1203290" y="3091272"/>
            <a:ext cx="6575838" cy="9233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>
                <a:solidFill>
                  <a:srgbClr val="366092"/>
                </a:solidFill>
                <a:latin typeface="Manrope"/>
                <a:ea typeface="Manrope"/>
                <a:cs typeface="Manrope"/>
                <a:sym typeface="Manrope"/>
              </a:rPr>
              <a:t>Contratos Resilientes</a:t>
            </a:r>
            <a:endParaRPr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8" name="Shape 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Google Shape;369;p52"/>
          <p:cNvSpPr txBox="1"/>
          <p:nvPr>
            <p:ph idx="1" type="subTitle"/>
          </p:nvPr>
        </p:nvSpPr>
        <p:spPr>
          <a:xfrm>
            <a:off x="685800" y="2628900"/>
            <a:ext cx="17173908" cy="487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85000" lnSpcReduction="20000"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Clr>
                <a:srgbClr val="366092"/>
              </a:buClr>
              <a:buSzPct val="100000"/>
              <a:buNone/>
            </a:pPr>
            <a:r>
              <a:rPr lang="en-US" sz="4200">
                <a:solidFill>
                  <a:srgbClr val="366092"/>
                </a:solidFill>
                <a:latin typeface="Manrope"/>
                <a:ea typeface="Manrope"/>
                <a:cs typeface="Manrope"/>
                <a:sym typeface="Manrope"/>
              </a:rPr>
              <a:t>Para muitas situações complexas sempre há uma solução simples e errada. É preciso testar teorias por via de informações obtidas da observação. </a:t>
            </a:r>
            <a:endParaRPr/>
          </a:p>
          <a:p>
            <a:pPr indent="0" lvl="0" marL="0" rtl="0" algn="just">
              <a:spcBef>
                <a:spcPts val="714"/>
              </a:spcBef>
              <a:spcAft>
                <a:spcPts val="0"/>
              </a:spcAft>
              <a:buClr>
                <a:srgbClr val="888888"/>
              </a:buClr>
              <a:buSzPct val="100000"/>
              <a:buNone/>
            </a:pPr>
            <a:r>
              <a:t/>
            </a:r>
            <a:endParaRPr sz="4200">
              <a:solidFill>
                <a:srgbClr val="366092"/>
              </a:solidFill>
              <a:latin typeface="Manrope"/>
              <a:ea typeface="Manrope"/>
              <a:cs typeface="Manrope"/>
              <a:sym typeface="Manrope"/>
            </a:endParaRPr>
          </a:p>
          <a:p>
            <a:pPr indent="0" lvl="0" marL="0" rtl="0" algn="just">
              <a:spcBef>
                <a:spcPts val="714"/>
              </a:spcBef>
              <a:spcAft>
                <a:spcPts val="0"/>
              </a:spcAft>
              <a:buClr>
                <a:srgbClr val="366092"/>
              </a:buClr>
              <a:buSzPct val="100000"/>
              <a:buNone/>
            </a:pPr>
            <a:r>
              <a:rPr lang="en-US" sz="4200">
                <a:solidFill>
                  <a:srgbClr val="366092"/>
                </a:solidFill>
                <a:latin typeface="Manrope"/>
                <a:ea typeface="Manrope"/>
                <a:cs typeface="Manrope"/>
                <a:sym typeface="Manrope"/>
              </a:rPr>
              <a:t>É preciso investigar mais o efeito de mudanças em contratos complexos de longo prazo. </a:t>
            </a:r>
            <a:endParaRPr/>
          </a:p>
          <a:p>
            <a:pPr indent="0" lvl="0" marL="0" rtl="0" algn="just">
              <a:spcBef>
                <a:spcPts val="714"/>
              </a:spcBef>
              <a:spcAft>
                <a:spcPts val="0"/>
              </a:spcAft>
              <a:buClr>
                <a:srgbClr val="888888"/>
              </a:buClr>
              <a:buSzPct val="100000"/>
              <a:buNone/>
            </a:pPr>
            <a:r>
              <a:t/>
            </a:r>
            <a:endParaRPr sz="4200">
              <a:solidFill>
                <a:srgbClr val="366092"/>
              </a:solidFill>
              <a:latin typeface="Manrope"/>
              <a:ea typeface="Manrope"/>
              <a:cs typeface="Manrope"/>
              <a:sym typeface="Manrope"/>
            </a:endParaRPr>
          </a:p>
          <a:p>
            <a:pPr indent="0" lvl="0" marL="0" rtl="0" algn="just">
              <a:spcBef>
                <a:spcPts val="714"/>
              </a:spcBef>
              <a:spcAft>
                <a:spcPts val="0"/>
              </a:spcAft>
              <a:buClr>
                <a:srgbClr val="366092"/>
              </a:buClr>
              <a:buSzPct val="100000"/>
              <a:buNone/>
            </a:pPr>
            <a:r>
              <a:rPr lang="en-US" sz="4200">
                <a:solidFill>
                  <a:srgbClr val="366092"/>
                </a:solidFill>
                <a:latin typeface="Manrope"/>
                <a:ea typeface="Manrope"/>
                <a:cs typeface="Manrope"/>
                <a:sym typeface="Manrope"/>
              </a:rPr>
              <a:t>Contratos Resilientes.</a:t>
            </a:r>
            <a:endParaRPr/>
          </a:p>
          <a:p>
            <a:pPr indent="0" lvl="0" marL="0" rtl="0" algn="just">
              <a:spcBef>
                <a:spcPts val="714"/>
              </a:spcBef>
              <a:spcAft>
                <a:spcPts val="0"/>
              </a:spcAft>
              <a:buClr>
                <a:srgbClr val="888888"/>
              </a:buClr>
              <a:buSzPct val="100000"/>
              <a:buNone/>
            </a:pPr>
            <a:r>
              <a:t/>
            </a:r>
            <a:endParaRPr sz="4200">
              <a:solidFill>
                <a:srgbClr val="366092"/>
              </a:solidFill>
              <a:latin typeface="Manrope"/>
              <a:ea typeface="Manrope"/>
              <a:cs typeface="Manrope"/>
              <a:sym typeface="Manrope"/>
            </a:endParaRPr>
          </a:p>
          <a:p>
            <a:pPr indent="0" lvl="0" marL="0" rtl="0" algn="just">
              <a:spcBef>
                <a:spcPts val="714"/>
              </a:spcBef>
              <a:spcAft>
                <a:spcPts val="0"/>
              </a:spcAft>
              <a:buClr>
                <a:srgbClr val="366092"/>
              </a:buClr>
              <a:buSzPct val="100000"/>
              <a:buNone/>
            </a:pPr>
            <a:r>
              <a:rPr lang="en-US" sz="4200">
                <a:solidFill>
                  <a:srgbClr val="366092"/>
                </a:solidFill>
                <a:latin typeface="Manrope"/>
                <a:ea typeface="Manrope"/>
                <a:cs typeface="Manrope"/>
                <a:sym typeface="Manrope"/>
              </a:rPr>
              <a:t>E estamos apenas no início dessa jornada...mas o barco vai chacoalhar...</a:t>
            </a:r>
            <a:endParaRPr/>
          </a:p>
          <a:p>
            <a:pPr indent="0" lvl="0" marL="0" rtl="0" algn="just">
              <a:spcBef>
                <a:spcPts val="544"/>
              </a:spcBef>
              <a:spcAft>
                <a:spcPts val="0"/>
              </a:spcAft>
              <a:buClr>
                <a:srgbClr val="888888"/>
              </a:buClr>
              <a:buSzPct val="100000"/>
              <a:buNone/>
            </a:pPr>
            <a:r>
              <a:t/>
            </a:r>
            <a:endParaRPr>
              <a:solidFill>
                <a:schemeClr val="dk2"/>
              </a:solidFill>
            </a:endParaRPr>
          </a:p>
        </p:txBody>
      </p:sp>
      <p:sp>
        <p:nvSpPr>
          <p:cNvPr id="370" name="Google Shape;370;p52"/>
          <p:cNvSpPr txBox="1"/>
          <p:nvPr/>
        </p:nvSpPr>
        <p:spPr>
          <a:xfrm>
            <a:off x="7523821" y="823021"/>
            <a:ext cx="2739212" cy="7386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Conclusões</a:t>
            </a:r>
            <a:endParaRPr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375" name="Shape 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76" name="Google Shape;376;p53"/>
          <p:cNvCxnSpPr/>
          <p:nvPr/>
        </p:nvCxnSpPr>
        <p:spPr>
          <a:xfrm rot="-5400000">
            <a:off x="7266889" y="5203500"/>
            <a:ext cx="2507972" cy="0"/>
          </a:xfrm>
          <a:prstGeom prst="straightConnector1">
            <a:avLst/>
          </a:prstGeom>
          <a:noFill/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77" name="Google Shape;377;p53"/>
          <p:cNvSpPr txBox="1"/>
          <p:nvPr/>
        </p:nvSpPr>
        <p:spPr>
          <a:xfrm>
            <a:off x="9601200" y="4152900"/>
            <a:ext cx="5002471" cy="43020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562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@</a:t>
            </a:r>
            <a:r>
              <a:rPr lang="en-US" sz="2562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profmarcosnobrega</a:t>
            </a:r>
            <a:endParaRPr sz="2562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8" name="Google Shape;378;p53"/>
          <p:cNvSpPr txBox="1"/>
          <p:nvPr/>
        </p:nvSpPr>
        <p:spPr>
          <a:xfrm>
            <a:off x="9944888" y="4874370"/>
            <a:ext cx="5002471" cy="43020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562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Marcos-nobrega@hotmail.com</a:t>
            </a:r>
            <a:endParaRPr sz="2562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9" name="Google Shape;379;p53"/>
          <p:cNvSpPr txBox="1"/>
          <p:nvPr/>
        </p:nvSpPr>
        <p:spPr>
          <a:xfrm>
            <a:off x="9944888" y="5777455"/>
            <a:ext cx="4053916" cy="43020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562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(81) 991472816</a:t>
            </a:r>
            <a:endParaRPr/>
          </a:p>
        </p:txBody>
      </p:sp>
      <p:sp>
        <p:nvSpPr>
          <p:cNvPr id="380" name="Google Shape;380;p53"/>
          <p:cNvSpPr txBox="1"/>
          <p:nvPr/>
        </p:nvSpPr>
        <p:spPr>
          <a:xfrm>
            <a:off x="4191000" y="4838700"/>
            <a:ext cx="4579583" cy="79425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71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Muito Obrigado!</a:t>
            </a:r>
            <a:endParaRPr sz="471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" name="Google Shape;114;p1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62000" y="723900"/>
            <a:ext cx="16591214" cy="92963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19"/>
          <p:cNvSpPr txBox="1"/>
          <p:nvPr/>
        </p:nvSpPr>
        <p:spPr>
          <a:xfrm>
            <a:off x="5722849" y="557786"/>
            <a:ext cx="6849952" cy="10541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5151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950">
                <a:solidFill>
                  <a:schemeClr val="dk2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ÂNCORAS TEORICAS</a:t>
            </a:r>
            <a:endParaRPr/>
          </a:p>
        </p:txBody>
      </p:sp>
      <p:sp>
        <p:nvSpPr>
          <p:cNvPr id="121" name="Google Shape;121;p19"/>
          <p:cNvSpPr/>
          <p:nvPr/>
        </p:nvSpPr>
        <p:spPr>
          <a:xfrm>
            <a:off x="13136767" y="2180676"/>
            <a:ext cx="4087085" cy="4071684"/>
          </a:xfrm>
          <a:prstGeom prst="ellipse">
            <a:avLst/>
          </a:prstGeom>
          <a:noFill/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22" name="Google Shape;122;p19"/>
          <p:cNvSpPr/>
          <p:nvPr/>
        </p:nvSpPr>
        <p:spPr>
          <a:xfrm>
            <a:off x="9329824" y="4804322"/>
            <a:ext cx="4087085" cy="4071684"/>
          </a:xfrm>
          <a:prstGeom prst="ellipse">
            <a:avLst/>
          </a:prstGeom>
          <a:noFill/>
          <a:ln cap="flat" cmpd="sng" w="28575">
            <a:solidFill>
              <a:schemeClr val="accent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23" name="Google Shape;123;p19"/>
          <p:cNvSpPr/>
          <p:nvPr/>
        </p:nvSpPr>
        <p:spPr>
          <a:xfrm>
            <a:off x="4281581" y="2180676"/>
            <a:ext cx="4862420" cy="4692396"/>
          </a:xfrm>
          <a:prstGeom prst="ellipse">
            <a:avLst/>
          </a:prstGeom>
          <a:noFill/>
          <a:ln cap="flat" cmpd="sng" w="28575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24" name="Google Shape;124;p19"/>
          <p:cNvSpPr/>
          <p:nvPr/>
        </p:nvSpPr>
        <p:spPr>
          <a:xfrm>
            <a:off x="570035" y="5023079"/>
            <a:ext cx="3835680" cy="3962459"/>
          </a:xfrm>
          <a:prstGeom prst="ellipse">
            <a:avLst/>
          </a:prstGeom>
          <a:noFill/>
          <a:ln cap="flat" cmpd="sng" w="2857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25" name="Google Shape;125;p19"/>
          <p:cNvSpPr txBox="1"/>
          <p:nvPr/>
        </p:nvSpPr>
        <p:spPr>
          <a:xfrm>
            <a:off x="4227464" y="4012422"/>
            <a:ext cx="5144357" cy="110799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300">
                <a:solidFill>
                  <a:schemeClr val="dk2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INDISPONIBILIDADE DO 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300">
                <a:solidFill>
                  <a:schemeClr val="dk2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INTERESSE PÚBLICO</a:t>
            </a:r>
            <a:endParaRPr/>
          </a:p>
        </p:txBody>
      </p:sp>
      <p:sp>
        <p:nvSpPr>
          <p:cNvPr id="126" name="Google Shape;126;p19"/>
          <p:cNvSpPr txBox="1"/>
          <p:nvPr/>
        </p:nvSpPr>
        <p:spPr>
          <a:xfrm>
            <a:off x="10070765" y="6362608"/>
            <a:ext cx="2605200" cy="60016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300">
                <a:solidFill>
                  <a:schemeClr val="dk2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EQUILÍBRIO</a:t>
            </a:r>
            <a:endParaRPr/>
          </a:p>
        </p:txBody>
      </p:sp>
      <p:sp>
        <p:nvSpPr>
          <p:cNvPr id="127" name="Google Shape;127;p19"/>
          <p:cNvSpPr txBox="1"/>
          <p:nvPr/>
        </p:nvSpPr>
        <p:spPr>
          <a:xfrm>
            <a:off x="13920477" y="3662520"/>
            <a:ext cx="2519664" cy="110799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300">
                <a:solidFill>
                  <a:schemeClr val="dk2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CONTRATO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300">
                <a:solidFill>
                  <a:schemeClr val="dk2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 CLÁSSICO</a:t>
            </a:r>
            <a:endParaRPr/>
          </a:p>
        </p:txBody>
      </p:sp>
      <p:sp>
        <p:nvSpPr>
          <p:cNvPr id="128" name="Google Shape;128;p19"/>
          <p:cNvSpPr txBox="1"/>
          <p:nvPr/>
        </p:nvSpPr>
        <p:spPr>
          <a:xfrm>
            <a:off x="710474" y="6450309"/>
            <a:ext cx="3828997" cy="110799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300">
                <a:solidFill>
                  <a:schemeClr val="dk2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SUPREMACIA DO 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300">
                <a:solidFill>
                  <a:schemeClr val="dk2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PODER PÚBLICO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20"/>
          <p:cNvSpPr txBox="1"/>
          <p:nvPr>
            <p:ph idx="1" type="subTitle"/>
          </p:nvPr>
        </p:nvSpPr>
        <p:spPr>
          <a:xfrm>
            <a:off x="503040" y="642906"/>
            <a:ext cx="17065896" cy="91083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</a:pPr>
            <a:r>
              <a:t/>
            </a:r>
            <a:endParaRPr>
              <a:solidFill>
                <a:schemeClr val="dk2"/>
              </a:solidFill>
            </a:endParaRPr>
          </a:p>
          <a:p>
            <a:pPr indent="0" lvl="0" marL="0" rtl="0" algn="just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</a:pPr>
            <a:r>
              <a:t/>
            </a:r>
            <a:endParaRPr>
              <a:solidFill>
                <a:schemeClr val="dk2"/>
              </a:solidFill>
            </a:endParaRPr>
          </a:p>
        </p:txBody>
      </p:sp>
      <p:graphicFrame>
        <p:nvGraphicFramePr>
          <p:cNvPr id="135" name="Google Shape;135;p20"/>
          <p:cNvGraphicFramePr/>
          <p:nvPr/>
        </p:nvGraphicFramePr>
        <p:xfrm>
          <a:off x="1066800" y="270510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{3A281F99-5304-4A90-BCF0-5EE621741105}</a:tableStyleId>
              </a:tblPr>
              <a:tblGrid>
                <a:gridCol w="8049650"/>
                <a:gridCol w="8260150"/>
              </a:tblGrid>
              <a:tr h="56985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 u="none" cap="none" strike="noStrike"/>
                        <a:t>Modelo Francês</a:t>
                      </a:r>
                      <a:endParaRPr/>
                    </a:p>
                  </a:txBody>
                  <a:tcPr marT="68575" marB="68575" marR="137150" marL="1371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 u="none" cap="none" strike="noStrike"/>
                        <a:t>Modelo Norte Americano</a:t>
                      </a:r>
                      <a:endParaRPr/>
                    </a:p>
                  </a:txBody>
                  <a:tcPr marT="68575" marB="68575" marR="137150" marL="137150"/>
                </a:tc>
              </a:tr>
              <a:tr h="9917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 u="none" cap="none" strike="noStrike">
                          <a:solidFill>
                            <a:schemeClr val="dk2"/>
                          </a:solidFill>
                        </a:rPr>
                        <a:t>Contrato Administrativo (pacto)</a:t>
                      </a:r>
                      <a:endParaRPr/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>
                          <a:solidFill>
                            <a:schemeClr val="dk2"/>
                          </a:solidFill>
                        </a:rPr>
                        <a:t>Pacta sund servanda </a:t>
                      </a:r>
                      <a:endParaRPr sz="3600">
                        <a:solidFill>
                          <a:schemeClr val="dk2"/>
                        </a:solidFill>
                      </a:endParaRPr>
                    </a:p>
                  </a:txBody>
                  <a:tcPr marT="68575" marB="68575" marR="137150" marL="1371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>
                          <a:solidFill>
                            <a:schemeClr val="dk2"/>
                          </a:solidFill>
                        </a:rPr>
                        <a:t>Capital</a:t>
                      </a:r>
                      <a:endParaRPr/>
                    </a:p>
                  </a:txBody>
                  <a:tcPr marT="68575" marB="68575" marR="137150" marL="137150"/>
                </a:tc>
              </a:tr>
              <a:tr h="5698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>
                          <a:solidFill>
                            <a:schemeClr val="dk2"/>
                          </a:solidFill>
                        </a:rPr>
                        <a:t>Reequilíbrio Econômico Financeiro </a:t>
                      </a:r>
                      <a:endParaRPr sz="3600">
                        <a:solidFill>
                          <a:schemeClr val="dk2"/>
                        </a:solidFill>
                      </a:endParaRPr>
                    </a:p>
                  </a:txBody>
                  <a:tcPr marT="68575" marB="68575" marR="137150" marL="1371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>
                          <a:solidFill>
                            <a:schemeClr val="dk2"/>
                          </a:solidFill>
                        </a:rPr>
                        <a:t>Justa Remuneração</a:t>
                      </a:r>
                      <a:endParaRPr/>
                    </a:p>
                  </a:txBody>
                  <a:tcPr marT="68575" marB="68575" marR="137150" marL="137150"/>
                </a:tc>
              </a:tr>
              <a:tr h="9917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>
                          <a:solidFill>
                            <a:schemeClr val="dk2"/>
                          </a:solidFill>
                        </a:rPr>
                        <a:t>Serviço Público</a:t>
                      </a:r>
                      <a:endParaRPr/>
                    </a:p>
                  </a:txBody>
                  <a:tcPr marT="68575" marB="68575" marR="137150" marL="1371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>
                          <a:solidFill>
                            <a:schemeClr val="dk2"/>
                          </a:solidFill>
                        </a:rPr>
                        <a:t>Serviço de utilidade Publica (public utilities)</a:t>
                      </a:r>
                      <a:endParaRPr/>
                    </a:p>
                  </a:txBody>
                  <a:tcPr marT="68575" marB="68575" marR="137150" marL="137150"/>
                </a:tc>
              </a:tr>
              <a:tr h="9917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>
                          <a:solidFill>
                            <a:schemeClr val="dk2"/>
                          </a:solidFill>
                        </a:rPr>
                        <a:t>Regime Jurídico Administrativo – prerrogativas administrativas </a:t>
                      </a:r>
                      <a:endParaRPr sz="3600">
                        <a:solidFill>
                          <a:schemeClr val="dk2"/>
                        </a:solidFill>
                      </a:endParaRPr>
                    </a:p>
                  </a:txBody>
                  <a:tcPr marT="68575" marB="68575" marR="137150" marL="1371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>
                          <a:solidFill>
                            <a:schemeClr val="dk2"/>
                          </a:solidFill>
                        </a:rPr>
                        <a:t>Regulação para mitigar falhas de mercado</a:t>
                      </a:r>
                      <a:endParaRPr sz="3600">
                        <a:solidFill>
                          <a:schemeClr val="dk2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102875" marL="102875"/>
                </a:tc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21"/>
          <p:cNvSpPr txBox="1"/>
          <p:nvPr>
            <p:ph idx="1" type="subTitle"/>
          </p:nvPr>
        </p:nvSpPr>
        <p:spPr>
          <a:xfrm>
            <a:off x="503040" y="642906"/>
            <a:ext cx="17065896" cy="91083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6000"/>
              <a:buNone/>
            </a:pPr>
            <a:r>
              <a:t/>
            </a:r>
            <a:endParaRPr sz="6000">
              <a:solidFill>
                <a:schemeClr val="dk2"/>
              </a:solidFill>
            </a:endParaRPr>
          </a:p>
          <a:p>
            <a:pPr indent="0" lvl="0" marL="0" rtl="0" algn="just">
              <a:spcBef>
                <a:spcPts val="1200"/>
              </a:spcBef>
              <a:spcAft>
                <a:spcPts val="0"/>
              </a:spcAft>
              <a:buClr>
                <a:srgbClr val="888888"/>
              </a:buClr>
              <a:buSzPts val="6000"/>
              <a:buNone/>
            </a:pPr>
            <a:r>
              <a:t/>
            </a:r>
            <a:endParaRPr sz="6000">
              <a:solidFill>
                <a:schemeClr val="dk2"/>
              </a:solidFill>
            </a:endParaRPr>
          </a:p>
          <a:p>
            <a:pPr indent="0" lvl="0" marL="0" rtl="0" algn="ctr">
              <a:spcBef>
                <a:spcPts val="1200"/>
              </a:spcBef>
              <a:spcAft>
                <a:spcPts val="0"/>
              </a:spcAft>
              <a:buClr>
                <a:srgbClr val="888888"/>
              </a:buClr>
              <a:buSzPts val="6000"/>
              <a:buNone/>
            </a:pPr>
            <a:r>
              <a:t/>
            </a:r>
            <a:endParaRPr sz="6000">
              <a:solidFill>
                <a:schemeClr val="dk2"/>
              </a:solidFill>
            </a:endParaRPr>
          </a:p>
          <a:p>
            <a:pPr indent="0" lvl="0" marL="0" rtl="0" algn="ctr">
              <a:spcBef>
                <a:spcPts val="1200"/>
              </a:spcBef>
              <a:spcAft>
                <a:spcPts val="0"/>
              </a:spcAft>
              <a:buClr>
                <a:srgbClr val="888888"/>
              </a:buClr>
              <a:buSzPts val="6000"/>
              <a:buNone/>
            </a:pPr>
            <a:r>
              <a:t/>
            </a:r>
            <a:endParaRPr sz="6000">
              <a:solidFill>
                <a:schemeClr val="dk2"/>
              </a:solidFill>
            </a:endParaRPr>
          </a:p>
          <a:p>
            <a:pPr indent="0" lvl="0" marL="0" rtl="0" algn="just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</a:pPr>
            <a:r>
              <a:t/>
            </a:r>
            <a:endParaRPr>
              <a:solidFill>
                <a:schemeClr val="dk2"/>
              </a:solidFill>
            </a:endParaRPr>
          </a:p>
        </p:txBody>
      </p:sp>
      <p:graphicFrame>
        <p:nvGraphicFramePr>
          <p:cNvPr id="142" name="Google Shape;142;p21"/>
          <p:cNvGraphicFramePr/>
          <p:nvPr/>
        </p:nvGraphicFramePr>
        <p:xfrm>
          <a:off x="1143000" y="270510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{3A281F99-5304-4A90-BCF0-5EE621741105}</a:tableStyleId>
              </a:tblPr>
              <a:tblGrid>
                <a:gridCol w="8121875"/>
                <a:gridCol w="7288850"/>
              </a:tblGrid>
              <a:tr h="183370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/>
                        <a:t>AUTOENGANO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600"/>
                        <a:buFont typeface="Calibri"/>
                        <a:buNone/>
                      </a:pPr>
                      <a:r>
                        <a:rPr lang="en-US" sz="3600"/>
                        <a:t>(</a:t>
                      </a:r>
                      <a:r>
                        <a:rPr lang="en-US" sz="3600" u="none" strike="noStrike"/>
                        <a:t>Wishful thinking)</a:t>
                      </a:r>
                      <a:endParaRPr/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4800">
                        <a:solidFill>
                          <a:schemeClr val="dk1"/>
                        </a:solidFill>
                      </a:endParaRPr>
                    </a:p>
                  </a:txBody>
                  <a:tcPr marT="68575" marB="68575" marR="137150" marL="1371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4800"/>
                    </a:p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/>
                        <a:t>MUNDO REAL</a:t>
                      </a:r>
                      <a:endParaRPr b="1" sz="3600"/>
                    </a:p>
                  </a:txBody>
                  <a:tcPr marT="68575" marB="68575" marR="137150" marL="137150"/>
                </a:tc>
              </a:tr>
              <a:tr h="8102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4800">
                          <a:solidFill>
                            <a:schemeClr val="dk2"/>
                          </a:solidFill>
                        </a:rPr>
                        <a:t>Contrato estático</a:t>
                      </a:r>
                      <a:endParaRPr/>
                    </a:p>
                  </a:txBody>
                  <a:tcPr marT="68575" marB="68575" marR="137150" marL="1371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4800">
                          <a:solidFill>
                            <a:schemeClr val="dk2"/>
                          </a:solidFill>
                        </a:rPr>
                        <a:t>Contrato dinâmico</a:t>
                      </a:r>
                      <a:endParaRPr/>
                    </a:p>
                  </a:txBody>
                  <a:tcPr marT="68575" marB="68575" marR="137150" marL="137150"/>
                </a:tc>
              </a:tr>
              <a:tr h="8102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4800">
                          <a:solidFill>
                            <a:schemeClr val="dk2"/>
                          </a:solidFill>
                        </a:rPr>
                        <a:t>Curto Prazo</a:t>
                      </a:r>
                      <a:endParaRPr/>
                    </a:p>
                  </a:txBody>
                  <a:tcPr marT="68575" marB="68575" marR="137150" marL="1371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4800">
                          <a:solidFill>
                            <a:schemeClr val="dk2"/>
                          </a:solidFill>
                        </a:rPr>
                        <a:t>Longo Prazo</a:t>
                      </a:r>
                      <a:endParaRPr/>
                    </a:p>
                  </a:txBody>
                  <a:tcPr marT="68575" marB="68575" marR="137150" marL="137150"/>
                </a:tc>
              </a:tr>
              <a:tr h="8102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4800">
                          <a:solidFill>
                            <a:schemeClr val="dk2"/>
                          </a:solidFill>
                        </a:rPr>
                        <a:t>Tradicional </a:t>
                      </a:r>
                      <a:endParaRPr/>
                    </a:p>
                  </a:txBody>
                  <a:tcPr marT="68575" marB="68575" marR="137150" marL="1371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4800">
                          <a:solidFill>
                            <a:schemeClr val="dk2"/>
                          </a:solidFill>
                        </a:rPr>
                        <a:t>Relacional</a:t>
                      </a:r>
                      <a:endParaRPr/>
                    </a:p>
                  </a:txBody>
                  <a:tcPr marT="68575" marB="68575" marR="137150" marL="137150"/>
                </a:tc>
              </a:tr>
              <a:tr h="8102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4800">
                          <a:solidFill>
                            <a:schemeClr val="dk2"/>
                          </a:solidFill>
                        </a:rPr>
                        <a:t>Completo</a:t>
                      </a:r>
                      <a:endParaRPr/>
                    </a:p>
                  </a:txBody>
                  <a:tcPr marT="68575" marB="68575" marR="137150" marL="1371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4800">
                          <a:solidFill>
                            <a:schemeClr val="dk2"/>
                          </a:solidFill>
                        </a:rPr>
                        <a:t>incompleto</a:t>
                      </a:r>
                      <a:endParaRPr/>
                    </a:p>
                  </a:txBody>
                  <a:tcPr marT="68575" marB="68575" marR="137150" marL="137150"/>
                </a:tc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22"/>
          <p:cNvSpPr txBox="1"/>
          <p:nvPr>
            <p:ph idx="1" type="subTitle"/>
          </p:nvPr>
        </p:nvSpPr>
        <p:spPr>
          <a:xfrm>
            <a:off x="503040" y="642906"/>
            <a:ext cx="17065896" cy="91083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</a:pPr>
            <a:r>
              <a:t/>
            </a:r>
            <a:endParaRPr/>
          </a:p>
          <a:p>
            <a:pPr indent="0" lvl="0" marL="0" rtl="0" algn="just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</a:pPr>
            <a:r>
              <a:t/>
            </a:r>
            <a:endParaRPr/>
          </a:p>
          <a:p>
            <a:pPr indent="0" lvl="0" marL="0" rtl="0" algn="just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</a:pPr>
            <a:r>
              <a:t/>
            </a:r>
            <a:endParaRPr/>
          </a:p>
          <a:p>
            <a:pPr indent="0" lvl="0" marL="0" rtl="0" algn="just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</a:pPr>
            <a:r>
              <a:t/>
            </a:r>
            <a:endParaRPr/>
          </a:p>
          <a:p>
            <a:pPr indent="0" lvl="0" marL="0" rtl="0" algn="just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</a:pPr>
            <a:r>
              <a:t/>
            </a:r>
            <a:endParaRPr/>
          </a:p>
          <a:p>
            <a:pPr indent="0" lvl="0" marL="0" rtl="0" algn="ctr">
              <a:spcBef>
                <a:spcPts val="1320"/>
              </a:spcBef>
              <a:spcAft>
                <a:spcPts val="0"/>
              </a:spcAft>
              <a:buClr>
                <a:srgbClr val="366092"/>
              </a:buClr>
              <a:buSzPts val="6600"/>
              <a:buNone/>
            </a:pPr>
            <a:r>
              <a:rPr b="1" lang="en-US" sz="6600">
                <a:solidFill>
                  <a:srgbClr val="366092"/>
                </a:solidFill>
                <a:latin typeface="Manrope"/>
                <a:ea typeface="Manrope"/>
                <a:cs typeface="Manrope"/>
                <a:sym typeface="Manrope"/>
              </a:rPr>
              <a:t>Crise no conceito de equilíbrio?</a:t>
            </a:r>
            <a:endParaRPr/>
          </a:p>
          <a:p>
            <a:pPr indent="0" lvl="0" marL="0" rtl="0" algn="just">
              <a:spcBef>
                <a:spcPts val="108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</a:pPr>
            <a:r>
              <a:rPr b="1" lang="en-US" sz="5400">
                <a:solidFill>
                  <a:schemeClr val="dk2"/>
                </a:solidFill>
              </a:rPr>
              <a:t> </a:t>
            </a:r>
            <a:endParaRPr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23"/>
          <p:cNvSpPr txBox="1"/>
          <p:nvPr>
            <p:ph idx="1" type="subTitle"/>
          </p:nvPr>
        </p:nvSpPr>
        <p:spPr>
          <a:xfrm>
            <a:off x="1142999" y="2400299"/>
            <a:ext cx="16580975" cy="6655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</a:pPr>
            <a:r>
              <a:t/>
            </a:r>
            <a:endParaRPr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840"/>
              </a:spcBef>
              <a:spcAft>
                <a:spcPts val="0"/>
              </a:spcAft>
              <a:buClr>
                <a:srgbClr val="366092"/>
              </a:buClr>
              <a:buSzPts val="3200"/>
              <a:buNone/>
            </a:pPr>
            <a:r>
              <a:rPr lang="en-US">
                <a:solidFill>
                  <a:srgbClr val="366092"/>
                </a:solidFill>
              </a:rPr>
              <a:t> </a:t>
            </a:r>
            <a:r>
              <a:rPr b="1" lang="en-US" sz="4200">
                <a:solidFill>
                  <a:srgbClr val="244061"/>
                </a:solidFill>
              </a:rPr>
              <a:t>1</a:t>
            </a:r>
            <a:r>
              <a:rPr lang="en-US" sz="4200">
                <a:solidFill>
                  <a:srgbClr val="366092"/>
                </a:solidFill>
              </a:rPr>
              <a:t> - O equilíbrio baseado na mecânica e física clássicas (similaridade estrutural).</a:t>
            </a:r>
            <a:endParaRPr/>
          </a:p>
          <a:p>
            <a:pPr indent="0" lvl="0" marL="0" rtl="0" algn="l">
              <a:spcBef>
                <a:spcPts val="840"/>
              </a:spcBef>
              <a:spcAft>
                <a:spcPts val="0"/>
              </a:spcAft>
              <a:buClr>
                <a:srgbClr val="888888"/>
              </a:buClr>
              <a:buSzPts val="4200"/>
              <a:buNone/>
            </a:pPr>
            <a:r>
              <a:t/>
            </a:r>
            <a:endParaRPr sz="4200">
              <a:solidFill>
                <a:srgbClr val="366092"/>
              </a:solidFill>
            </a:endParaRPr>
          </a:p>
          <a:p>
            <a:pPr indent="0" lvl="0" marL="0" rtl="0" algn="l">
              <a:spcBef>
                <a:spcPts val="840"/>
              </a:spcBef>
              <a:spcAft>
                <a:spcPts val="0"/>
              </a:spcAft>
              <a:buClr>
                <a:srgbClr val="366092"/>
              </a:buClr>
              <a:buSzPts val="4200"/>
              <a:buNone/>
            </a:pPr>
            <a:r>
              <a:rPr lang="en-US" sz="4200">
                <a:solidFill>
                  <a:srgbClr val="366092"/>
                </a:solidFill>
              </a:rPr>
              <a:t>2 - A axiomatização da matemática e o impacto no equilíbrio (de Hilbert a Arrow-Debreu).</a:t>
            </a:r>
            <a:endParaRPr/>
          </a:p>
          <a:p>
            <a:pPr indent="0" lvl="0" marL="0" rtl="0" algn="l">
              <a:spcBef>
                <a:spcPts val="840"/>
              </a:spcBef>
              <a:spcAft>
                <a:spcPts val="0"/>
              </a:spcAft>
              <a:buClr>
                <a:srgbClr val="888888"/>
              </a:buClr>
              <a:buSzPts val="4200"/>
              <a:buNone/>
            </a:pPr>
            <a:r>
              <a:t/>
            </a:r>
            <a:endParaRPr sz="4200">
              <a:solidFill>
                <a:srgbClr val="366092"/>
              </a:solidFill>
            </a:endParaRPr>
          </a:p>
          <a:p>
            <a:pPr indent="0" lvl="0" marL="0" rtl="0" algn="l">
              <a:spcBef>
                <a:spcPts val="840"/>
              </a:spcBef>
              <a:spcAft>
                <a:spcPts val="0"/>
              </a:spcAft>
              <a:buClr>
                <a:srgbClr val="366092"/>
              </a:buClr>
              <a:buSzPts val="4200"/>
              <a:buNone/>
            </a:pPr>
            <a:r>
              <a:rPr lang="en-US" sz="4200">
                <a:solidFill>
                  <a:srgbClr val="366092"/>
                </a:solidFill>
              </a:rPr>
              <a:t>3 - </a:t>
            </a:r>
            <a:r>
              <a:rPr b="1" lang="en-US" sz="4200">
                <a:solidFill>
                  <a:srgbClr val="366092"/>
                </a:solidFill>
              </a:rPr>
              <a:t>Equilíbrio nocional, Agente based model e barganha</a:t>
            </a:r>
            <a:r>
              <a:rPr lang="en-US" sz="4200">
                <a:solidFill>
                  <a:srgbClr val="366092"/>
                </a:solidFill>
              </a:rPr>
              <a:t>. </a:t>
            </a:r>
            <a:endParaRPr/>
          </a:p>
          <a:p>
            <a:pPr indent="0" lvl="0" marL="0" rtl="0" algn="l">
              <a:spcBef>
                <a:spcPts val="840"/>
              </a:spcBef>
              <a:spcAft>
                <a:spcPts val="0"/>
              </a:spcAft>
              <a:buClr>
                <a:srgbClr val="888888"/>
              </a:buClr>
              <a:buSzPts val="4200"/>
              <a:buNone/>
            </a:pPr>
            <a:r>
              <a:t/>
            </a:r>
            <a:endParaRPr sz="4200">
              <a:solidFill>
                <a:srgbClr val="366092"/>
              </a:solidFill>
            </a:endParaRPr>
          </a:p>
          <a:p>
            <a:pPr indent="0" lvl="0" marL="0" rtl="0" algn="l">
              <a:spcBef>
                <a:spcPts val="840"/>
              </a:spcBef>
              <a:spcAft>
                <a:spcPts val="0"/>
              </a:spcAft>
              <a:buClr>
                <a:srgbClr val="888888"/>
              </a:buClr>
              <a:buSzPts val="4200"/>
              <a:buNone/>
            </a:pPr>
            <a:r>
              <a:t/>
            </a:r>
            <a:endParaRPr sz="4200">
              <a:solidFill>
                <a:srgbClr val="366092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Tema do Offic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