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6858000" cx="12192000"/>
  <p:notesSz cx="6858000" cy="9144000"/>
  <p:embeddedFontLst>
    <p:embeddedFont>
      <p:font typeface="Play"/>
      <p:regular r:id="rId39"/>
      <p:bold r:id="rId40"/>
    </p:embeddedFont>
    <p:embeddedFont>
      <p:font typeface="ADLaM Display"/>
      <p:regular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36E4B56-D5DF-48A3-8679-CB58542A61CD}">
  <a:tblStyle styleId="{536E4B56-D5DF-48A3-8679-CB58542A61CD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-bold.fntdata"/><Relationship Id="rId20" Type="http://schemas.openxmlformats.org/officeDocument/2006/relationships/slide" Target="slides/slide14.xml"/><Relationship Id="rId41" Type="http://schemas.openxmlformats.org/officeDocument/2006/relationships/font" Target="fonts/ADLaMDisplay-regular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Play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image" Target="../media/image2.png"/><Relationship Id="rId5" Type="http://schemas.openxmlformats.org/officeDocument/2006/relationships/image" Target="../media/image19.jpg"/><Relationship Id="rId6" Type="http://schemas.openxmlformats.org/officeDocument/2006/relationships/image" Target="../media/image14.jpg"/><Relationship Id="rId7" Type="http://schemas.openxmlformats.org/officeDocument/2006/relationships/image" Target="../media/image16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5" Type="http://schemas.openxmlformats.org/officeDocument/2006/relationships/image" Target="../media/image24.png"/><Relationship Id="rId6" Type="http://schemas.openxmlformats.org/officeDocument/2006/relationships/image" Target="../media/image34.png"/><Relationship Id="rId7" Type="http://schemas.openxmlformats.org/officeDocument/2006/relationships/image" Target="../media/image27.png"/><Relationship Id="rId8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Relationship Id="rId4" Type="http://schemas.openxmlformats.org/officeDocument/2006/relationships/image" Target="../media/image30.jpg"/><Relationship Id="rId5" Type="http://schemas.openxmlformats.org/officeDocument/2006/relationships/image" Target="../media/image2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32.png"/><Relationship Id="rId5" Type="http://schemas.openxmlformats.org/officeDocument/2006/relationships/image" Target="../media/image3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Relationship Id="rId4" Type="http://schemas.openxmlformats.org/officeDocument/2006/relationships/image" Target="../media/image3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Relationship Id="rId4" Type="http://schemas.openxmlformats.org/officeDocument/2006/relationships/image" Target="../media/image3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Relationship Id="rId4" Type="http://schemas.openxmlformats.org/officeDocument/2006/relationships/image" Target="../media/image3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Relationship Id="rId4" Type="http://schemas.openxmlformats.org/officeDocument/2006/relationships/image" Target="../media/image3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9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9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quilíbrio: a fórmula de um milhão de dólares - Evope" id="84" name="Google Shape;84;p13"/>
          <p:cNvPicPr preferRelativeResize="0"/>
          <p:nvPr/>
        </p:nvPicPr>
        <p:blipFill rotWithShape="1">
          <a:blip r:embed="rId3">
            <a:alphaModFix/>
          </a:blip>
          <a:srcRect b="7789" l="0" r="0" t="7790"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86" name="Google Shape;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740058" y="3834114"/>
            <a:ext cx="864243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ANDRÉ AMARAL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TCU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763928" y="1170972"/>
            <a:ext cx="1066414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REEQUILÍBRIO ECONÔMICO-FINANCEIRO EM CONTRATOS DE CONCESSÕES RODOVIÁRIAS FEDERAIS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Texto&#10;&#10;O conteúdo gerado por IA pode estar incorreto." id="178" name="Google Shape;17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9" name="Google Shape;179;p22"/>
          <p:cNvSpPr txBox="1"/>
          <p:nvPr/>
        </p:nvSpPr>
        <p:spPr>
          <a:xfrm>
            <a:off x="632747" y="1727702"/>
            <a:ext cx="10926502" cy="23296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6º Toda concessão ou permissão pressupõe a prestação de serviço adequado ao pleno atendimento dos usuários, conforme estabelecido nesta Lei, nas normas pertinentes e no respectivo contrato.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1953709" y="583739"/>
            <a:ext cx="8284579" cy="630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Lei de Concessões 8.987/1995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632747" y="1727701"/>
            <a:ext cx="10926502" cy="23296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6º Toda concessão ou permissão </a:t>
            </a:r>
            <a:r>
              <a:rPr b="1" i="0" lang="pt-BR" sz="32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pressupõe</a:t>
            </a: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prestação de serviço adequado ao pleno atendimento dos usuários, conforme estabelecido nesta Lei, nas normas pertinentes e no respectivo contrato.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 txBox="1"/>
          <p:nvPr/>
        </p:nvSpPr>
        <p:spPr>
          <a:xfrm>
            <a:off x="632747" y="1727700"/>
            <a:ext cx="10926502" cy="23296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Art. 6º Toda concessão ou permissão </a:t>
            </a:r>
            <a:r>
              <a:rPr b="1" i="0" lang="pt-BR" sz="32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pressupõe</a:t>
            </a: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pt-BR" sz="32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prestação de serviço adequado</a:t>
            </a:r>
            <a:r>
              <a:rPr b="0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ao pleno atendimento dos usuários, conforme estabelecido nesta Lei, nas normas pertinentes e no respectivo contrato.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tream King Julien - Hardstyle Mix (Madagascar Theme Hardsytle Remix) by  Jarred Richards | Listen online for free on SoundCloud" id="187" name="Google Shape;18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9184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88" name="Google Shape;18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89" name="Google Shape;189;p23"/>
          <p:cNvSpPr/>
          <p:nvPr/>
        </p:nvSpPr>
        <p:spPr>
          <a:xfrm>
            <a:off x="3196403" y="2632851"/>
            <a:ext cx="2899596" cy="1739733"/>
          </a:xfrm>
          <a:custGeom>
            <a:rect b="b" l="l" r="r" t="t"/>
            <a:pathLst>
              <a:path extrusionOk="0" h="1739733" w="1738408">
                <a:moveTo>
                  <a:pt x="106378" y="0"/>
                </a:moveTo>
                <a:cubicBezTo>
                  <a:pt x="234664" y="489995"/>
                  <a:pt x="362950" y="979990"/>
                  <a:pt x="499917" y="1088020"/>
                </a:cubicBezTo>
                <a:cubicBezTo>
                  <a:pt x="636884" y="1196050"/>
                  <a:pt x="933967" y="760071"/>
                  <a:pt x="928180" y="648182"/>
                </a:cubicBezTo>
                <a:cubicBezTo>
                  <a:pt x="922393" y="536294"/>
                  <a:pt x="619522" y="347241"/>
                  <a:pt x="465193" y="416689"/>
                </a:cubicBezTo>
                <a:cubicBezTo>
                  <a:pt x="310864" y="486137"/>
                  <a:pt x="-30590" y="852669"/>
                  <a:pt x="2205" y="1064871"/>
                </a:cubicBezTo>
                <a:cubicBezTo>
                  <a:pt x="35000" y="1277073"/>
                  <a:pt x="372595" y="1591519"/>
                  <a:pt x="661962" y="1689904"/>
                </a:cubicBezTo>
                <a:cubicBezTo>
                  <a:pt x="951329" y="1788289"/>
                  <a:pt x="1344868" y="1721734"/>
                  <a:pt x="1738408" y="1655180"/>
                </a:cubicBezTo>
              </a:path>
            </a:pathLst>
          </a:custGeom>
          <a:noFill/>
          <a:ln cap="flat" cmpd="sng" w="38100">
            <a:solidFill>
              <a:srgbClr val="3A7D2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3A7D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3"/>
          <p:cNvSpPr txBox="1"/>
          <p:nvPr/>
        </p:nvSpPr>
        <p:spPr>
          <a:xfrm rot="-1495081">
            <a:off x="185141" y="1562428"/>
            <a:ext cx="561118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7200" u="none" cap="none" strike="noStrike">
                <a:solidFill>
                  <a:srgbClr val="3A7D22"/>
                </a:solidFill>
                <a:latin typeface="ADLaM Display"/>
                <a:ea typeface="ADLaM Display"/>
                <a:cs typeface="ADLaM Display"/>
                <a:sym typeface="ADLaM Display"/>
              </a:rPr>
              <a:t>Usuário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A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údem Todos o Rei Julien: Contagem Regressiva para o Ano Novo | Site  oficial da Netflix" id="195" name="Google Shape;19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96" name="Google Shape;19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údem Todos o Rei Julien: Contagem Regressiva para o Ano Novo | Site  oficial da Netflix" id="201" name="Google Shape;20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203" name="Google Shape;20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4" name="Google Shape;204;p25"/>
          <p:cNvSpPr txBox="1"/>
          <p:nvPr/>
        </p:nvSpPr>
        <p:spPr>
          <a:xfrm>
            <a:off x="763928" y="1934901"/>
            <a:ext cx="1066414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GARANTIDO O EQUILÍBRIO DO CONTRATO DE CONCESSÃO, HÁ ALGO MAIS A SE FEITO?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údem Todos o Rei Julien: Contagem Regressiva para o Ano Novo | Site  oficial da Netflix" id="209" name="Google Shape;20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6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211" name="Google Shape;21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12" name="Google Shape;212;p26"/>
          <p:cNvSpPr txBox="1"/>
          <p:nvPr/>
        </p:nvSpPr>
        <p:spPr>
          <a:xfrm>
            <a:off x="763928" y="187121"/>
            <a:ext cx="10664140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 MEDIDA DE SUCESSO DE UM CONTRATO DE CONCESSÃO É SE O USUÁRIO ESTÁ RECEBENDO UM SERVIÇO ADEQUADO</a:t>
            </a:r>
            <a:endParaRPr/>
          </a:p>
        </p:txBody>
      </p:sp>
      <p:pic>
        <p:nvPicPr>
          <p:cNvPr descr="Stream King Julien - Hardstyle Mix (Madagascar Theme Hardsytle Remix) by  Jarred Richards | Listen online for free on SoundCloud" id="213" name="Google Shape;213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14915" y="3057338"/>
            <a:ext cx="2160000" cy="2160000"/>
          </a:xfrm>
          <a:prstGeom prst="ellipse">
            <a:avLst/>
          </a:prstGeom>
          <a:noFill/>
          <a:ln cap="flat" cmpd="sng" w="1270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aúdem Todos o Rei Julien | Missão de resgate | Madagascar | Desenhos  Animados" id="214" name="Google Shape;214;p26"/>
          <p:cNvPicPr preferRelativeResize="0"/>
          <p:nvPr/>
        </p:nvPicPr>
        <p:blipFill rotWithShape="1">
          <a:blip r:embed="rId6">
            <a:alphaModFix/>
          </a:blip>
          <a:srcRect b="11083" l="34066" r="15522" t="-505"/>
          <a:stretch/>
        </p:blipFill>
        <p:spPr>
          <a:xfrm>
            <a:off x="3112330" y="3057338"/>
            <a:ext cx="2164756" cy="2160000"/>
          </a:xfrm>
          <a:prstGeom prst="ellipse">
            <a:avLst/>
          </a:prstGeom>
          <a:noFill/>
          <a:ln cap="flat" cmpd="sng" w="1270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Marca de seleção estrutura de tópicos" id="215" name="Google Shape;215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27955" y="3165018"/>
            <a:ext cx="2412000" cy="241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char estrutura de tópicos" id="216" name="Google Shape;216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88708" y="2931338"/>
            <a:ext cx="2412000" cy="24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quilíbrio: a fórmula de um milhão de dólares - Evope" id="221" name="Google Shape;221;p27"/>
          <p:cNvPicPr preferRelativeResize="0"/>
          <p:nvPr/>
        </p:nvPicPr>
        <p:blipFill rotWithShape="1">
          <a:blip r:embed="rId3">
            <a:alphaModFix/>
          </a:blip>
          <a:srcRect b="7789" l="0" r="0" t="7790"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7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223" name="Google Shape;22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24" name="Google Shape;224;p27"/>
          <p:cNvSpPr txBox="1"/>
          <p:nvPr/>
        </p:nvSpPr>
        <p:spPr>
          <a:xfrm>
            <a:off x="763928" y="1981201"/>
            <a:ext cx="1066414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Reequilíbrio dos efeitos da pandemia de Covid-19 sobre o tráfego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quilíbrio: a fórmula de um milhão de dólares - Evope" id="229" name="Google Shape;229;p28"/>
          <p:cNvPicPr preferRelativeResize="0"/>
          <p:nvPr/>
        </p:nvPicPr>
        <p:blipFill rotWithShape="1">
          <a:blip r:embed="rId3">
            <a:alphaModFix/>
          </a:blip>
          <a:srcRect b="7789" l="0" r="0" t="7790"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8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231" name="Google Shape;23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232" name="Google Shape;232;p28"/>
          <p:cNvCxnSpPr/>
          <p:nvPr/>
        </p:nvCxnSpPr>
        <p:spPr>
          <a:xfrm>
            <a:off x="740780" y="2835797"/>
            <a:ext cx="10706582" cy="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3" name="Google Shape;233;p28"/>
          <p:cNvSpPr/>
          <p:nvPr/>
        </p:nvSpPr>
        <p:spPr>
          <a:xfrm>
            <a:off x="949125" y="532436"/>
            <a:ext cx="2349661" cy="9722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1º caso de Covid-19 confirmado no Brasil, (São Paulo)</a:t>
            </a:r>
            <a:endParaRPr/>
          </a:p>
        </p:txBody>
      </p:sp>
      <p:sp>
        <p:nvSpPr>
          <p:cNvPr id="234" name="Google Shape;234;p28"/>
          <p:cNvSpPr/>
          <p:nvPr/>
        </p:nvSpPr>
        <p:spPr>
          <a:xfrm>
            <a:off x="2247418" y="4181353"/>
            <a:ext cx="2349661" cy="9722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Decreto de lockdown no DF</a:t>
            </a:r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3520625" y="532435"/>
            <a:ext cx="2349661" cy="9722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Retomada gradual das atividades, com restrições</a:t>
            </a:r>
            <a:endParaRPr/>
          </a:p>
        </p:txBody>
      </p:sp>
      <p:grpSp>
        <p:nvGrpSpPr>
          <p:cNvPr id="236" name="Google Shape;236;p28"/>
          <p:cNvGrpSpPr/>
          <p:nvPr/>
        </p:nvGrpSpPr>
        <p:grpSpPr>
          <a:xfrm>
            <a:off x="1261642" y="1504708"/>
            <a:ext cx="1724626" cy="1888649"/>
            <a:chOff x="1261642" y="1504708"/>
            <a:chExt cx="1724626" cy="1888649"/>
          </a:xfrm>
        </p:grpSpPr>
        <p:cxnSp>
          <p:nvCxnSpPr>
            <p:cNvPr id="237" name="Google Shape;237;p28"/>
            <p:cNvCxnSpPr/>
            <p:nvPr/>
          </p:nvCxnSpPr>
          <p:spPr>
            <a:xfrm rot="10800000">
              <a:off x="2123955" y="1504708"/>
              <a:ext cx="0" cy="150471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38" name="Google Shape;238;p28"/>
            <p:cNvSpPr txBox="1"/>
            <p:nvPr/>
          </p:nvSpPr>
          <p:spPr>
            <a:xfrm>
              <a:off x="1261642" y="3024025"/>
              <a:ext cx="17246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26/02/2020</a:t>
              </a:r>
              <a:endParaRPr/>
            </a:p>
          </p:txBody>
        </p:sp>
      </p:grpSp>
      <p:grpSp>
        <p:nvGrpSpPr>
          <p:cNvPr id="239" name="Google Shape;239;p28"/>
          <p:cNvGrpSpPr/>
          <p:nvPr/>
        </p:nvGrpSpPr>
        <p:grpSpPr>
          <a:xfrm>
            <a:off x="2559935" y="2307312"/>
            <a:ext cx="1724626" cy="1874043"/>
            <a:chOff x="2559935" y="2307312"/>
            <a:chExt cx="1724626" cy="1874043"/>
          </a:xfrm>
        </p:grpSpPr>
        <p:cxnSp>
          <p:nvCxnSpPr>
            <p:cNvPr id="240" name="Google Shape;240;p28"/>
            <p:cNvCxnSpPr/>
            <p:nvPr/>
          </p:nvCxnSpPr>
          <p:spPr>
            <a:xfrm rot="10800000">
              <a:off x="3422249" y="2676645"/>
              <a:ext cx="0" cy="150471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41" name="Google Shape;241;p28"/>
            <p:cNvSpPr txBox="1"/>
            <p:nvPr/>
          </p:nvSpPr>
          <p:spPr>
            <a:xfrm>
              <a:off x="2559935" y="2307312"/>
              <a:ext cx="17246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14/03/2020</a:t>
              </a:r>
              <a:endParaRPr/>
            </a:p>
          </p:txBody>
        </p:sp>
      </p:grpSp>
      <p:grpSp>
        <p:nvGrpSpPr>
          <p:cNvPr id="242" name="Google Shape;242;p28"/>
          <p:cNvGrpSpPr/>
          <p:nvPr/>
        </p:nvGrpSpPr>
        <p:grpSpPr>
          <a:xfrm>
            <a:off x="3833150" y="1506636"/>
            <a:ext cx="1724626" cy="1888649"/>
            <a:chOff x="1261642" y="1504708"/>
            <a:chExt cx="1724626" cy="1888649"/>
          </a:xfrm>
        </p:grpSpPr>
        <p:cxnSp>
          <p:nvCxnSpPr>
            <p:cNvPr id="243" name="Google Shape;243;p28"/>
            <p:cNvCxnSpPr/>
            <p:nvPr/>
          </p:nvCxnSpPr>
          <p:spPr>
            <a:xfrm rot="10800000">
              <a:off x="2123955" y="1504708"/>
              <a:ext cx="0" cy="150471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44" name="Google Shape;244;p28"/>
            <p:cNvSpPr txBox="1"/>
            <p:nvPr/>
          </p:nvSpPr>
          <p:spPr>
            <a:xfrm>
              <a:off x="1261642" y="3024025"/>
              <a:ext cx="17246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maio/2020</a:t>
              </a:r>
              <a:endParaRPr/>
            </a:p>
          </p:txBody>
        </p:sp>
      </p:grpSp>
      <p:cxnSp>
        <p:nvCxnSpPr>
          <p:cNvPr id="245" name="Google Shape;245;p28"/>
          <p:cNvCxnSpPr/>
          <p:nvPr/>
        </p:nvCxnSpPr>
        <p:spPr>
          <a:xfrm>
            <a:off x="4695455" y="2835797"/>
            <a:ext cx="3626742" cy="0"/>
          </a:xfrm>
          <a:prstGeom prst="straightConnector1">
            <a:avLst/>
          </a:prstGeom>
          <a:noFill/>
          <a:ln cap="flat" cmpd="sng" w="5715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6" name="Google Shape;246;p28"/>
          <p:cNvSpPr/>
          <p:nvPr/>
        </p:nvSpPr>
        <p:spPr>
          <a:xfrm>
            <a:off x="4818927" y="1617559"/>
            <a:ext cx="3399096" cy="11160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Férias, teletrabalho, transporte interurbano e interestadual de pessoas → redução de tráfego nas rodovias concedidas</a:t>
            </a:r>
            <a:endParaRPr/>
          </a:p>
        </p:txBody>
      </p:sp>
      <p:sp>
        <p:nvSpPr>
          <p:cNvPr id="247" name="Google Shape;247;p28"/>
          <p:cNvSpPr/>
          <p:nvPr/>
        </p:nvSpPr>
        <p:spPr>
          <a:xfrm>
            <a:off x="7856311" y="517969"/>
            <a:ext cx="2349661" cy="9722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Reequilíbrio virou demanda do setor rodoviário</a:t>
            </a:r>
            <a:endParaRPr/>
          </a:p>
        </p:txBody>
      </p:sp>
      <p:grpSp>
        <p:nvGrpSpPr>
          <p:cNvPr id="248" name="Google Shape;248;p28"/>
          <p:cNvGrpSpPr/>
          <p:nvPr/>
        </p:nvGrpSpPr>
        <p:grpSpPr>
          <a:xfrm>
            <a:off x="6508711" y="1004106"/>
            <a:ext cx="1347600" cy="755247"/>
            <a:chOff x="6508711" y="1004106"/>
            <a:chExt cx="1347600" cy="755247"/>
          </a:xfrm>
        </p:grpSpPr>
        <p:cxnSp>
          <p:nvCxnSpPr>
            <p:cNvPr id="249" name="Google Shape;249;p28"/>
            <p:cNvCxnSpPr/>
            <p:nvPr/>
          </p:nvCxnSpPr>
          <p:spPr>
            <a:xfrm rot="10800000">
              <a:off x="6518475" y="1018571"/>
              <a:ext cx="0" cy="740781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0" name="Google Shape;250;p28"/>
            <p:cNvCxnSpPr>
              <a:stCxn id="247" idx="1"/>
            </p:cNvCxnSpPr>
            <p:nvPr/>
          </p:nvCxnSpPr>
          <p:spPr>
            <a:xfrm rot="10800000">
              <a:off x="6508711" y="1004106"/>
              <a:ext cx="13476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med" w="med" type="triangle"/>
              <a:tailEnd len="sm" w="sm" type="none"/>
            </a:ln>
          </p:spPr>
        </p:cxnSp>
      </p:grpSp>
      <p:sp>
        <p:nvSpPr>
          <p:cNvPr id="251" name="Google Shape;251;p28"/>
          <p:cNvSpPr/>
          <p:nvPr/>
        </p:nvSpPr>
        <p:spPr>
          <a:xfrm>
            <a:off x="7780124" y="4183282"/>
            <a:ext cx="2721984" cy="972273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ANTT admitiu a tese geral de caso fortuito com impactos extraordinários</a:t>
            </a:r>
            <a:endParaRPr/>
          </a:p>
        </p:txBody>
      </p:sp>
      <p:grpSp>
        <p:nvGrpSpPr>
          <p:cNvPr id="252" name="Google Shape;252;p28"/>
          <p:cNvGrpSpPr/>
          <p:nvPr/>
        </p:nvGrpSpPr>
        <p:grpSpPr>
          <a:xfrm>
            <a:off x="8279763" y="2309241"/>
            <a:ext cx="1724626" cy="1874043"/>
            <a:chOff x="2559935" y="2307312"/>
            <a:chExt cx="1724626" cy="1874043"/>
          </a:xfrm>
        </p:grpSpPr>
        <p:cxnSp>
          <p:nvCxnSpPr>
            <p:cNvPr id="253" name="Google Shape;253;p28"/>
            <p:cNvCxnSpPr/>
            <p:nvPr/>
          </p:nvCxnSpPr>
          <p:spPr>
            <a:xfrm rot="10800000">
              <a:off x="3422249" y="2676645"/>
              <a:ext cx="0" cy="150471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54" name="Google Shape;254;p28"/>
            <p:cNvSpPr txBox="1"/>
            <p:nvPr/>
          </p:nvSpPr>
          <p:spPr>
            <a:xfrm>
              <a:off x="2559935" y="2307312"/>
              <a:ext cx="17246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04/11/2021</a:t>
              </a:r>
              <a:endParaRPr/>
            </a:p>
          </p:txBody>
        </p:sp>
      </p:grpSp>
      <p:sp>
        <p:nvSpPr>
          <p:cNvPr id="255" name="Google Shape;255;p28"/>
          <p:cNvSpPr/>
          <p:nvPr/>
        </p:nvSpPr>
        <p:spPr>
          <a:xfrm>
            <a:off x="9774338" y="3086587"/>
            <a:ext cx="1944000" cy="756000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Resolução-ANTT 5.954/2021</a:t>
            </a:r>
            <a:endParaRPr/>
          </a:p>
        </p:txBody>
      </p:sp>
      <p:grpSp>
        <p:nvGrpSpPr>
          <p:cNvPr id="256" name="Google Shape;256;p28"/>
          <p:cNvGrpSpPr/>
          <p:nvPr/>
        </p:nvGrpSpPr>
        <p:grpSpPr>
          <a:xfrm>
            <a:off x="9387338" y="3457929"/>
            <a:ext cx="387000" cy="740781"/>
            <a:chOff x="6506936" y="1018571"/>
            <a:chExt cx="387000" cy="740781"/>
          </a:xfrm>
        </p:grpSpPr>
        <p:cxnSp>
          <p:nvCxnSpPr>
            <p:cNvPr id="257" name="Google Shape;257;p28"/>
            <p:cNvCxnSpPr/>
            <p:nvPr/>
          </p:nvCxnSpPr>
          <p:spPr>
            <a:xfrm rot="10800000">
              <a:off x="6518475" y="1018571"/>
              <a:ext cx="0" cy="740781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58" name="Google Shape;258;p28"/>
            <p:cNvCxnSpPr>
              <a:stCxn id="255" idx="1"/>
            </p:cNvCxnSpPr>
            <p:nvPr/>
          </p:nvCxnSpPr>
          <p:spPr>
            <a:xfrm rot="10800000">
              <a:off x="6506936" y="1025229"/>
              <a:ext cx="387000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med" w="med" type="triangle"/>
              <a:tailEnd len="sm" w="sm" type="none"/>
            </a:ln>
          </p:spPr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Resolução-ANTT 5.954/2021</a:t>
            </a:r>
            <a:endParaRPr/>
          </a:p>
        </p:txBody>
      </p:sp>
      <p:sp>
        <p:nvSpPr>
          <p:cNvPr id="264" name="Google Shape;264;p29"/>
          <p:cNvSpPr/>
          <p:nvPr/>
        </p:nvSpPr>
        <p:spPr>
          <a:xfrm>
            <a:off x="2088265" y="2279427"/>
            <a:ext cx="7275653" cy="729205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Impactos </a:t>
            </a:r>
            <a:r>
              <a:rPr b="1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positivos ↗</a:t>
            </a: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b="1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negativos ↘</a:t>
            </a: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sobre a </a:t>
            </a:r>
            <a:r>
              <a:rPr b="1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demanda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9"/>
          <p:cNvSpPr/>
          <p:nvPr/>
        </p:nvSpPr>
        <p:spPr>
          <a:xfrm>
            <a:off x="3720295" y="3615519"/>
            <a:ext cx="7275653" cy="729205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Tráfego projetado vs. Tráfego real</a:t>
            </a:r>
            <a:endParaRPr/>
          </a:p>
        </p:txBody>
      </p:sp>
      <p:sp>
        <p:nvSpPr>
          <p:cNvPr id="266" name="Google Shape;266;p29"/>
          <p:cNvSpPr/>
          <p:nvPr/>
        </p:nvSpPr>
        <p:spPr>
          <a:xfrm>
            <a:off x="838199" y="4951610"/>
            <a:ext cx="7275653" cy="729205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Apenas </a:t>
            </a:r>
            <a:r>
              <a:rPr b="1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variação extraordinária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"/>
          <p:cNvSpPr txBox="1"/>
          <p:nvPr>
            <p:ph type="title"/>
          </p:nvPr>
        </p:nvSpPr>
        <p:spPr>
          <a:xfrm>
            <a:off x="2801072" y="365125"/>
            <a:ext cx="855272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Impacto do tráfego nas concessões</a:t>
            </a:r>
            <a:endParaRPr/>
          </a:p>
        </p:txBody>
      </p:sp>
      <p:grpSp>
        <p:nvGrpSpPr>
          <p:cNvPr id="272" name="Google Shape;272;p30"/>
          <p:cNvGrpSpPr/>
          <p:nvPr/>
        </p:nvGrpSpPr>
        <p:grpSpPr>
          <a:xfrm>
            <a:off x="97420" y="1844593"/>
            <a:ext cx="11997160" cy="576000"/>
            <a:chOff x="97420" y="1844593"/>
            <a:chExt cx="11997160" cy="729205"/>
          </a:xfrm>
        </p:grpSpPr>
        <p:sp>
          <p:nvSpPr>
            <p:cNvPr id="273" name="Google Shape;273;p30"/>
            <p:cNvSpPr/>
            <p:nvPr/>
          </p:nvSpPr>
          <p:spPr>
            <a:xfrm>
              <a:off x="9742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Impacto mais relevante</a:t>
              </a: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411600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Impacto médio</a:t>
              </a: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813458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Impacto baixo</a:t>
              </a:r>
              <a:endParaRPr/>
            </a:p>
          </p:txBody>
        </p:sp>
      </p:grpSp>
      <p:grpSp>
        <p:nvGrpSpPr>
          <p:cNvPr id="276" name="Google Shape;276;p30"/>
          <p:cNvGrpSpPr/>
          <p:nvPr/>
        </p:nvGrpSpPr>
        <p:grpSpPr>
          <a:xfrm>
            <a:off x="97420" y="2473056"/>
            <a:ext cx="11997160" cy="324000"/>
            <a:chOff x="97420" y="1844593"/>
            <a:chExt cx="11997160" cy="729205"/>
          </a:xfrm>
        </p:grpSpPr>
        <p:sp>
          <p:nvSpPr>
            <p:cNvPr id="277" name="Google Shape;277;p30"/>
            <p:cNvSpPr/>
            <p:nvPr/>
          </p:nvSpPr>
          <p:spPr>
            <a:xfrm>
              <a:off x="9742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rgbClr val="4892DC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ex: Ecoponte, Litoral Sul</a:t>
              </a: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411600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rgbClr val="4892DC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ex: Eco050, Via040</a:t>
              </a: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8134580" y="1844593"/>
              <a:ext cx="3960000" cy="729205"/>
            </a:xfrm>
            <a:prstGeom prst="roundRect">
              <a:avLst>
                <a:gd fmla="val 16667" name="adj"/>
              </a:avLst>
            </a:prstGeom>
            <a:solidFill>
              <a:srgbClr val="4892DC"/>
            </a:solidFill>
            <a:ln cap="flat" cmpd="sng" w="19050">
              <a:solidFill>
                <a:srgbClr val="08283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20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ex: CRO, Transbrasiliana</a:t>
              </a:r>
              <a:endParaRPr/>
            </a:p>
          </p:txBody>
        </p:sp>
      </p:grpSp>
      <p:grpSp>
        <p:nvGrpSpPr>
          <p:cNvPr id="280" name="Google Shape;280;p30"/>
          <p:cNvGrpSpPr/>
          <p:nvPr/>
        </p:nvGrpSpPr>
        <p:grpSpPr>
          <a:xfrm>
            <a:off x="97420" y="2849519"/>
            <a:ext cx="3960000" cy="1983136"/>
            <a:chOff x="97420" y="2849519"/>
            <a:chExt cx="3960000" cy="1983136"/>
          </a:xfrm>
        </p:grpSpPr>
        <p:pic>
          <p:nvPicPr>
            <p:cNvPr descr="Interface gráfica do usuário, Aplicativo&#10;&#10;O conteúdo gerado por IA pode estar incorreto." id="281" name="Google Shape;281;p30"/>
            <p:cNvPicPr preferRelativeResize="0"/>
            <p:nvPr/>
          </p:nvPicPr>
          <p:blipFill rotWithShape="1">
            <a:blip r:embed="rId4">
              <a:alphaModFix/>
            </a:blip>
            <a:srcRect b="40383" l="31167" r="31700" t="25004"/>
            <a:stretch/>
          </p:blipFill>
          <p:spPr>
            <a:xfrm>
              <a:off x="97420" y="2849519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30"/>
            <p:cNvSpPr/>
            <p:nvPr/>
          </p:nvSpPr>
          <p:spPr>
            <a:xfrm>
              <a:off x="1884520" y="2849519"/>
              <a:ext cx="1295400" cy="99858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0"/>
          <p:cNvGrpSpPr/>
          <p:nvPr/>
        </p:nvGrpSpPr>
        <p:grpSpPr>
          <a:xfrm>
            <a:off x="97420" y="4832655"/>
            <a:ext cx="3960000" cy="1983136"/>
            <a:chOff x="97420" y="4832655"/>
            <a:chExt cx="3960000" cy="1983136"/>
          </a:xfrm>
        </p:grpSpPr>
        <p:pic>
          <p:nvPicPr>
            <p:cNvPr descr="Interface gráfica do usuário, Aplicativo&#10;&#10;O conteúdo gerado por IA pode estar incorreto." id="284" name="Google Shape;284;p30"/>
            <p:cNvPicPr preferRelativeResize="0"/>
            <p:nvPr/>
          </p:nvPicPr>
          <p:blipFill rotWithShape="1">
            <a:blip r:embed="rId5">
              <a:alphaModFix/>
            </a:blip>
            <a:srcRect b="40383" l="31167" r="31700" t="25004"/>
            <a:stretch/>
          </p:blipFill>
          <p:spPr>
            <a:xfrm>
              <a:off x="97420" y="4832655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5" name="Google Shape;285;p30"/>
            <p:cNvSpPr/>
            <p:nvPr/>
          </p:nvSpPr>
          <p:spPr>
            <a:xfrm>
              <a:off x="2351567" y="5173619"/>
              <a:ext cx="1000610" cy="99858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30"/>
          <p:cNvGrpSpPr/>
          <p:nvPr/>
        </p:nvGrpSpPr>
        <p:grpSpPr>
          <a:xfrm>
            <a:off x="4116000" y="2849519"/>
            <a:ext cx="3960000" cy="1983136"/>
            <a:chOff x="4116000" y="2849519"/>
            <a:chExt cx="3960000" cy="1983136"/>
          </a:xfrm>
        </p:grpSpPr>
        <p:pic>
          <p:nvPicPr>
            <p:cNvPr descr="Interface gráfica do usuário, Aplicativo&#10;&#10;O conteúdo gerado por IA pode estar incorreto." id="287" name="Google Shape;287;p30"/>
            <p:cNvPicPr preferRelativeResize="0"/>
            <p:nvPr/>
          </p:nvPicPr>
          <p:blipFill rotWithShape="1">
            <a:blip r:embed="rId6">
              <a:alphaModFix/>
            </a:blip>
            <a:srcRect b="40383" l="31167" r="31700" t="25004"/>
            <a:stretch/>
          </p:blipFill>
          <p:spPr>
            <a:xfrm>
              <a:off x="4116000" y="2849519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8" name="Google Shape;288;p30"/>
            <p:cNvSpPr/>
            <p:nvPr/>
          </p:nvSpPr>
          <p:spPr>
            <a:xfrm>
              <a:off x="5643720" y="3329097"/>
              <a:ext cx="1295400" cy="99858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30"/>
          <p:cNvGrpSpPr/>
          <p:nvPr/>
        </p:nvGrpSpPr>
        <p:grpSpPr>
          <a:xfrm>
            <a:off x="4116000" y="4812942"/>
            <a:ext cx="3960000" cy="2002849"/>
            <a:chOff x="4116000" y="4812942"/>
            <a:chExt cx="3960000" cy="2002849"/>
          </a:xfrm>
        </p:grpSpPr>
        <p:pic>
          <p:nvPicPr>
            <p:cNvPr descr="Interface gráfica do usuário, Aplicativo&#10;&#10;O conteúdo gerado por IA pode estar incorreto." id="290" name="Google Shape;290;p30"/>
            <p:cNvPicPr preferRelativeResize="0"/>
            <p:nvPr/>
          </p:nvPicPr>
          <p:blipFill rotWithShape="1">
            <a:blip r:embed="rId7">
              <a:alphaModFix/>
            </a:blip>
            <a:srcRect b="40383" l="31167" r="31700" t="25004"/>
            <a:stretch/>
          </p:blipFill>
          <p:spPr>
            <a:xfrm>
              <a:off x="4116000" y="4832655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30"/>
            <p:cNvSpPr/>
            <p:nvPr/>
          </p:nvSpPr>
          <p:spPr>
            <a:xfrm>
              <a:off x="5643720" y="4812942"/>
              <a:ext cx="1295400" cy="99858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30"/>
          <p:cNvGrpSpPr/>
          <p:nvPr/>
        </p:nvGrpSpPr>
        <p:grpSpPr>
          <a:xfrm>
            <a:off x="8134580" y="2849519"/>
            <a:ext cx="3960000" cy="1983136"/>
            <a:chOff x="8134580" y="2849519"/>
            <a:chExt cx="3960000" cy="1983136"/>
          </a:xfrm>
        </p:grpSpPr>
        <p:pic>
          <p:nvPicPr>
            <p:cNvPr descr="Interface gráfica do usuário, Aplicativo&#10;&#10;O conteúdo gerado por IA pode estar incorreto." id="293" name="Google Shape;293;p30"/>
            <p:cNvPicPr preferRelativeResize="0"/>
            <p:nvPr/>
          </p:nvPicPr>
          <p:blipFill rotWithShape="1">
            <a:blip r:embed="rId8">
              <a:alphaModFix/>
            </a:blip>
            <a:srcRect b="40383" l="31167" r="31700" t="25004"/>
            <a:stretch/>
          </p:blipFill>
          <p:spPr>
            <a:xfrm>
              <a:off x="8134580" y="2849519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p30"/>
            <p:cNvSpPr/>
            <p:nvPr/>
          </p:nvSpPr>
          <p:spPr>
            <a:xfrm>
              <a:off x="9641820" y="3149133"/>
              <a:ext cx="1295400" cy="998581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30"/>
          <p:cNvGrpSpPr/>
          <p:nvPr/>
        </p:nvGrpSpPr>
        <p:grpSpPr>
          <a:xfrm>
            <a:off x="8134580" y="4832655"/>
            <a:ext cx="3960000" cy="1983136"/>
            <a:chOff x="8134580" y="4832655"/>
            <a:chExt cx="3960000" cy="1983136"/>
          </a:xfrm>
        </p:grpSpPr>
        <p:pic>
          <p:nvPicPr>
            <p:cNvPr descr="Interface gráfica do usuário, Aplicativo&#10;&#10;O conteúdo gerado por IA pode estar incorreto." id="296" name="Google Shape;296;p30"/>
            <p:cNvPicPr preferRelativeResize="0"/>
            <p:nvPr/>
          </p:nvPicPr>
          <p:blipFill rotWithShape="1">
            <a:blip r:embed="rId9">
              <a:alphaModFix/>
            </a:blip>
            <a:srcRect b="40383" l="31167" r="31700" t="25004"/>
            <a:stretch/>
          </p:blipFill>
          <p:spPr>
            <a:xfrm>
              <a:off x="8134580" y="4832655"/>
              <a:ext cx="3960000" cy="1983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7" name="Google Shape;297;p30"/>
            <p:cNvSpPr/>
            <p:nvPr/>
          </p:nvSpPr>
          <p:spPr>
            <a:xfrm>
              <a:off x="10477500" y="5056406"/>
              <a:ext cx="907080" cy="793218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cap="flat" cmpd="sng" w="1905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Resolução-ANTT 5.954/2021</a:t>
            </a:r>
            <a:endParaRPr/>
          </a:p>
        </p:txBody>
      </p:sp>
      <p:pic>
        <p:nvPicPr>
          <p:cNvPr id="303" name="Google Shape;303;p3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16136" l="9940" r="3976" t="5659"/>
          <a:stretch/>
        </p:blipFill>
        <p:spPr>
          <a:xfrm>
            <a:off x="6790214" y="2355746"/>
            <a:ext cx="5244071" cy="34029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" name="Google Shape;304;p31"/>
          <p:cNvGrpSpPr/>
          <p:nvPr/>
        </p:nvGrpSpPr>
        <p:grpSpPr>
          <a:xfrm>
            <a:off x="142017" y="1849829"/>
            <a:ext cx="7312079" cy="3022135"/>
            <a:chOff x="142017" y="1849829"/>
            <a:chExt cx="7312079" cy="3022135"/>
          </a:xfrm>
        </p:grpSpPr>
        <p:pic>
          <p:nvPicPr>
            <p:cNvPr id="305" name="Google Shape;305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42017" y="1849829"/>
              <a:ext cx="7312079" cy="24373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" name="Google Shape;306;p31"/>
            <p:cNvSpPr txBox="1"/>
            <p:nvPr/>
          </p:nvSpPr>
          <p:spPr>
            <a:xfrm>
              <a:off x="142017" y="4287189"/>
              <a:ext cx="7312079" cy="58477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3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REGRESSÃO</a:t>
              </a:r>
              <a:endParaRPr/>
            </a:p>
          </p:txBody>
        </p:sp>
      </p:grpSp>
      <p:sp>
        <p:nvSpPr>
          <p:cNvPr id="307" name="Google Shape;307;p31"/>
          <p:cNvSpPr txBox="1"/>
          <p:nvPr/>
        </p:nvSpPr>
        <p:spPr>
          <a:xfrm>
            <a:off x="6790214" y="5758703"/>
            <a:ext cx="5244071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INTERVALO DE CONFIANÇA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quilíbrio: a fórmula de um milhão de dólares - Evope" id="93" name="Google Shape;93;p14"/>
          <p:cNvPicPr preferRelativeResize="0"/>
          <p:nvPr/>
        </p:nvPicPr>
        <p:blipFill rotWithShape="1">
          <a:blip r:embed="rId3">
            <a:alphaModFix/>
          </a:blip>
          <a:srcRect b="7789" l="0" r="0" t="7790"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763928" y="1934901"/>
            <a:ext cx="1066414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ESTANDO GARANTIDO O EQUILÍBRIO DO CONTRATO DE CONCESSÃO, HÁ ALGO MAIS A SE FEITO?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77320" y="2523698"/>
            <a:ext cx="6919560" cy="1048603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REGRESSÃO</a:t>
            </a:r>
            <a:endParaRPr/>
          </a:p>
        </p:txBody>
      </p:sp>
      <p:sp>
        <p:nvSpPr>
          <p:cNvPr id="314" name="Google Shape;314;p32"/>
          <p:cNvSpPr/>
          <p:nvPr/>
        </p:nvSpPr>
        <p:spPr>
          <a:xfrm>
            <a:off x="2662177" y="2523287"/>
            <a:ext cx="1435261" cy="1157468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2"/>
          <p:cNvSpPr/>
          <p:nvPr/>
        </p:nvSpPr>
        <p:spPr>
          <a:xfrm>
            <a:off x="337595" y="3888316"/>
            <a:ext cx="3759843" cy="2616662"/>
          </a:xfrm>
          <a:prstGeom prst="roundRect">
            <a:avLst>
              <a:gd fmla="val 16667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t" bIns="45700" lIns="54000" spcFirstLastPara="1" rIns="540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Y: série de tráfego (até dez/2019)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Histórico de 4 anos sem pandemia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Praças na região com mesmo perfil de tráfego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Estudos de viabilidade oficiais</a:t>
            </a:r>
            <a:endParaRPr/>
          </a:p>
        </p:txBody>
      </p:sp>
      <p:sp>
        <p:nvSpPr>
          <p:cNvPr id="316" name="Google Shape;316;p32"/>
          <p:cNvSpPr/>
          <p:nvPr/>
        </p:nvSpPr>
        <p:spPr>
          <a:xfrm>
            <a:off x="4296137" y="2523287"/>
            <a:ext cx="1435261" cy="1157468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2"/>
          <p:cNvSpPr/>
          <p:nvPr/>
        </p:nvSpPr>
        <p:spPr>
          <a:xfrm>
            <a:off x="4296137" y="3888315"/>
            <a:ext cx="3759843" cy="2616662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t" bIns="45700" lIns="54000" spcFirstLastPara="1" rIns="540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X: variáveis explicativas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Série histórica do PIB (até 2019)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Projeção do PIB (Focus fev/2020)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Série histórica de exportação marítima de soja (até 2019)</a:t>
            </a:r>
            <a:endParaRPr/>
          </a:p>
        </p:txBody>
      </p:sp>
      <p:sp>
        <p:nvSpPr>
          <p:cNvPr id="318" name="Google Shape;318;p32"/>
          <p:cNvSpPr/>
          <p:nvPr/>
        </p:nvSpPr>
        <p:spPr>
          <a:xfrm>
            <a:off x="5941673" y="2525213"/>
            <a:ext cx="1435261" cy="1157468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1F5C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2"/>
          <p:cNvSpPr/>
          <p:nvPr/>
        </p:nvSpPr>
        <p:spPr>
          <a:xfrm>
            <a:off x="8266255" y="2523287"/>
            <a:ext cx="3759843" cy="2616662"/>
          </a:xfrm>
          <a:prstGeom prst="roundRect">
            <a:avLst>
              <a:gd fmla="val 16667" name="adj"/>
            </a:avLst>
          </a:prstGeom>
          <a:solidFill>
            <a:srgbClr val="1F5C99"/>
          </a:solidFill>
          <a:ln>
            <a:noFill/>
          </a:ln>
        </p:spPr>
        <p:txBody>
          <a:bodyPr anchorCtr="0" anchor="t" bIns="45700" lIns="54000" spcFirstLastPara="1" rIns="540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Z: variáveis </a:t>
            </a:r>
            <a:r>
              <a:rPr b="1" i="1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Dummies</a:t>
            </a:r>
            <a:endParaRPr b="1" i="1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1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Dummies</a:t>
            </a: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mês (sazonalidade)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1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Dummy</a:t>
            </a: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greve caminhoneiros 2018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1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Dummy</a:t>
            </a: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crise Brasil 2015 - 2016</a:t>
            </a:r>
            <a:endParaRPr/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0" i="1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Dummy</a:t>
            </a:r>
            <a:r>
              <a:rPr b="0" i="0" lang="pt-B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isenção de eixos suspensos</a:t>
            </a:r>
            <a:endParaRPr/>
          </a:p>
        </p:txBody>
      </p:sp>
      <p:sp>
        <p:nvSpPr>
          <p:cNvPr id="320" name="Google Shape;320;p32"/>
          <p:cNvSpPr/>
          <p:nvPr/>
        </p:nvSpPr>
        <p:spPr>
          <a:xfrm>
            <a:off x="337595" y="1794083"/>
            <a:ext cx="7275653" cy="52164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Autoregressive Distributed Lag - ARDL</a:t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REGRESSÃO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b="1" lang="pt-BR" sz="2800"/>
              <a:t>Autoregressive Distributed Lag - ARDL</a:t>
            </a:r>
            <a:endParaRPr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grpSp>
        <p:nvGrpSpPr>
          <p:cNvPr id="326" name="Google Shape;326;p33"/>
          <p:cNvGrpSpPr/>
          <p:nvPr/>
        </p:nvGrpSpPr>
        <p:grpSpPr>
          <a:xfrm>
            <a:off x="8387859" y="1703386"/>
            <a:ext cx="3846627" cy="582613"/>
            <a:chOff x="0" y="1964487"/>
            <a:chExt cx="6919560" cy="1159394"/>
          </a:xfrm>
        </p:grpSpPr>
        <p:pic>
          <p:nvPicPr>
            <p:cNvPr id="327" name="Google Shape;327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1964898"/>
              <a:ext cx="6919560" cy="10486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8" name="Google Shape;328;p33"/>
            <p:cNvSpPr/>
            <p:nvPr/>
          </p:nvSpPr>
          <p:spPr>
            <a:xfrm>
              <a:off x="1384857" y="1964487"/>
              <a:ext cx="1435261" cy="1157468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3"/>
            <p:cNvSpPr/>
            <p:nvPr/>
          </p:nvSpPr>
          <p:spPr>
            <a:xfrm>
              <a:off x="3018817" y="1964487"/>
              <a:ext cx="1435261" cy="1157468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3"/>
            <p:cNvSpPr/>
            <p:nvPr/>
          </p:nvSpPr>
          <p:spPr>
            <a:xfrm>
              <a:off x="4664353" y="1966413"/>
              <a:ext cx="1435261" cy="1157468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1F5C9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1" name="Google Shape;33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583" y="1690687"/>
            <a:ext cx="8300077" cy="4802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INTERVALO DE CONFIANÇA</a:t>
            </a:r>
            <a:endParaRPr/>
          </a:p>
        </p:txBody>
      </p:sp>
      <p:sp>
        <p:nvSpPr>
          <p:cNvPr id="337" name="Google Shape;337;p34"/>
          <p:cNvSpPr/>
          <p:nvPr/>
        </p:nvSpPr>
        <p:spPr>
          <a:xfrm>
            <a:off x="337595" y="2335977"/>
            <a:ext cx="7275653" cy="729205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 de Monte Carlo</a:t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4"/>
          <p:cNvSpPr/>
          <p:nvPr/>
        </p:nvSpPr>
        <p:spPr>
          <a:xfrm>
            <a:off x="1228846" y="3545406"/>
            <a:ext cx="8956876" cy="52164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ARDL – não fornece forma fechada da variância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4"/>
          <p:cNvSpPr/>
          <p:nvPr/>
        </p:nvSpPr>
        <p:spPr>
          <a:xfrm>
            <a:off x="1228846" y="4582878"/>
            <a:ext cx="8956876" cy="52164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Montecarlo com 1.000 réplicas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pic>
        <p:nvPicPr>
          <p:cNvPr id="345" name="Google Shape;34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0251" y="2046288"/>
            <a:ext cx="10588939" cy="382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pic>
        <p:nvPicPr>
          <p:cNvPr id="351" name="Google Shape;351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0251" y="2046288"/>
            <a:ext cx="10588940" cy="382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pic>
        <p:nvPicPr>
          <p:cNvPr id="357" name="Google Shape;357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0250" y="2046288"/>
            <a:ext cx="10588940" cy="3829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pic>
        <p:nvPicPr>
          <p:cNvPr id="363" name="Google Shape;36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787" y="2046288"/>
            <a:ext cx="10604403" cy="3829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pic>
        <p:nvPicPr>
          <p:cNvPr id="369" name="Google Shape;369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787" y="2046288"/>
            <a:ext cx="10604403" cy="382985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9"/>
          <p:cNvSpPr/>
          <p:nvPr/>
        </p:nvSpPr>
        <p:spPr>
          <a:xfrm>
            <a:off x="5951388" y="3923115"/>
            <a:ext cx="609600" cy="622300"/>
          </a:xfrm>
          <a:prstGeom prst="ellipse">
            <a:avLst/>
          </a:prstGeom>
          <a:solidFill>
            <a:srgbClr val="FF0000">
              <a:alpha val="33725"/>
            </a:srgbClr>
          </a:solidFill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9"/>
          <p:cNvSpPr/>
          <p:nvPr/>
        </p:nvSpPr>
        <p:spPr>
          <a:xfrm>
            <a:off x="8796188" y="2589615"/>
            <a:ext cx="609600" cy="622300"/>
          </a:xfrm>
          <a:prstGeom prst="ellipse">
            <a:avLst/>
          </a:prstGeom>
          <a:solidFill>
            <a:schemeClr val="accent6">
              <a:alpha val="33725"/>
            </a:schemeClr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9"/>
          <p:cNvSpPr/>
          <p:nvPr/>
        </p:nvSpPr>
        <p:spPr>
          <a:xfrm>
            <a:off x="9974089" y="2794000"/>
            <a:ext cx="609600" cy="622300"/>
          </a:xfrm>
          <a:prstGeom prst="ellipse">
            <a:avLst/>
          </a:prstGeom>
          <a:solidFill>
            <a:schemeClr val="accent6">
              <a:alpha val="33725"/>
            </a:schemeClr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8261" y="2046288"/>
            <a:ext cx="10695853" cy="3831219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Aplicação da metodologia</a:t>
            </a:r>
            <a:br>
              <a:rPr lang="pt-BR">
                <a:latin typeface="ADLaM Display"/>
                <a:ea typeface="ADLaM Display"/>
                <a:cs typeface="ADLaM Display"/>
                <a:sym typeface="ADLaM Display"/>
              </a:rPr>
            </a:br>
            <a:r>
              <a:rPr lang="pt-BR" sz="3200">
                <a:latin typeface="ADLaM Display"/>
                <a:ea typeface="ADLaM Display"/>
                <a:cs typeface="ADLaM Display"/>
                <a:sym typeface="ADLaM Display"/>
              </a:rPr>
              <a:t>Transbrasiliana (BR-153/SP)</a:t>
            </a:r>
            <a:endParaRPr/>
          </a:p>
        </p:txBody>
      </p:sp>
      <p:sp>
        <p:nvSpPr>
          <p:cNvPr id="379" name="Google Shape;379;p40"/>
          <p:cNvSpPr/>
          <p:nvPr/>
        </p:nvSpPr>
        <p:spPr>
          <a:xfrm>
            <a:off x="10541000" y="2647950"/>
            <a:ext cx="609600" cy="622300"/>
          </a:xfrm>
          <a:prstGeom prst="ellipse">
            <a:avLst/>
          </a:prstGeom>
          <a:solidFill>
            <a:srgbClr val="FF0000">
              <a:alpha val="33725"/>
            </a:srgbClr>
          </a:solidFill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0"/>
          <p:cNvSpPr/>
          <p:nvPr/>
        </p:nvSpPr>
        <p:spPr>
          <a:xfrm>
            <a:off x="4732188" y="3467100"/>
            <a:ext cx="609600" cy="622300"/>
          </a:xfrm>
          <a:prstGeom prst="ellipse">
            <a:avLst/>
          </a:prstGeom>
          <a:solidFill>
            <a:schemeClr val="accent6">
              <a:alpha val="33725"/>
            </a:schemeClr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40"/>
          <p:cNvSpPr/>
          <p:nvPr/>
        </p:nvSpPr>
        <p:spPr>
          <a:xfrm>
            <a:off x="5341788" y="3327400"/>
            <a:ext cx="4157812" cy="1993900"/>
          </a:xfrm>
          <a:prstGeom prst="roundRect">
            <a:avLst>
              <a:gd fmla="val 16667" name="adj"/>
            </a:avLst>
          </a:prstGeom>
          <a:solidFill>
            <a:srgbClr val="FF0000">
              <a:alpha val="33725"/>
            </a:srgbClr>
          </a:solidFill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Resultados</a:t>
            </a:r>
            <a:endParaRPr>
              <a:highlight>
                <a:srgbClr val="FF0000"/>
              </a:highlight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graphicFrame>
        <p:nvGraphicFramePr>
          <p:cNvPr id="387" name="Google Shape;387;p41"/>
          <p:cNvGraphicFramePr/>
          <p:nvPr/>
        </p:nvGraphicFramePr>
        <p:xfrm>
          <a:off x="390000" y="169227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{536E4B56-D5DF-48A3-8679-CB58542A61CD}</a:tableStyleId>
              </a:tblPr>
              <a:tblGrid>
                <a:gridCol w="1944000"/>
                <a:gridCol w="1332000"/>
                <a:gridCol w="2304000"/>
                <a:gridCol w="252000"/>
                <a:gridCol w="1944000"/>
                <a:gridCol w="1332000"/>
                <a:gridCol w="2304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cap="none" strike="noStrike"/>
                        <a:t>Concessionária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/>
                        <a:t>Vigência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/>
                        <a:t>Variação Veq</a:t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/>
                        <a:t>Concessionária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/>
                        <a:t>Vigência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/>
                        <a:t>Variação Veq</a:t>
                      </a:r>
                      <a:endParaRPr sz="18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ECOSUL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1998 – 2026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- 1.359.355,64</a:t>
                      </a:r>
                      <a:r>
                        <a:rPr lang="pt-BR" sz="1400"/>
                        <a:t> (-5,45%)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PLANALTO SUL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- 241.914,30</a:t>
                      </a:r>
                      <a:r>
                        <a:rPr lang="pt-BR" sz="1400"/>
                        <a:t> (-0,88%)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NOVADUTRA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1996 – </a:t>
                      </a: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- 12.019.862,11 </a:t>
                      </a:r>
                      <a:r>
                        <a:rPr lang="pt-BR" sz="1400"/>
                        <a:t>(-7,57%)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FERNÃO DIAS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- 4.590.700,06</a:t>
                      </a:r>
                      <a:r>
                        <a:rPr lang="pt-BR" sz="1400"/>
                        <a:t> (-2,65%)</a:t>
                      </a:r>
                      <a:endParaRPr sz="16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CONCER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1996 – 2021*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RÉGIS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+ 161.341,45</a:t>
                      </a:r>
                      <a:r>
                        <a:rPr lang="pt-BR" sz="1400"/>
                        <a:t> (+0,12%)</a:t>
                      </a:r>
                      <a:endParaRPr sz="16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CRT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1996 – </a:t>
                      </a: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/>
                        <a:t>-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ECO050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 – 2044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- 957.511,91</a:t>
                      </a:r>
                      <a:r>
                        <a:rPr lang="pt-BR" sz="1400"/>
                        <a:t> (-2,05%)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CONCEPA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1997 –</a:t>
                      </a: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/>
                        <a:t>-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ECO101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2013 – 2038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- 697.006,00</a:t>
                      </a:r>
                      <a:r>
                        <a:rPr lang="pt-BR" sz="1400"/>
                        <a:t> (-1,47%)</a:t>
                      </a:r>
                      <a:endParaRPr sz="16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FLUMINENSE*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-1.916.658,55</a:t>
                      </a:r>
                      <a:r>
                        <a:rPr lang="pt-BR" sz="1400"/>
                        <a:t> (-4,92%)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ECOPONTE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2015 – 2045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-3.422.741,78</a:t>
                      </a:r>
                      <a:r>
                        <a:rPr lang="pt-BR" sz="1400"/>
                        <a:t> (-12,18%)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LITORAL SUL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- 3.372.665,49</a:t>
                      </a:r>
                      <a:r>
                        <a:rPr lang="pt-BR" sz="1400"/>
                        <a:t> (-2,59%)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CONCEBRA*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 – 2044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- 2.389.464,63</a:t>
                      </a:r>
                      <a:r>
                        <a:rPr lang="pt-BR" sz="1400"/>
                        <a:t> (-2,72%)</a:t>
                      </a:r>
                      <a:endParaRPr sz="16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RODOVIA DO AÇO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-814.783,42</a:t>
                      </a:r>
                      <a:r>
                        <a:rPr lang="pt-BR" sz="1400"/>
                        <a:t> (-5,10%)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VIA040*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 – 2044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/>
                        <a:t>-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VIABAHIA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2009 – 2034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- 3.983.242,93</a:t>
                      </a:r>
                      <a:r>
                        <a:rPr lang="pt-BR" sz="1400"/>
                        <a:t> (- 4,45%)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CRO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 – 2044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- 518.336,58</a:t>
                      </a:r>
                      <a:r>
                        <a:rPr lang="pt-BR" sz="1400"/>
                        <a:t> (-0,54%)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TRANSBRASILIANA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2008 – 2033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- 630.972,22</a:t>
                      </a:r>
                      <a:r>
                        <a:rPr lang="pt-BR" sz="1400"/>
                        <a:t> (-2,61%)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MSVIA*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2014 – 2044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- 960.005,51</a:t>
                      </a:r>
                      <a:r>
                        <a:rPr lang="pt-BR" sz="1400"/>
                        <a:t> (-2,12%)</a:t>
                      </a:r>
                      <a:endParaRPr sz="1600"/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VIASUL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2019 – 2049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- 6.817.445,00</a:t>
                      </a:r>
                      <a:r>
                        <a:rPr lang="pt-BR" sz="1400"/>
                        <a:t> (-8,42%)</a:t>
                      </a:r>
                      <a:endParaRPr sz="1600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 anchor="ctr"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ECOVIAS CERRADO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2020 – 2050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/>
                        <a:t>-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érias na Penha 2024: acesso de veículos ficará restrito" id="101" name="Google Shape;101;p15"/>
          <p:cNvPicPr preferRelativeResize="0"/>
          <p:nvPr/>
        </p:nvPicPr>
        <p:blipFill rotWithShape="1">
          <a:blip r:embed="rId3">
            <a:alphaModFix/>
          </a:blip>
          <a:srcRect b="0" l="0" r="0" t="10802"/>
          <a:stretch/>
        </p:blipFill>
        <p:spPr>
          <a:xfrm>
            <a:off x="0" y="0"/>
            <a:ext cx="12192000" cy="61172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quilíbrio: a fórmula de um milhão de dólares - Evope" id="392" name="Google Shape;392;p42"/>
          <p:cNvPicPr preferRelativeResize="0"/>
          <p:nvPr/>
        </p:nvPicPr>
        <p:blipFill rotWithShape="1">
          <a:blip r:embed="rId3">
            <a:alphaModFix/>
          </a:blip>
          <a:srcRect b="7789" l="0" r="0" t="7790"/>
          <a:stretch/>
        </p:blipFill>
        <p:spPr>
          <a:xfrm>
            <a:off x="0" y="0"/>
            <a:ext cx="1219199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2"/>
          <p:cNvSpPr/>
          <p:nvPr/>
        </p:nvSpPr>
        <p:spPr>
          <a:xfrm>
            <a:off x="1" y="1"/>
            <a:ext cx="12191998" cy="6858000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ma imagem contendo Texto&#10;&#10;O conteúdo gerado por IA pode estar incorreto." id="394" name="Google Shape;394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95" name="Google Shape;395;p42"/>
          <p:cNvSpPr txBox="1"/>
          <p:nvPr/>
        </p:nvSpPr>
        <p:spPr>
          <a:xfrm>
            <a:off x="763928" y="1981201"/>
            <a:ext cx="10664140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Reequilíbrio dos efeitos da pandemia de Covid-19 e guerras sobre os preços dos insumo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DLaM Display"/>
              <a:buNone/>
            </a:pPr>
            <a:r>
              <a:rPr lang="pt-BR">
                <a:latin typeface="ADLaM Display"/>
                <a:ea typeface="ADLaM Display"/>
                <a:cs typeface="ADLaM Display"/>
                <a:sym typeface="ADLaM Display"/>
              </a:rPr>
              <a:t>Deliberação-ANTT 130/2025</a:t>
            </a:r>
            <a:endParaRPr/>
          </a:p>
        </p:txBody>
      </p:sp>
      <p:sp>
        <p:nvSpPr>
          <p:cNvPr id="401" name="Google Shape;401;p43"/>
          <p:cNvSpPr/>
          <p:nvPr/>
        </p:nvSpPr>
        <p:spPr>
          <a:xfrm>
            <a:off x="838199" y="2032000"/>
            <a:ext cx="8525720" cy="1210481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 tiveram obras de ampliação de capacidade, melhorias, manutenção de nível de serviço e recuperação </a:t>
            </a:r>
            <a:r>
              <a:rPr b="1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executadas</a:t>
            </a: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entre 11/3/2020 e 5/5/2023</a:t>
            </a:r>
            <a:endParaRPr/>
          </a:p>
        </p:txBody>
      </p:sp>
      <p:sp>
        <p:nvSpPr>
          <p:cNvPr id="402" name="Google Shape;402;p43"/>
          <p:cNvSpPr/>
          <p:nvPr/>
        </p:nvSpPr>
        <p:spPr>
          <a:xfrm>
            <a:off x="838198" y="3425311"/>
            <a:ext cx="8525720" cy="828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 tiveram arrecadação de pedágio no período</a:t>
            </a:r>
            <a:endParaRPr/>
          </a:p>
        </p:txBody>
      </p:sp>
      <p:sp>
        <p:nvSpPr>
          <p:cNvPr id="403" name="Google Shape;403;p43"/>
          <p:cNvSpPr/>
          <p:nvPr/>
        </p:nvSpPr>
        <p:spPr>
          <a:xfrm>
            <a:off x="838199" y="4436141"/>
            <a:ext cx="8525719" cy="828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Avaliação global dos insumos</a:t>
            </a: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838198" y="5446970"/>
            <a:ext cx="8525719" cy="8280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 estatístico com intervalo de confiança / IPCA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ódigo QR&#10;&#10;O conteúdo gerado por IA pode estar incorreto." id="409" name="Google Shape;409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75000" y="152400"/>
            <a:ext cx="2395150" cy="2395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0" name="Google Shape;410;p44"/>
          <p:cNvGrpSpPr/>
          <p:nvPr/>
        </p:nvGrpSpPr>
        <p:grpSpPr>
          <a:xfrm>
            <a:off x="343058" y="2995831"/>
            <a:ext cx="2395150" cy="2807732"/>
            <a:chOff x="7190950" y="152400"/>
            <a:chExt cx="2395150" cy="2807732"/>
          </a:xfrm>
        </p:grpSpPr>
        <p:pic>
          <p:nvPicPr>
            <p:cNvPr descr="Código QR&#10;&#10;O conteúdo gerado por IA pode estar incorreto." id="411" name="Google Shape;411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90950" y="152400"/>
              <a:ext cx="2395150" cy="2395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2" name="Google Shape;412;p44"/>
            <p:cNvSpPr txBox="1"/>
            <p:nvPr/>
          </p:nvSpPr>
          <p:spPr>
            <a:xfrm>
              <a:off x="7190950" y="2590800"/>
              <a:ext cx="2395150" cy="3693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TCU - infraestrutura</a:t>
              </a:r>
              <a:endParaRPr/>
            </a:p>
          </p:txBody>
        </p:sp>
      </p:grpSp>
      <p:sp>
        <p:nvSpPr>
          <p:cNvPr id="413" name="Google Shape;413;p44"/>
          <p:cNvSpPr txBox="1"/>
          <p:nvPr/>
        </p:nvSpPr>
        <p:spPr>
          <a:xfrm>
            <a:off x="9675000" y="2590800"/>
            <a:ext cx="2395150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Revisão COVID Transbrasiliana</a:t>
            </a:r>
            <a:endParaRPr/>
          </a:p>
        </p:txBody>
      </p:sp>
      <p:sp>
        <p:nvSpPr>
          <p:cNvPr id="414" name="Google Shape;414;p44"/>
          <p:cNvSpPr txBox="1"/>
          <p:nvPr/>
        </p:nvSpPr>
        <p:spPr>
          <a:xfrm>
            <a:off x="2865208" y="3618349"/>
            <a:ext cx="5664042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ANDRÉ AMARAL</a:t>
            </a:r>
            <a:endParaRPr/>
          </a:p>
          <a:p>
            <a:pPr indent="17780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000">
                <a:solidFill>
                  <a:srgbClr val="7F7F7F"/>
                </a:solidFill>
                <a:latin typeface="Play"/>
                <a:ea typeface="Play"/>
                <a:cs typeface="Play"/>
                <a:sym typeface="Play"/>
              </a:rPr>
              <a:t>andre.amaral@tcu.gov.br</a:t>
            </a:r>
            <a:endParaRPr/>
          </a:p>
          <a:p>
            <a:pPr indent="17780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2000">
                <a:solidFill>
                  <a:srgbClr val="7F7F7F"/>
                </a:solidFill>
                <a:latin typeface="Play"/>
                <a:ea typeface="Play"/>
                <a:cs typeface="Play"/>
                <a:sym typeface="Play"/>
              </a:rPr>
              <a:t>audrodoviaaviacao@tcu.gov.br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Tribunal de Contas da União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AudRodoviaAviação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4ª Diretoria – concessões rodoviárias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/>
          <p:cNvPicPr preferRelativeResize="0"/>
          <p:nvPr/>
        </p:nvPicPr>
        <p:blipFill rotWithShape="1">
          <a:blip r:embed="rId3">
            <a:alphaModFix/>
          </a:blip>
          <a:srcRect b="8956" l="0" r="0" t="16044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08" name="Google Shape;10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dade vista do alto de uma montanha&#10;&#10;O conteúdo gerado por IA pode estar incorreto." id="113" name="Google Shape;113;p17"/>
          <p:cNvPicPr preferRelativeResize="0"/>
          <p:nvPr/>
        </p:nvPicPr>
        <p:blipFill rotWithShape="1">
          <a:blip r:embed="rId3">
            <a:alphaModFix/>
          </a:blip>
          <a:srcRect b="0" l="0" r="0" t="13333"/>
          <a:stretch/>
        </p:blipFill>
        <p:spPr>
          <a:xfrm>
            <a:off x="1" y="0"/>
            <a:ext cx="12191999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14" name="Google Shape;11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ísifo e o Ato Criador – vidapsíquica" id="119" name="Google Shape;119;p18"/>
          <p:cNvPicPr preferRelativeResize="0"/>
          <p:nvPr/>
        </p:nvPicPr>
        <p:blipFill rotWithShape="1">
          <a:blip r:embed="rId3">
            <a:alphaModFix/>
          </a:blip>
          <a:srcRect b="0" l="0" r="0" t="14890"/>
          <a:stretch/>
        </p:blipFill>
        <p:spPr>
          <a:xfrm>
            <a:off x="-2" y="0"/>
            <a:ext cx="12192000" cy="6256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20" name="Google Shape;12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ísifo e o Ato Criador – vidapsíquica" id="125" name="Google Shape;125;p19"/>
          <p:cNvPicPr preferRelativeResize="0"/>
          <p:nvPr/>
        </p:nvPicPr>
        <p:blipFill rotWithShape="1">
          <a:blip r:embed="rId3">
            <a:alphaModFix/>
          </a:blip>
          <a:srcRect b="0" l="0" r="0" t="14890"/>
          <a:stretch/>
        </p:blipFill>
        <p:spPr>
          <a:xfrm>
            <a:off x="-2" y="0"/>
            <a:ext cx="12192000" cy="6256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dade vista do alto de uma montanha&#10;&#10;O conteúdo gerado por IA pode estar incorreto." id="126" name="Google Shape;126;p19"/>
          <p:cNvPicPr preferRelativeResize="0"/>
          <p:nvPr/>
        </p:nvPicPr>
        <p:blipFill rotWithShape="1">
          <a:blip r:embed="rId4">
            <a:alphaModFix/>
          </a:blip>
          <a:srcRect b="0" l="23100" r="26900" t="13333"/>
          <a:stretch/>
        </p:blipFill>
        <p:spPr>
          <a:xfrm>
            <a:off x="0" y="0"/>
            <a:ext cx="6095998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27" name="Google Shape;12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cxnSp>
        <p:nvCxnSpPr>
          <p:cNvPr id="128" name="Google Shape;128;p19"/>
          <p:cNvCxnSpPr>
            <a:stCxn id="125" idx="0"/>
            <a:endCxn id="127" idx="7"/>
          </p:cNvCxnSpPr>
          <p:nvPr/>
        </p:nvCxnSpPr>
        <p:spPr>
          <a:xfrm>
            <a:off x="6095998" y="0"/>
            <a:ext cx="0" cy="5892600"/>
          </a:xfrm>
          <a:prstGeom prst="straightConnector1">
            <a:avLst/>
          </a:prstGeom>
          <a:noFill/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9" name="Google Shape;129;p19"/>
          <p:cNvSpPr/>
          <p:nvPr/>
        </p:nvSpPr>
        <p:spPr>
          <a:xfrm>
            <a:off x="5490423" y="3695221"/>
            <a:ext cx="1188000" cy="1188000"/>
          </a:xfrm>
          <a:prstGeom prst="ellipse">
            <a:avLst/>
          </a:prstGeom>
          <a:solidFill>
            <a:srgbClr val="FF0000"/>
          </a:solidFill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20"/>
          <p:cNvCxnSpPr/>
          <p:nvPr/>
        </p:nvCxnSpPr>
        <p:spPr>
          <a:xfrm>
            <a:off x="0" y="613457"/>
            <a:ext cx="12191998" cy="0"/>
          </a:xfrm>
          <a:prstGeom prst="straightConnector1">
            <a:avLst/>
          </a:prstGeom>
          <a:noFill/>
          <a:ln cap="flat" cmpd="sng" w="19050">
            <a:solidFill>
              <a:srgbClr val="D8D8D8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135" name="Google Shape;135;p20"/>
          <p:cNvCxnSpPr/>
          <p:nvPr/>
        </p:nvCxnSpPr>
        <p:spPr>
          <a:xfrm>
            <a:off x="0" y="4259484"/>
            <a:ext cx="12191998" cy="0"/>
          </a:xfrm>
          <a:prstGeom prst="straightConnector1">
            <a:avLst/>
          </a:prstGeom>
          <a:noFill/>
          <a:ln cap="flat" cmpd="sng" w="19050">
            <a:solidFill>
              <a:srgbClr val="D8D8D8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Sísifo e o Ato Criador – vidapsíquica" id="136" name="Google Shape;136;p20"/>
          <p:cNvPicPr preferRelativeResize="0"/>
          <p:nvPr/>
        </p:nvPicPr>
        <p:blipFill rotWithShape="1">
          <a:blip r:embed="rId3">
            <a:alphaModFix/>
          </a:blip>
          <a:srcRect b="0" l="56209" r="4422" t="14890"/>
          <a:stretch/>
        </p:blipFill>
        <p:spPr>
          <a:xfrm flipH="1">
            <a:off x="7657435" y="-11573"/>
            <a:ext cx="4534561" cy="59105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idade vista do alto de uma montanha&#10;&#10;O conteúdo gerado por IA pode estar incorreto." id="137" name="Google Shape;137;p20"/>
          <p:cNvPicPr preferRelativeResize="0"/>
          <p:nvPr/>
        </p:nvPicPr>
        <p:blipFill rotWithShape="1">
          <a:blip r:embed="rId4">
            <a:alphaModFix/>
          </a:blip>
          <a:srcRect b="0" l="28435" r="33354" t="11455"/>
          <a:stretch/>
        </p:blipFill>
        <p:spPr>
          <a:xfrm>
            <a:off x="7657433" y="-22485"/>
            <a:ext cx="4534562" cy="59105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38" name="Google Shape;13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39" name="Google Shape;139;p20"/>
          <p:cNvSpPr/>
          <p:nvPr/>
        </p:nvSpPr>
        <p:spPr>
          <a:xfrm>
            <a:off x="81023" y="601884"/>
            <a:ext cx="7141580" cy="3704453"/>
          </a:xfrm>
          <a:custGeom>
            <a:rect b="b" l="l" r="r" t="t"/>
            <a:pathLst>
              <a:path extrusionOk="0" h="3704453" w="7141580">
                <a:moveTo>
                  <a:pt x="0" y="0"/>
                </a:moveTo>
                <a:cubicBezTo>
                  <a:pt x="445625" y="1816260"/>
                  <a:pt x="891250" y="3632521"/>
                  <a:pt x="1331088" y="3634450"/>
                </a:cubicBezTo>
                <a:cubicBezTo>
                  <a:pt x="1770926" y="3636379"/>
                  <a:pt x="2214623" y="5787"/>
                  <a:pt x="2639028" y="11574"/>
                </a:cubicBezTo>
                <a:cubicBezTo>
                  <a:pt x="3063433" y="17361"/>
                  <a:pt x="3472405" y="3669174"/>
                  <a:pt x="3877519" y="3669174"/>
                </a:cubicBezTo>
                <a:cubicBezTo>
                  <a:pt x="4282633" y="3669174"/>
                  <a:pt x="4656881" y="11574"/>
                  <a:pt x="5069711" y="11574"/>
                </a:cubicBezTo>
                <a:cubicBezTo>
                  <a:pt x="5482541" y="11574"/>
                  <a:pt x="6009190" y="3412602"/>
                  <a:pt x="6354501" y="3669174"/>
                </a:cubicBezTo>
                <a:cubicBezTo>
                  <a:pt x="6699813" y="3925746"/>
                  <a:pt x="6920696" y="2738376"/>
                  <a:pt x="7141580" y="1551007"/>
                </a:cubicBezTo>
              </a:path>
            </a:pathLst>
          </a:custGeom>
          <a:noFill/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exturas PBR de pedra para 3D - Poliigon" id="140" name="Google Shape;140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023" y="291055"/>
            <a:ext cx="621658" cy="6216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0"/>
          <p:cNvCxnSpPr/>
          <p:nvPr/>
        </p:nvCxnSpPr>
        <p:spPr>
          <a:xfrm>
            <a:off x="472877" y="1064871"/>
            <a:ext cx="406801" cy="1516283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142" name="Google Shape;142;p20"/>
          <p:cNvGrpSpPr/>
          <p:nvPr/>
        </p:nvGrpSpPr>
        <p:grpSpPr>
          <a:xfrm>
            <a:off x="515856" y="3171583"/>
            <a:ext cx="1276775" cy="1146329"/>
            <a:chOff x="515856" y="3171583"/>
            <a:chExt cx="1276775" cy="1146329"/>
          </a:xfrm>
        </p:grpSpPr>
        <p:pic>
          <p:nvPicPr>
            <p:cNvPr descr="Texturas PBR de pedra para 3D - Poliigon" id="143" name="Google Shape;143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70973" y="3171583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rma&#10;&#10;O conteúdo gerado por IA pode estar incorreto." id="144" name="Google Shape;144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15856" y="3328738"/>
              <a:ext cx="1090311" cy="9891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5" name="Google Shape;145;p20"/>
          <p:cNvGrpSpPr/>
          <p:nvPr/>
        </p:nvGrpSpPr>
        <p:grpSpPr>
          <a:xfrm>
            <a:off x="1136248" y="1154976"/>
            <a:ext cx="1171334" cy="1266965"/>
            <a:chOff x="1136248" y="1154976"/>
            <a:chExt cx="1171334" cy="1266965"/>
          </a:xfrm>
        </p:grpSpPr>
        <p:pic>
          <p:nvPicPr>
            <p:cNvPr descr="Texturas PBR de pedra para 3D - Poliigon" id="146" name="Google Shape;146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685924" y="1154976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rma&#10;&#10;O conteúdo gerado por IA pode estar incorreto." id="147" name="Google Shape;147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36248" y="1432767"/>
              <a:ext cx="1090311" cy="9891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Texturas PBR de pedra para 3D - Poliigon" id="148" name="Google Shape;14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81249" y="1688"/>
            <a:ext cx="621658" cy="6216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20"/>
          <p:cNvGrpSpPr/>
          <p:nvPr/>
        </p:nvGrpSpPr>
        <p:grpSpPr>
          <a:xfrm>
            <a:off x="2903136" y="466725"/>
            <a:ext cx="798655" cy="2290099"/>
            <a:chOff x="2903136" y="466725"/>
            <a:chExt cx="798655" cy="2290099"/>
          </a:xfrm>
        </p:grpSpPr>
        <p:pic>
          <p:nvPicPr>
            <p:cNvPr descr="Texturas PBR de pedra para 3D - Poliigon" id="150" name="Google Shape;150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903136" y="466725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51" name="Google Shape;151;p20"/>
            <p:cNvCxnSpPr/>
            <p:nvPr/>
          </p:nvCxnSpPr>
          <p:spPr>
            <a:xfrm>
              <a:off x="3294990" y="1240541"/>
              <a:ext cx="406801" cy="1516283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152" name="Google Shape;152;p20"/>
          <p:cNvGrpSpPr/>
          <p:nvPr/>
        </p:nvGrpSpPr>
        <p:grpSpPr>
          <a:xfrm>
            <a:off x="3006340" y="3289258"/>
            <a:ext cx="1276775" cy="1146329"/>
            <a:chOff x="3006340" y="3289258"/>
            <a:chExt cx="1276775" cy="1146329"/>
          </a:xfrm>
        </p:grpSpPr>
        <p:pic>
          <p:nvPicPr>
            <p:cNvPr descr="Texturas PBR de pedra para 3D - Poliigon" id="153" name="Google Shape;153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661457" y="3289258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rma&#10;&#10;O conteúdo gerado por IA pode estar incorreto." id="154" name="Google Shape;154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006340" y="3446413"/>
              <a:ext cx="1090311" cy="9891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5" name="Google Shape;155;p20"/>
          <p:cNvGrpSpPr/>
          <p:nvPr/>
        </p:nvGrpSpPr>
        <p:grpSpPr>
          <a:xfrm>
            <a:off x="3545707" y="1272651"/>
            <a:ext cx="1159759" cy="1313265"/>
            <a:chOff x="3545707" y="1272651"/>
            <a:chExt cx="1159759" cy="1313265"/>
          </a:xfrm>
        </p:grpSpPr>
        <p:pic>
          <p:nvPicPr>
            <p:cNvPr descr="Texturas PBR de pedra para 3D - Poliigon" id="156" name="Google Shape;156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083808" y="1272651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rma&#10;&#10;O conteúdo gerado por IA pode estar incorreto." id="157" name="Google Shape;157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545707" y="1596742"/>
              <a:ext cx="1090311" cy="9891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Texturas PBR de pedra para 3D - Poliigon" id="158" name="Google Shape;15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40291" y="-1204"/>
            <a:ext cx="621658" cy="6216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p20"/>
          <p:cNvGrpSpPr/>
          <p:nvPr/>
        </p:nvGrpSpPr>
        <p:grpSpPr>
          <a:xfrm>
            <a:off x="5362178" y="463833"/>
            <a:ext cx="798655" cy="2278524"/>
            <a:chOff x="5362178" y="463833"/>
            <a:chExt cx="798655" cy="2278524"/>
          </a:xfrm>
        </p:grpSpPr>
        <p:pic>
          <p:nvPicPr>
            <p:cNvPr descr="Texturas PBR de pedra para 3D - Poliigon" id="160" name="Google Shape;160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362178" y="463833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61" name="Google Shape;161;p20"/>
            <p:cNvCxnSpPr/>
            <p:nvPr/>
          </p:nvCxnSpPr>
          <p:spPr>
            <a:xfrm>
              <a:off x="5754032" y="1226074"/>
              <a:ext cx="406801" cy="1516283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162" name="Google Shape;162;p20"/>
          <p:cNvGrpSpPr/>
          <p:nvPr/>
        </p:nvGrpSpPr>
        <p:grpSpPr>
          <a:xfrm>
            <a:off x="5612571" y="3337483"/>
            <a:ext cx="1276775" cy="1146329"/>
            <a:chOff x="5612571" y="3337483"/>
            <a:chExt cx="1276775" cy="1146329"/>
          </a:xfrm>
        </p:grpSpPr>
        <p:pic>
          <p:nvPicPr>
            <p:cNvPr descr="Texturas PBR de pedra para 3D - Poliigon" id="163" name="Google Shape;163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267688" y="3337483"/>
              <a:ext cx="621658" cy="621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rma&#10;&#10;O conteúdo gerado por IA pode estar incorreto." id="164" name="Google Shape;164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12571" y="3494638"/>
              <a:ext cx="1090311" cy="98917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5" name="Google Shape;165;p20"/>
          <p:cNvCxnSpPr/>
          <p:nvPr/>
        </p:nvCxnSpPr>
        <p:spPr>
          <a:xfrm flipH="1" rot="10800000">
            <a:off x="7245753" y="959013"/>
            <a:ext cx="196769" cy="1101282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dashDot"/>
            <a:miter lim="800000"/>
            <a:headEnd len="sm" w="sm" type="none"/>
            <a:tailEnd len="sm" w="sm" type="none"/>
          </a:ln>
        </p:spPr>
      </p:cxnSp>
      <p:cxnSp>
        <p:nvCxnSpPr>
          <p:cNvPr id="166" name="Google Shape;166;p20"/>
          <p:cNvCxnSpPr/>
          <p:nvPr/>
        </p:nvCxnSpPr>
        <p:spPr>
          <a:xfrm flipH="1" rot="10800000">
            <a:off x="6737607" y="2932795"/>
            <a:ext cx="72000" cy="215521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dot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F0F2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flecha e o alvo no Marketing - Osther Branding" id="171" name="Google Shape;17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5317" y="520862"/>
            <a:ext cx="7481365" cy="56690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Texto&#10;&#10;O conteúdo gerado por IA pode estar incorreto." id="172" name="Google Shape;17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1998" cy="6858000"/>
          </a:xfrm>
          <a:custGeom>
            <a:rect b="b" l="l" r="r" t="t"/>
            <a:pathLst>
              <a:path extrusionOk="0" h="6858000" w="12191998">
                <a:moveTo>
                  <a:pt x="12191997" y="0"/>
                </a:moveTo>
                <a:lnTo>
                  <a:pt x="12191998" y="0"/>
                </a:lnTo>
                <a:lnTo>
                  <a:pt x="12191998" y="6858000"/>
                </a:lnTo>
                <a:lnTo>
                  <a:pt x="0" y="6858000"/>
                </a:lnTo>
                <a:lnTo>
                  <a:pt x="0" y="4790150"/>
                </a:lnTo>
                <a:lnTo>
                  <a:pt x="244666" y="4792836"/>
                </a:lnTo>
                <a:cubicBezTo>
                  <a:pt x="3178565" y="4858163"/>
                  <a:pt x="3894763" y="5903275"/>
                  <a:pt x="5922454" y="5896377"/>
                </a:cubicBezTo>
                <a:lnTo>
                  <a:pt x="6072828" y="5892662"/>
                </a:lnTo>
                <a:lnTo>
                  <a:pt x="6223241" y="5896378"/>
                </a:lnTo>
                <a:cubicBezTo>
                  <a:pt x="8316343" y="5903498"/>
                  <a:pt x="9011973" y="4789642"/>
                  <a:pt x="12191997" y="4789642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3" name="Google Shape;173;p21"/>
          <p:cNvSpPr txBox="1"/>
          <p:nvPr/>
        </p:nvSpPr>
        <p:spPr>
          <a:xfrm>
            <a:off x="763928" y="198693"/>
            <a:ext cx="1066414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6600" u="none" cap="none" strike="noStrike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OBJETIVO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