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11.xml"/>
  <Override ContentType="application/vnd.openxmlformats-officedocument.presentationml.slide+xml" PartName="/ppt/slides/slide22.xml"/>
  <Override ContentType="application/vnd.openxmlformats-officedocument.presentationml.slide+xml" PartName="/ppt/slides/slide1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6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</p:sldIdLst>
  <p:sldSz cy="6858000" cx="12192000"/>
  <p:notesSz cx="12192000" cy="6858000"/>
  <p:embeddedFontLst>
    <p:embeddedFont>
      <p:font typeface="Inconsolata"/>
      <p:regular r:id="rId28"/>
      <p:bold r:id="rId29"/>
    </p:embeddedFont>
    <p:embeddedFont>
      <p:font typeface="Montserrat Black"/>
      <p:bold r:id="rId30"/>
      <p:boldItalic r:id="rId31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880" orient="horz"/>
        <p:guide pos="216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8" Type="http://schemas.openxmlformats.org/officeDocument/2006/relationships/font" Target="fonts/Inconsolata-regular.fntdata"/><Relationship Id="rId27" Type="http://schemas.openxmlformats.org/officeDocument/2006/relationships/slide" Target="slides/slide2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font" Target="fonts/Inconsolata-bold.fntdata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font" Target="fonts/MontserratBlack-boldItalic.fntdata"/><Relationship Id="rId30" Type="http://schemas.openxmlformats.org/officeDocument/2006/relationships/font" Target="fonts/MontserratBlack-bold.fntdata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5283200" cy="3444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6905625" y="0"/>
            <a:ext cx="5283200" cy="3444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 sz="1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4038600" y="857250"/>
            <a:ext cx="4114800" cy="231457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6513513"/>
            <a:ext cx="5283200" cy="3444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6905625" y="6513513"/>
            <a:ext cx="5283200" cy="3444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/>
              <a:t>‹#›</a:t>
            </a:fld>
            <a:endParaRPr sz="1200"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:notes"/>
          <p:cNvSpPr txBox="1"/>
          <p:nvPr>
            <p:ph idx="1" type="body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1" name="Google Shape;61;p1:notes"/>
          <p:cNvSpPr/>
          <p:nvPr>
            <p:ph idx="2" type="sldImg"/>
          </p:nvPr>
        </p:nvSpPr>
        <p:spPr>
          <a:xfrm>
            <a:off x="4038600" y="857250"/>
            <a:ext cx="4114800" cy="231457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0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p10:notes"/>
          <p:cNvSpPr txBox="1"/>
          <p:nvPr>
            <p:ph idx="1" type="body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2" name="Google Shape;172;p10:notes"/>
          <p:cNvSpPr/>
          <p:nvPr>
            <p:ph idx="2" type="sldImg"/>
          </p:nvPr>
        </p:nvSpPr>
        <p:spPr>
          <a:xfrm>
            <a:off x="4038600" y="857250"/>
            <a:ext cx="4114800" cy="231457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6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p11:notes"/>
          <p:cNvSpPr txBox="1"/>
          <p:nvPr>
            <p:ph idx="1" type="body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8" name="Google Shape;178;p11:notes"/>
          <p:cNvSpPr/>
          <p:nvPr>
            <p:ph idx="2" type="sldImg"/>
          </p:nvPr>
        </p:nvSpPr>
        <p:spPr>
          <a:xfrm>
            <a:off x="4038600" y="857250"/>
            <a:ext cx="4114800" cy="231457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3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p12:notes"/>
          <p:cNvSpPr txBox="1"/>
          <p:nvPr>
            <p:ph idx="1" type="body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5" name="Google Shape;185;p12:notes"/>
          <p:cNvSpPr/>
          <p:nvPr>
            <p:ph idx="2" type="sldImg"/>
          </p:nvPr>
        </p:nvSpPr>
        <p:spPr>
          <a:xfrm>
            <a:off x="4038600" y="857250"/>
            <a:ext cx="4114800" cy="231457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2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p13:notes"/>
          <p:cNvSpPr txBox="1"/>
          <p:nvPr>
            <p:ph idx="1" type="body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4" name="Google Shape;194;p13:notes"/>
          <p:cNvSpPr/>
          <p:nvPr>
            <p:ph idx="2" type="sldImg"/>
          </p:nvPr>
        </p:nvSpPr>
        <p:spPr>
          <a:xfrm>
            <a:off x="4038600" y="857250"/>
            <a:ext cx="4114800" cy="231457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0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p14:notes"/>
          <p:cNvSpPr txBox="1"/>
          <p:nvPr>
            <p:ph idx="1" type="body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2" name="Google Shape;202;p14:notes"/>
          <p:cNvSpPr/>
          <p:nvPr>
            <p:ph idx="2" type="sldImg"/>
          </p:nvPr>
        </p:nvSpPr>
        <p:spPr>
          <a:xfrm>
            <a:off x="4038600" y="857250"/>
            <a:ext cx="4114800" cy="231457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7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p15:notes"/>
          <p:cNvSpPr txBox="1"/>
          <p:nvPr>
            <p:ph idx="1" type="body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9" name="Google Shape;209;p15:notes"/>
          <p:cNvSpPr/>
          <p:nvPr>
            <p:ph idx="2" type="sldImg"/>
          </p:nvPr>
        </p:nvSpPr>
        <p:spPr>
          <a:xfrm>
            <a:off x="4038600" y="857250"/>
            <a:ext cx="4114800" cy="231457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0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Google Shape;231;p16:notes"/>
          <p:cNvSpPr txBox="1"/>
          <p:nvPr>
            <p:ph idx="1" type="body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2" name="Google Shape;232;p16:notes"/>
          <p:cNvSpPr/>
          <p:nvPr>
            <p:ph idx="2" type="sldImg"/>
          </p:nvPr>
        </p:nvSpPr>
        <p:spPr>
          <a:xfrm>
            <a:off x="4038600" y="857250"/>
            <a:ext cx="4114800" cy="231457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7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Google Shape;248;p17:notes"/>
          <p:cNvSpPr txBox="1"/>
          <p:nvPr>
            <p:ph idx="1" type="body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9" name="Google Shape;249;p17:notes"/>
          <p:cNvSpPr/>
          <p:nvPr>
            <p:ph idx="2" type="sldImg"/>
          </p:nvPr>
        </p:nvSpPr>
        <p:spPr>
          <a:xfrm>
            <a:off x="4038600" y="857250"/>
            <a:ext cx="4114800" cy="231457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3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Google Shape;254;p18:notes"/>
          <p:cNvSpPr txBox="1"/>
          <p:nvPr>
            <p:ph idx="1" type="body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5" name="Google Shape;255;p18:notes"/>
          <p:cNvSpPr/>
          <p:nvPr>
            <p:ph idx="2" type="sldImg"/>
          </p:nvPr>
        </p:nvSpPr>
        <p:spPr>
          <a:xfrm>
            <a:off x="4038600" y="857250"/>
            <a:ext cx="4114800" cy="231457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9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Google Shape;260;p19:notes"/>
          <p:cNvSpPr txBox="1"/>
          <p:nvPr>
            <p:ph idx="1" type="body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1" name="Google Shape;261;p19:notes"/>
          <p:cNvSpPr/>
          <p:nvPr>
            <p:ph idx="2" type="sldImg"/>
          </p:nvPr>
        </p:nvSpPr>
        <p:spPr>
          <a:xfrm>
            <a:off x="4038600" y="857250"/>
            <a:ext cx="4114800" cy="231457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2:notes"/>
          <p:cNvSpPr txBox="1"/>
          <p:nvPr>
            <p:ph idx="1" type="body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7" name="Google Shape;67;p2:notes"/>
          <p:cNvSpPr/>
          <p:nvPr>
            <p:ph idx="2" type="sldImg"/>
          </p:nvPr>
        </p:nvSpPr>
        <p:spPr>
          <a:xfrm>
            <a:off x="4038600" y="857250"/>
            <a:ext cx="4114800" cy="231457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6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Google Shape;287;p20:notes"/>
          <p:cNvSpPr txBox="1"/>
          <p:nvPr>
            <p:ph idx="1" type="body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8" name="Google Shape;288;p20:notes"/>
          <p:cNvSpPr/>
          <p:nvPr>
            <p:ph idx="2" type="sldImg"/>
          </p:nvPr>
        </p:nvSpPr>
        <p:spPr>
          <a:xfrm>
            <a:off x="4038600" y="857250"/>
            <a:ext cx="4114800" cy="231457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2" name="Shape 2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" name="Google Shape;293;p21:notes"/>
          <p:cNvSpPr txBox="1"/>
          <p:nvPr>
            <p:ph idx="1" type="body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4" name="Google Shape;294;p21:notes"/>
          <p:cNvSpPr/>
          <p:nvPr>
            <p:ph idx="2" type="sldImg"/>
          </p:nvPr>
        </p:nvSpPr>
        <p:spPr>
          <a:xfrm>
            <a:off x="4038600" y="857250"/>
            <a:ext cx="4114800" cy="231457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0" name="Shape 3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" name="Google Shape;321;p22:notes"/>
          <p:cNvSpPr txBox="1"/>
          <p:nvPr>
            <p:ph idx="1" type="body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2" name="Google Shape;322;p22:notes"/>
          <p:cNvSpPr/>
          <p:nvPr>
            <p:ph idx="2" type="sldImg"/>
          </p:nvPr>
        </p:nvSpPr>
        <p:spPr>
          <a:xfrm>
            <a:off x="4038600" y="857250"/>
            <a:ext cx="4114800" cy="231457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3:notes"/>
          <p:cNvSpPr/>
          <p:nvPr>
            <p:ph idx="2" type="sldImg"/>
          </p:nvPr>
        </p:nvSpPr>
        <p:spPr>
          <a:xfrm>
            <a:off x="4038600" y="857250"/>
            <a:ext cx="4114800" cy="231457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89" name="Google Shape;89;p3:notes"/>
          <p:cNvSpPr txBox="1"/>
          <p:nvPr>
            <p:ph idx="1" type="body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0" name="Google Shape;90;p3:notes"/>
          <p:cNvSpPr txBox="1"/>
          <p:nvPr>
            <p:ph idx="12" type="sldNum"/>
          </p:nvPr>
        </p:nvSpPr>
        <p:spPr>
          <a:xfrm>
            <a:off x="6905625" y="6513513"/>
            <a:ext cx="5283200" cy="3444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4:notes"/>
          <p:cNvSpPr/>
          <p:nvPr>
            <p:ph idx="2" type="sldImg"/>
          </p:nvPr>
        </p:nvSpPr>
        <p:spPr>
          <a:xfrm>
            <a:off x="4038600" y="857250"/>
            <a:ext cx="4114800" cy="231457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01" name="Google Shape;101;p4:notes"/>
          <p:cNvSpPr txBox="1"/>
          <p:nvPr>
            <p:ph idx="1" type="body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2" name="Google Shape;102;p4:notes"/>
          <p:cNvSpPr txBox="1"/>
          <p:nvPr>
            <p:ph idx="12" type="sldNum"/>
          </p:nvPr>
        </p:nvSpPr>
        <p:spPr>
          <a:xfrm>
            <a:off x="6905625" y="6513513"/>
            <a:ext cx="5283200" cy="3444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5:notes"/>
          <p:cNvSpPr/>
          <p:nvPr>
            <p:ph idx="2" type="sldImg"/>
          </p:nvPr>
        </p:nvSpPr>
        <p:spPr>
          <a:xfrm>
            <a:off x="4038600" y="857250"/>
            <a:ext cx="4114800" cy="231457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13" name="Google Shape;113;p5:notes"/>
          <p:cNvSpPr txBox="1"/>
          <p:nvPr>
            <p:ph idx="1" type="body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4" name="Google Shape;114;p5:notes"/>
          <p:cNvSpPr txBox="1"/>
          <p:nvPr>
            <p:ph idx="12" type="sldNum"/>
          </p:nvPr>
        </p:nvSpPr>
        <p:spPr>
          <a:xfrm>
            <a:off x="6905625" y="6513513"/>
            <a:ext cx="5283200" cy="3444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9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6:notes"/>
          <p:cNvSpPr/>
          <p:nvPr>
            <p:ph idx="2" type="sldImg"/>
          </p:nvPr>
        </p:nvSpPr>
        <p:spPr>
          <a:xfrm>
            <a:off x="4038600" y="857250"/>
            <a:ext cx="4114800" cy="231457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31" name="Google Shape;131;p6:notes"/>
          <p:cNvSpPr txBox="1"/>
          <p:nvPr>
            <p:ph idx="1" type="body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2" name="Google Shape;132;p6:notes"/>
          <p:cNvSpPr txBox="1"/>
          <p:nvPr>
            <p:ph idx="12" type="sldNum"/>
          </p:nvPr>
        </p:nvSpPr>
        <p:spPr>
          <a:xfrm>
            <a:off x="6905625" y="6513513"/>
            <a:ext cx="5283200" cy="3444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4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7:notes"/>
          <p:cNvSpPr/>
          <p:nvPr>
            <p:ph idx="2" type="sldImg"/>
          </p:nvPr>
        </p:nvSpPr>
        <p:spPr>
          <a:xfrm>
            <a:off x="4038600" y="857250"/>
            <a:ext cx="4114800" cy="231457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46" name="Google Shape;146;p7:notes"/>
          <p:cNvSpPr txBox="1"/>
          <p:nvPr>
            <p:ph idx="1" type="body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7" name="Google Shape;147;p7:notes"/>
          <p:cNvSpPr txBox="1"/>
          <p:nvPr>
            <p:ph idx="12" type="sldNum"/>
          </p:nvPr>
        </p:nvSpPr>
        <p:spPr>
          <a:xfrm>
            <a:off x="6905625" y="6513513"/>
            <a:ext cx="5283200" cy="3444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8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8:notes"/>
          <p:cNvSpPr txBox="1"/>
          <p:nvPr>
            <p:ph idx="1" type="body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0" name="Google Shape;160;p8:notes"/>
          <p:cNvSpPr/>
          <p:nvPr>
            <p:ph idx="2" type="sldImg"/>
          </p:nvPr>
        </p:nvSpPr>
        <p:spPr>
          <a:xfrm>
            <a:off x="4038600" y="857250"/>
            <a:ext cx="4114800" cy="231457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4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9:notes"/>
          <p:cNvSpPr txBox="1"/>
          <p:nvPr>
            <p:ph idx="1" type="body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6" name="Google Shape;166;p9:notes"/>
          <p:cNvSpPr/>
          <p:nvPr>
            <p:ph idx="2" type="sldImg"/>
          </p:nvPr>
        </p:nvSpPr>
        <p:spPr>
          <a:xfrm>
            <a:off x="4038600" y="857250"/>
            <a:ext cx="4114800" cy="231457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g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2.jp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4.jp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4.jpg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hyperlink" Target="https://gamma.app/?utm_source=made-with-gamma" TargetMode="External"/><Relationship Id="rId3" Type="http://schemas.openxmlformats.org/officeDocument/2006/relationships/image" Target="../media/image8.png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hyperlink" Target="https://gamma.app/?utm_source=made-with-gamma" TargetMode="External"/><Relationship Id="rId3" Type="http://schemas.openxmlformats.org/officeDocument/2006/relationships/image" Target="../media/image8.png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hyperlink" Target="https://gamma.app/?utm_source=made-with-gamma" TargetMode="External"/><Relationship Id="rId3" Type="http://schemas.openxmlformats.org/officeDocument/2006/relationships/image" Target="../media/image8.png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showMasterSp="0" type="obj">
  <p:cSld name="OBJECT">
    <p:bg>
      <p:bgPr>
        <a:solidFill>
          <a:schemeClr val="lt1"/>
        </a:solidFill>
      </p:bgPr>
    </p:bg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Google Shape;16;p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12192000" cy="6857995"/>
          </a:xfrm>
          <a:prstGeom prst="rect">
            <a:avLst/>
          </a:prstGeom>
          <a:noFill/>
          <a:ln>
            <a:noFill/>
          </a:ln>
        </p:spPr>
      </p:pic>
      <p:sp>
        <p:nvSpPr>
          <p:cNvPr id="17" name="Google Shape;17;p2"/>
          <p:cNvSpPr txBox="1"/>
          <p:nvPr>
            <p:ph type="ctrTitle"/>
          </p:nvPr>
        </p:nvSpPr>
        <p:spPr>
          <a:xfrm>
            <a:off x="1707388" y="1731721"/>
            <a:ext cx="8777223" cy="158559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32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" name="Google Shape;18;p2"/>
          <p:cNvSpPr txBox="1"/>
          <p:nvPr>
            <p:ph idx="1" type="subTitle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1750">
                <a:solidFill>
                  <a:srgbClr val="151617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2"/>
          <p:cNvSpPr txBox="1"/>
          <p:nvPr>
            <p:ph idx="11" type="ftr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2"/>
          <p:cNvSpPr txBox="1"/>
          <p:nvPr>
            <p:ph idx="10" type="dt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" name="Google Shape;21;p2"/>
          <p:cNvSpPr txBox="1"/>
          <p:nvPr>
            <p:ph idx="12" type="sldNum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showMasterSp="0">
  <p:cSld name="Title and Content">
    <p:bg>
      <p:bgPr>
        <a:solidFill>
          <a:schemeClr val="lt1"/>
        </a:solidFill>
      </p:bgPr>
    </p:bg>
    <p:spTree>
      <p:nvGrpSpPr>
        <p:cNvPr id="22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Google Shape;23;p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12192000" cy="6857995"/>
          </a:xfrm>
          <a:prstGeom prst="rect">
            <a:avLst/>
          </a:prstGeom>
          <a:noFill/>
          <a:ln>
            <a:noFill/>
          </a:ln>
        </p:spPr>
      </p:pic>
      <p:sp>
        <p:nvSpPr>
          <p:cNvPr id="24" name="Google Shape;24;p3"/>
          <p:cNvSpPr txBox="1"/>
          <p:nvPr>
            <p:ph type="title"/>
          </p:nvPr>
        </p:nvSpPr>
        <p:spPr>
          <a:xfrm>
            <a:off x="498449" y="410718"/>
            <a:ext cx="11195100" cy="97091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32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3"/>
          <p:cNvSpPr txBox="1"/>
          <p:nvPr>
            <p:ph idx="1" type="body"/>
          </p:nvPr>
        </p:nvSpPr>
        <p:spPr>
          <a:xfrm>
            <a:off x="1257096" y="2179419"/>
            <a:ext cx="10489565" cy="209677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1750">
                <a:solidFill>
                  <a:srgbClr val="151617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3"/>
          <p:cNvSpPr txBox="1"/>
          <p:nvPr>
            <p:ph idx="11" type="ftr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" name="Google Shape;27;p3"/>
          <p:cNvSpPr txBox="1"/>
          <p:nvPr>
            <p:ph idx="10" type="dt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" name="Google Shape;28;p3"/>
          <p:cNvSpPr txBox="1"/>
          <p:nvPr>
            <p:ph idx="12" type="sldNum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showMasterSp="0">
  <p:cSld name="Title Only">
    <p:bg>
      <p:bgPr>
        <a:solidFill>
          <a:schemeClr val="lt1"/>
        </a:solidFill>
      </p:bgPr>
    </p:bg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Google Shape;30;p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12192000" cy="6857995"/>
          </a:xfrm>
          <a:prstGeom prst="rect">
            <a:avLst/>
          </a:prstGeom>
          <a:noFill/>
          <a:ln>
            <a:noFill/>
          </a:ln>
        </p:spPr>
      </p:pic>
      <p:sp>
        <p:nvSpPr>
          <p:cNvPr id="31" name="Google Shape;31;p4"/>
          <p:cNvSpPr txBox="1"/>
          <p:nvPr>
            <p:ph type="title"/>
          </p:nvPr>
        </p:nvSpPr>
        <p:spPr>
          <a:xfrm>
            <a:off x="498449" y="410718"/>
            <a:ext cx="11195100" cy="97091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32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4"/>
          <p:cNvSpPr txBox="1"/>
          <p:nvPr>
            <p:ph idx="11" type="ftr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" name="Google Shape;33;p4"/>
          <p:cNvSpPr txBox="1"/>
          <p:nvPr>
            <p:ph idx="10" type="dt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" name="Google Shape;34;p4"/>
          <p:cNvSpPr txBox="1"/>
          <p:nvPr>
            <p:ph idx="12" type="sldNum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showMasterSp="0">
  <p:cSld name="Two Content">
    <p:bg>
      <p:bgPr>
        <a:solidFill>
          <a:schemeClr val="lt1"/>
        </a:solidFill>
      </p:bgPr>
    </p:bg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Google Shape;36;p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12192000" cy="6857995"/>
          </a:xfrm>
          <a:prstGeom prst="rect">
            <a:avLst/>
          </a:prstGeom>
          <a:noFill/>
          <a:ln>
            <a:noFill/>
          </a:ln>
        </p:spPr>
      </p:pic>
      <p:sp>
        <p:nvSpPr>
          <p:cNvPr id="37" name="Google Shape;37;p5"/>
          <p:cNvSpPr txBox="1"/>
          <p:nvPr>
            <p:ph type="title"/>
          </p:nvPr>
        </p:nvSpPr>
        <p:spPr>
          <a:xfrm>
            <a:off x="498449" y="410718"/>
            <a:ext cx="11195100" cy="97091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32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5"/>
          <p:cNvSpPr txBox="1"/>
          <p:nvPr>
            <p:ph idx="1" type="body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5"/>
          <p:cNvSpPr txBox="1"/>
          <p:nvPr>
            <p:ph idx="2" type="body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0" name="Google Shape;40;p5"/>
          <p:cNvSpPr txBox="1"/>
          <p:nvPr>
            <p:ph idx="11" type="ftr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1" name="Google Shape;41;p5"/>
          <p:cNvSpPr txBox="1"/>
          <p:nvPr>
            <p:ph idx="10" type="dt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5"/>
          <p:cNvSpPr txBox="1"/>
          <p:nvPr>
            <p:ph idx="12" type="sldNum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>
  <p:cSld name="Blank">
    <p:spTree>
      <p:nvGrpSpPr>
        <p:cNvPr id="43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6"/>
          <p:cNvSpPr txBox="1"/>
          <p:nvPr>
            <p:ph idx="11" type="ftr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5" name="Google Shape;45;p6"/>
          <p:cNvSpPr txBox="1"/>
          <p:nvPr>
            <p:ph idx="10" type="dt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6" name="Google Shape;46;p6"/>
          <p:cNvSpPr txBox="1"/>
          <p:nvPr>
            <p:ph idx="12" type="sldNum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3 master">
  <p:cSld name="Slide 3 master">
    <p:spTree>
      <p:nvGrpSpPr>
        <p:cNvPr id="47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7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8ECE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9" name="Google Shape;49;p7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8ECE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preencoded.png" id="50" name="Google Shape;50;p7">
            <a:hlinkClick r:id="rId2"/>
          </p:cNvPr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699346" y="6457950"/>
            <a:ext cx="1435504" cy="3429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4 master">
  <p:cSld name="Slide 4 master">
    <p:spTree>
      <p:nvGrpSpPr>
        <p:cNvPr id="5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8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8ECE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3" name="Google Shape;53;p8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8ECE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preencoded.png" id="54" name="Google Shape;54;p8">
            <a:hlinkClick r:id="rId2"/>
          </p:cNvPr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699346" y="6457950"/>
            <a:ext cx="1435504" cy="3429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5 master">
  <p:cSld name="Slide 5 master"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9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8ECE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7" name="Google Shape;57;p9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8ECE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preencoded.png" id="58" name="Google Shape;58;p9">
            <a:hlinkClick r:id="rId2"/>
          </p:cNvPr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699346" y="6457950"/>
            <a:ext cx="1435504" cy="3429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 txBox="1"/>
          <p:nvPr>
            <p:ph type="title"/>
          </p:nvPr>
        </p:nvSpPr>
        <p:spPr>
          <a:xfrm>
            <a:off x="498449" y="410718"/>
            <a:ext cx="11195100" cy="97091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3200" u="none" cap="none" strike="noStrik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1" name="Google Shape;11;p1"/>
          <p:cNvSpPr txBox="1"/>
          <p:nvPr>
            <p:ph idx="1" type="body"/>
          </p:nvPr>
        </p:nvSpPr>
        <p:spPr>
          <a:xfrm>
            <a:off x="1257096" y="2179419"/>
            <a:ext cx="10489565" cy="209677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1750" u="none" cap="none" strike="noStrike">
                <a:solidFill>
                  <a:srgbClr val="151617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2" name="Google Shape;12;p1"/>
          <p:cNvSpPr txBox="1"/>
          <p:nvPr>
            <p:ph idx="11" type="ftr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rgbClr val="88888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3" name="Google Shape;13;p1"/>
          <p:cNvSpPr txBox="1"/>
          <p:nvPr>
            <p:ph idx="10" type="dt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rgbClr val="88888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4" name="Google Shape;14;p1"/>
          <p:cNvSpPr txBox="1"/>
          <p:nvPr>
            <p:ph idx="12" type="sldNum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algn="r">
              <a:spcBef>
                <a:spcPts val="0"/>
              </a:spcBef>
              <a:buNone/>
              <a:defRPr sz="1800">
                <a:solidFill>
                  <a:srgbClr val="888888"/>
                </a:solidFill>
              </a:defRPr>
            </a:lvl1pPr>
            <a:lvl2pPr indent="0" lvl="1" algn="r">
              <a:spcBef>
                <a:spcPts val="0"/>
              </a:spcBef>
              <a:buNone/>
              <a:defRPr sz="1800">
                <a:solidFill>
                  <a:srgbClr val="888888"/>
                </a:solidFill>
              </a:defRPr>
            </a:lvl2pPr>
            <a:lvl3pPr indent="0" lvl="2" algn="r">
              <a:spcBef>
                <a:spcPts val="0"/>
              </a:spcBef>
              <a:buNone/>
              <a:defRPr sz="1800">
                <a:solidFill>
                  <a:srgbClr val="888888"/>
                </a:solidFill>
              </a:defRPr>
            </a:lvl3pPr>
            <a:lvl4pPr indent="0" lvl="3" algn="r">
              <a:spcBef>
                <a:spcPts val="0"/>
              </a:spcBef>
              <a:buNone/>
              <a:defRPr sz="1800">
                <a:solidFill>
                  <a:srgbClr val="888888"/>
                </a:solidFill>
              </a:defRPr>
            </a:lvl4pPr>
            <a:lvl5pPr indent="0" lvl="4" algn="r">
              <a:spcBef>
                <a:spcPts val="0"/>
              </a:spcBef>
              <a:buNone/>
              <a:defRPr sz="1800">
                <a:solidFill>
                  <a:srgbClr val="888888"/>
                </a:solidFill>
              </a:defRPr>
            </a:lvl5pPr>
            <a:lvl6pPr indent="0" lvl="5" algn="r">
              <a:spcBef>
                <a:spcPts val="0"/>
              </a:spcBef>
              <a:buNone/>
              <a:defRPr sz="1800">
                <a:solidFill>
                  <a:srgbClr val="888888"/>
                </a:solidFill>
              </a:defRPr>
            </a:lvl6pPr>
            <a:lvl7pPr indent="0" lvl="6" algn="r">
              <a:spcBef>
                <a:spcPts val="0"/>
              </a:spcBef>
              <a:buNone/>
              <a:defRPr sz="1800">
                <a:solidFill>
                  <a:srgbClr val="888888"/>
                </a:solidFill>
              </a:defRPr>
            </a:lvl7pPr>
            <a:lvl8pPr indent="0" lvl="7" algn="r">
              <a:spcBef>
                <a:spcPts val="0"/>
              </a:spcBef>
              <a:buNone/>
              <a:defRPr sz="1800">
                <a:solidFill>
                  <a:srgbClr val="888888"/>
                </a:solidFill>
              </a:defRPr>
            </a:lvl8pPr>
            <a:lvl9pPr indent="0" lvl="8" algn="r">
              <a:spcBef>
                <a:spcPts val="0"/>
              </a:spcBef>
              <a:buNone/>
              <a:defRPr sz="1800"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6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20.png"/><Relationship Id="rId4" Type="http://schemas.openxmlformats.org/officeDocument/2006/relationships/image" Target="../media/image30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2.jpg"/><Relationship Id="rId4" Type="http://schemas.openxmlformats.org/officeDocument/2006/relationships/image" Target="../media/image29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12.jpg"/><Relationship Id="rId4" Type="http://schemas.openxmlformats.org/officeDocument/2006/relationships/image" Target="../media/image35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22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32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28.png"/><Relationship Id="rId4" Type="http://schemas.openxmlformats.org/officeDocument/2006/relationships/image" Target="../media/image26.png"/><Relationship Id="rId5" Type="http://schemas.openxmlformats.org/officeDocument/2006/relationships/image" Target="../media/image25.png"/><Relationship Id="rId6" Type="http://schemas.openxmlformats.org/officeDocument/2006/relationships/image" Target="../media/image33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3.jpg"/><Relationship Id="rId4" Type="http://schemas.openxmlformats.org/officeDocument/2006/relationships/image" Target="../media/image11.png"/><Relationship Id="rId5" Type="http://schemas.openxmlformats.org/officeDocument/2006/relationships/image" Target="../media/image7.png"/><Relationship Id="rId6" Type="http://schemas.openxmlformats.org/officeDocument/2006/relationships/image" Target="../media/image17.pn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34.png"/><Relationship Id="rId4" Type="http://schemas.openxmlformats.org/officeDocument/2006/relationships/hyperlink" Target="https://justica.fgv.br/estudo-e-pesquisa/tecnica-e-preco-em-licitacoes-de-concessao-de-saneamento-analise-das-decisoes-dos" TargetMode="External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28.png"/><Relationship Id="rId4" Type="http://schemas.openxmlformats.org/officeDocument/2006/relationships/image" Target="../media/image26.png"/><Relationship Id="rId5" Type="http://schemas.openxmlformats.org/officeDocument/2006/relationships/image" Target="../media/image25.png"/><Relationship Id="rId6" Type="http://schemas.openxmlformats.org/officeDocument/2006/relationships/image" Target="../media/image33.pn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1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0.png"/><Relationship Id="rId4" Type="http://schemas.openxmlformats.org/officeDocument/2006/relationships/image" Target="../media/image15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6.png"/><Relationship Id="rId4" Type="http://schemas.openxmlformats.org/officeDocument/2006/relationships/image" Target="../media/image4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8.png"/><Relationship Id="rId4" Type="http://schemas.openxmlformats.org/officeDocument/2006/relationships/image" Target="../media/image5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2.png"/><Relationship Id="rId4" Type="http://schemas.openxmlformats.org/officeDocument/2006/relationships/image" Target="../media/image9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0"/>
          <p:cNvSpPr txBox="1"/>
          <p:nvPr>
            <p:ph type="ctrTitle"/>
          </p:nvPr>
        </p:nvSpPr>
        <p:spPr>
          <a:xfrm>
            <a:off x="1828800" y="1087333"/>
            <a:ext cx="8777223" cy="234166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09200">
            <a:spAutoFit/>
          </a:bodyPr>
          <a:lstStyle/>
          <a:p>
            <a:pPr indent="670560" lvl="0" marL="20320" marR="5080" rtl="0" algn="ctr">
              <a:lnSpc>
                <a:spcPct val="10740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400"/>
              <a:t>Técnica e Preço em Licitações de Concessão de Saneamento</a:t>
            </a:r>
            <a:endParaRPr sz="5400"/>
          </a:p>
        </p:txBody>
      </p:sp>
      <p:sp>
        <p:nvSpPr>
          <p:cNvPr id="64" name="Google Shape;64;p10"/>
          <p:cNvSpPr txBox="1"/>
          <p:nvPr/>
        </p:nvSpPr>
        <p:spPr>
          <a:xfrm>
            <a:off x="4724400" y="3641217"/>
            <a:ext cx="3375025" cy="3911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latin typeface="Trebuchet MS"/>
                <a:ea typeface="Trebuchet MS"/>
                <a:cs typeface="Trebuchet MS"/>
                <a:sym typeface="Trebuchet MS"/>
              </a:rPr>
              <a:t>Fernando S. Marcato</a:t>
            </a:r>
            <a:endParaRPr sz="2400">
              <a:latin typeface="Trebuchet MS"/>
              <a:ea typeface="Trebuchet MS"/>
              <a:cs typeface="Trebuchet MS"/>
              <a:sym typeface="Trebuchet MS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3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p19"/>
          <p:cNvSpPr txBox="1"/>
          <p:nvPr>
            <p:ph type="title"/>
          </p:nvPr>
        </p:nvSpPr>
        <p:spPr>
          <a:xfrm>
            <a:off x="498449" y="410718"/>
            <a:ext cx="11195100" cy="97091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291200">
            <a:spAutoFit/>
          </a:bodyPr>
          <a:lstStyle/>
          <a:p>
            <a:pPr indent="0" lvl="0" marL="248539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solidFill>
                  <a:srgbClr val="151617"/>
                </a:solidFill>
              </a:rPr>
              <a:t>Objetivos da Pesquisa</a:t>
            </a:r>
            <a:endParaRPr/>
          </a:p>
        </p:txBody>
      </p:sp>
      <p:pic>
        <p:nvPicPr>
          <p:cNvPr id="175" name="Google Shape;175;p1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15950" y="1870544"/>
            <a:ext cx="9592437" cy="427558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9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p20"/>
          <p:cNvSpPr txBox="1"/>
          <p:nvPr>
            <p:ph type="title"/>
          </p:nvPr>
        </p:nvSpPr>
        <p:spPr>
          <a:xfrm>
            <a:off x="498449" y="410718"/>
            <a:ext cx="11195100" cy="78649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291200">
            <a:spAutoFit/>
          </a:bodyPr>
          <a:lstStyle/>
          <a:p>
            <a:pPr indent="0" lvl="0" marL="248539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solidFill>
                  <a:srgbClr val="151617"/>
                </a:solidFill>
              </a:rPr>
              <a:t>Metodologia</a:t>
            </a:r>
            <a:endParaRPr>
              <a:solidFill>
                <a:srgbClr val="151617"/>
              </a:solidFill>
            </a:endParaRPr>
          </a:p>
        </p:txBody>
      </p:sp>
      <p:sp>
        <p:nvSpPr>
          <p:cNvPr id="181" name="Google Shape;181;p20"/>
          <p:cNvSpPr/>
          <p:nvPr/>
        </p:nvSpPr>
        <p:spPr>
          <a:xfrm>
            <a:off x="3629808" y="4210518"/>
            <a:ext cx="4932378" cy="45966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just">
              <a:lnSpc>
                <a:spcPct val="203571"/>
              </a:lnSpc>
              <a:spcBef>
                <a:spcPts val="0"/>
              </a:spcBef>
              <a:spcAft>
                <a:spcPts val="0"/>
              </a:spcAft>
              <a:buClr>
                <a:srgbClr val="151617"/>
              </a:buClr>
              <a:buSzPts val="1400"/>
              <a:buFont typeface="Inconsolata"/>
              <a:buNone/>
            </a:pPr>
            <a:r>
              <a:rPr b="1" lang="en-US" sz="1400">
                <a:solidFill>
                  <a:srgbClr val="151617"/>
                </a:solidFill>
                <a:latin typeface="Inconsolata"/>
                <a:ea typeface="Inconsolata"/>
                <a:cs typeface="Inconsolata"/>
                <a:sym typeface="Inconsolata"/>
              </a:rPr>
              <a:t>Palavras-Chave </a:t>
            </a:r>
            <a:r>
              <a:rPr lang="en-US" sz="1400">
                <a:solidFill>
                  <a:srgbClr val="151617"/>
                </a:solidFill>
                <a:latin typeface="Inconsolata"/>
                <a:ea typeface="Inconsolata"/>
                <a:cs typeface="Inconsolata"/>
                <a:sym typeface="Inconsolata"/>
              </a:rPr>
              <a:t>utilizadas na pesquisa jurisprudencial: </a:t>
            </a:r>
            <a:r>
              <a:rPr b="1" lang="en-US" sz="1400">
                <a:solidFill>
                  <a:srgbClr val="151617"/>
                </a:solidFill>
                <a:latin typeface="Inconsolata"/>
                <a:ea typeface="Inconsolata"/>
                <a:cs typeface="Inconsolata"/>
                <a:sym typeface="Inconsolata"/>
              </a:rPr>
              <a:t>“</a:t>
            </a:r>
            <a:r>
              <a:rPr lang="en-US" sz="1400">
                <a:solidFill>
                  <a:srgbClr val="151617"/>
                </a:solidFill>
                <a:latin typeface="Inconsolata"/>
                <a:ea typeface="Inconsolata"/>
                <a:cs typeface="Inconsolata"/>
                <a:sym typeface="Inconsolata"/>
              </a:rPr>
              <a:t>técnica e preço”, “concessão”, “saneamento”, “critério de julgamento”, “esgoto”, “água”, “resíduo”.</a:t>
            </a:r>
            <a:endParaRPr sz="1400">
              <a:solidFill>
                <a:srgbClr val="151617"/>
              </a:solidFill>
              <a:latin typeface="Inconsolata"/>
              <a:ea typeface="Inconsolata"/>
              <a:cs typeface="Inconsolata"/>
              <a:sym typeface="Inconsolata"/>
            </a:endParaRPr>
          </a:p>
        </p:txBody>
      </p:sp>
      <p:sp>
        <p:nvSpPr>
          <p:cNvPr id="182" name="Google Shape;182;p20"/>
          <p:cNvSpPr/>
          <p:nvPr/>
        </p:nvSpPr>
        <p:spPr>
          <a:xfrm>
            <a:off x="2687621" y="1981200"/>
            <a:ext cx="6816753" cy="1905000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just">
              <a:lnSpc>
                <a:spcPct val="16285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750">
                <a:solidFill>
                  <a:srgbClr val="151617"/>
                </a:solidFill>
                <a:latin typeface="Inconsolata"/>
                <a:ea typeface="Inconsolata"/>
                <a:cs typeface="Inconsolata"/>
                <a:sym typeface="Inconsolata"/>
              </a:rPr>
              <a:t>Pesquisa Jurisprudencial</a:t>
            </a:r>
            <a:r>
              <a:rPr lang="en-US" sz="1750">
                <a:solidFill>
                  <a:srgbClr val="151617"/>
                </a:solidFill>
                <a:latin typeface="Inconsolata"/>
                <a:ea typeface="Inconsolata"/>
                <a:cs typeface="Inconsolata"/>
                <a:sym typeface="Inconsolata"/>
              </a:rPr>
              <a:t>: Consulta a </a:t>
            </a:r>
            <a:r>
              <a:rPr lang="en-US" sz="1750" u="sng">
                <a:solidFill>
                  <a:srgbClr val="151617"/>
                </a:solidFill>
                <a:latin typeface="Inconsolata"/>
                <a:ea typeface="Inconsolata"/>
                <a:cs typeface="Inconsolata"/>
                <a:sym typeface="Inconsolata"/>
              </a:rPr>
              <a:t>42 decisões</a:t>
            </a:r>
            <a:r>
              <a:rPr lang="en-US" sz="1750">
                <a:solidFill>
                  <a:srgbClr val="151617"/>
                </a:solidFill>
                <a:latin typeface="Inconsolata"/>
                <a:ea typeface="Inconsolata"/>
                <a:cs typeface="Inconsolata"/>
                <a:sym typeface="Inconsolata"/>
              </a:rPr>
              <a:t> em 26 TCEs </a:t>
            </a:r>
            <a:endParaRPr sz="1750"/>
          </a:p>
          <a:p>
            <a:pPr indent="0" lvl="0" marL="0" rtl="0" algn="just">
              <a:lnSpc>
                <a:spcPct val="162857"/>
              </a:lnSpc>
              <a:spcBef>
                <a:spcPts val="0"/>
              </a:spcBef>
              <a:spcAft>
                <a:spcPts val="0"/>
              </a:spcAft>
              <a:buSzPts val="1750"/>
              <a:buFont typeface="Arial"/>
              <a:buNone/>
            </a:pPr>
            <a:r>
              <a:t/>
            </a:r>
            <a:endParaRPr b="1" sz="1750">
              <a:solidFill>
                <a:srgbClr val="151617"/>
              </a:solidFill>
              <a:latin typeface="Inconsolata"/>
              <a:ea typeface="Inconsolata"/>
              <a:cs typeface="Inconsolata"/>
              <a:sym typeface="Inconsolata"/>
            </a:endParaRPr>
          </a:p>
          <a:p>
            <a:pPr indent="0" lvl="0" marL="0" rtl="0" algn="just">
              <a:lnSpc>
                <a:spcPct val="178125"/>
              </a:lnSpc>
              <a:spcBef>
                <a:spcPts val="0"/>
              </a:spcBef>
              <a:spcAft>
                <a:spcPts val="0"/>
              </a:spcAft>
              <a:buClr>
                <a:srgbClr val="151617"/>
              </a:buClr>
              <a:buSzPts val="1600"/>
              <a:buFont typeface="Inconsolata"/>
              <a:buNone/>
            </a:pPr>
            <a:r>
              <a:rPr b="1" lang="en-US" sz="1600">
                <a:solidFill>
                  <a:srgbClr val="151617"/>
                </a:solidFill>
                <a:latin typeface="Inconsolata"/>
                <a:ea typeface="Inconsolata"/>
                <a:cs typeface="Inconsolata"/>
                <a:sym typeface="Inconsolata"/>
              </a:rPr>
              <a:t>Métodos Complementares</a:t>
            </a:r>
            <a:r>
              <a:rPr lang="en-US" sz="1600">
                <a:solidFill>
                  <a:srgbClr val="151617"/>
                </a:solidFill>
                <a:latin typeface="Inconsolata"/>
                <a:ea typeface="Inconsolata"/>
                <a:cs typeface="Inconsolata"/>
                <a:sym typeface="Inconsolata"/>
              </a:rPr>
              <a:t>:</a:t>
            </a:r>
            <a:endParaRPr/>
          </a:p>
          <a:p>
            <a:pPr indent="-285750" lvl="0" marL="285750" rtl="0" algn="just">
              <a:lnSpc>
                <a:spcPct val="178125"/>
              </a:lnSpc>
              <a:spcBef>
                <a:spcPts val="0"/>
              </a:spcBef>
              <a:spcAft>
                <a:spcPts val="0"/>
              </a:spcAft>
              <a:buClr>
                <a:srgbClr val="151617"/>
              </a:buClr>
              <a:buSzPts val="1600"/>
              <a:buFont typeface="Arial"/>
              <a:buChar char="•"/>
            </a:pPr>
            <a:r>
              <a:rPr b="1" lang="en-US" sz="1600">
                <a:solidFill>
                  <a:srgbClr val="151617"/>
                </a:solidFill>
                <a:latin typeface="Inconsolata"/>
                <a:ea typeface="Inconsolata"/>
                <a:cs typeface="Inconsolata"/>
                <a:sym typeface="Inconsolata"/>
              </a:rPr>
              <a:t>Revisão bibliográfica: </a:t>
            </a:r>
            <a:r>
              <a:rPr lang="en-US" sz="1600">
                <a:solidFill>
                  <a:srgbClr val="151617"/>
                </a:solidFill>
                <a:latin typeface="Inconsolata"/>
                <a:ea typeface="Inconsolata"/>
                <a:cs typeface="Inconsolata"/>
                <a:sym typeface="Inconsolata"/>
              </a:rPr>
              <a:t>literatura nacional e internacional</a:t>
            </a:r>
            <a:endParaRPr sz="1600">
              <a:solidFill>
                <a:srgbClr val="151617"/>
              </a:solidFill>
              <a:latin typeface="Inconsolata"/>
              <a:ea typeface="Inconsolata"/>
              <a:cs typeface="Inconsolata"/>
              <a:sym typeface="Inconsolata"/>
            </a:endParaRPr>
          </a:p>
          <a:p>
            <a:pPr indent="-285750" lvl="0" marL="285750" rtl="0" algn="just">
              <a:lnSpc>
                <a:spcPct val="178125"/>
              </a:lnSpc>
              <a:spcBef>
                <a:spcPts val="0"/>
              </a:spcBef>
              <a:spcAft>
                <a:spcPts val="0"/>
              </a:spcAft>
              <a:buClr>
                <a:srgbClr val="151617"/>
              </a:buClr>
              <a:buSzPts val="1600"/>
              <a:buFont typeface="Arial"/>
              <a:buChar char="•"/>
            </a:pPr>
            <a:r>
              <a:rPr b="1" lang="en-US" sz="1600">
                <a:solidFill>
                  <a:srgbClr val="151617"/>
                </a:solidFill>
                <a:latin typeface="Inconsolata"/>
                <a:ea typeface="Inconsolata"/>
                <a:cs typeface="Inconsolata"/>
                <a:sym typeface="Inconsolata"/>
              </a:rPr>
              <a:t>Modelagem Analítica</a:t>
            </a:r>
            <a:r>
              <a:rPr lang="en-US" sz="1600">
                <a:solidFill>
                  <a:srgbClr val="151617"/>
                </a:solidFill>
                <a:latin typeface="Inconsolata"/>
                <a:ea typeface="Inconsolata"/>
                <a:cs typeface="Inconsolata"/>
                <a:sym typeface="Inconsolata"/>
              </a:rPr>
              <a:t>: análise de padrões e Teoria dos Jogos</a:t>
            </a:r>
            <a:endParaRPr sz="1600">
              <a:solidFill>
                <a:srgbClr val="151617"/>
              </a:solidFill>
              <a:latin typeface="Inconsolata"/>
              <a:ea typeface="Inconsolata"/>
              <a:cs typeface="Inconsolata"/>
              <a:sym typeface="Inconsolata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6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p21"/>
          <p:cNvSpPr txBox="1"/>
          <p:nvPr>
            <p:ph type="title"/>
          </p:nvPr>
        </p:nvSpPr>
        <p:spPr>
          <a:xfrm>
            <a:off x="498449" y="410718"/>
            <a:ext cx="11195100" cy="78649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291200">
            <a:spAutoFit/>
          </a:bodyPr>
          <a:lstStyle/>
          <a:p>
            <a:pPr indent="0" lvl="0" marL="248539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solidFill>
                  <a:srgbClr val="151617"/>
                </a:solidFill>
              </a:rPr>
              <a:t>Decisões Analisadas – Todos os Temas</a:t>
            </a:r>
            <a:endParaRPr>
              <a:solidFill>
                <a:srgbClr val="151617"/>
              </a:solidFill>
            </a:endParaRPr>
          </a:p>
        </p:txBody>
      </p:sp>
      <p:pic>
        <p:nvPicPr>
          <p:cNvPr id="188" name="Google Shape;188;p2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897328" y="3505200"/>
            <a:ext cx="6294672" cy="3352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9" name="Google Shape;189;p21"/>
          <p:cNvPicPr preferRelativeResize="0"/>
          <p:nvPr/>
        </p:nvPicPr>
        <p:blipFill rotWithShape="1">
          <a:blip r:embed="rId4">
            <a:alphaModFix/>
          </a:blip>
          <a:srcRect b="0" l="7778" r="0" t="8932"/>
          <a:stretch/>
        </p:blipFill>
        <p:spPr>
          <a:xfrm>
            <a:off x="304800" y="1851545"/>
            <a:ext cx="6934201" cy="2520775"/>
          </a:xfrm>
          <a:prstGeom prst="rect">
            <a:avLst/>
          </a:prstGeom>
          <a:noFill/>
          <a:ln>
            <a:noFill/>
          </a:ln>
        </p:spPr>
      </p:pic>
      <p:sp>
        <p:nvSpPr>
          <p:cNvPr id="190" name="Google Shape;190;p21"/>
          <p:cNvSpPr txBox="1"/>
          <p:nvPr/>
        </p:nvSpPr>
        <p:spPr>
          <a:xfrm>
            <a:off x="2667000" y="2043430"/>
            <a:ext cx="2412652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rgbClr val="000000"/>
                </a:solidFill>
                <a:latin typeface="Trebuchet MS"/>
                <a:ea typeface="Trebuchet MS"/>
                <a:cs typeface="Trebuchet MS"/>
                <a:sym typeface="Trebuchet MS"/>
              </a:rPr>
              <a:t>Decisões por Ano</a:t>
            </a:r>
            <a:endParaRPr/>
          </a:p>
        </p:txBody>
      </p:sp>
      <p:sp>
        <p:nvSpPr>
          <p:cNvPr id="191" name="Google Shape;191;p21"/>
          <p:cNvSpPr txBox="1"/>
          <p:nvPr/>
        </p:nvSpPr>
        <p:spPr>
          <a:xfrm>
            <a:off x="7822098" y="3505200"/>
            <a:ext cx="3733800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rgbClr val="000000"/>
                </a:solidFill>
                <a:latin typeface="Trebuchet MS"/>
                <a:ea typeface="Trebuchet MS"/>
                <a:cs typeface="Trebuchet MS"/>
                <a:sym typeface="Trebuchet MS"/>
              </a:rPr>
              <a:t>Decisões por Tribunal de Contas</a:t>
            </a:r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5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6" name="Google Shape;196;p2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7995"/>
          </a:xfrm>
          <a:prstGeom prst="rect">
            <a:avLst/>
          </a:prstGeom>
          <a:noFill/>
          <a:ln>
            <a:noFill/>
          </a:ln>
        </p:spPr>
      </p:pic>
      <p:sp>
        <p:nvSpPr>
          <p:cNvPr id="197" name="Google Shape;197;p22"/>
          <p:cNvSpPr txBox="1"/>
          <p:nvPr>
            <p:ph type="title"/>
          </p:nvPr>
        </p:nvSpPr>
        <p:spPr>
          <a:xfrm>
            <a:off x="453644" y="515874"/>
            <a:ext cx="9376156" cy="50590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3325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solidFill>
                  <a:srgbClr val="151617"/>
                </a:solidFill>
              </a:rPr>
              <a:t>Tema: Adequação Técnica e Preço - Agregado</a:t>
            </a:r>
            <a:endParaRPr>
              <a:solidFill>
                <a:srgbClr val="151617"/>
              </a:solidFill>
            </a:endParaRPr>
          </a:p>
        </p:txBody>
      </p:sp>
      <p:pic>
        <p:nvPicPr>
          <p:cNvPr id="198" name="Google Shape;198;p2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173477" y="1611998"/>
            <a:ext cx="7405243" cy="4443095"/>
          </a:xfrm>
          <a:prstGeom prst="rect">
            <a:avLst/>
          </a:prstGeom>
          <a:noFill/>
          <a:ln>
            <a:noFill/>
          </a:ln>
        </p:spPr>
      </p:pic>
      <p:sp>
        <p:nvSpPr>
          <p:cNvPr id="199" name="Google Shape;199;p22"/>
          <p:cNvSpPr txBox="1"/>
          <p:nvPr/>
        </p:nvSpPr>
        <p:spPr>
          <a:xfrm>
            <a:off x="9568672" y="3581400"/>
            <a:ext cx="2412652" cy="92333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rgbClr val="000000"/>
                </a:solidFill>
                <a:latin typeface="Trebuchet MS"/>
                <a:ea typeface="Trebuchet MS"/>
                <a:cs typeface="Trebuchet MS"/>
                <a:sym typeface="Trebuchet MS"/>
              </a:rPr>
              <a:t>Total: 23 decisões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rgbClr val="000000"/>
                </a:solidFill>
                <a:latin typeface="Trebuchet MS"/>
                <a:ea typeface="Trebuchet MS"/>
                <a:cs typeface="Trebuchet MS"/>
                <a:sym typeface="Trebuchet MS"/>
              </a:rPr>
              <a:t>Estados: MG, SP, RJ, MG, SC e ES</a:t>
            </a:r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spTree>
      <p:nvGrpSpPr>
        <p:cNvPr id="203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" name="Google Shape;204;p2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7995"/>
          </a:xfrm>
          <a:prstGeom prst="rect">
            <a:avLst/>
          </a:prstGeom>
          <a:noFill/>
          <a:ln>
            <a:noFill/>
          </a:ln>
        </p:spPr>
      </p:pic>
      <p:sp>
        <p:nvSpPr>
          <p:cNvPr id="205" name="Google Shape;205;p23"/>
          <p:cNvSpPr txBox="1"/>
          <p:nvPr>
            <p:ph type="title"/>
          </p:nvPr>
        </p:nvSpPr>
        <p:spPr>
          <a:xfrm>
            <a:off x="498449" y="410718"/>
            <a:ext cx="8196580" cy="97091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3325">
            <a:spAutoFit/>
          </a:bodyPr>
          <a:lstStyle/>
          <a:p>
            <a:pPr indent="0" lvl="0" marL="0" rtl="0" algn="ctr">
              <a:lnSpc>
                <a:spcPct val="11625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solidFill>
                  <a:srgbClr val="151617"/>
                </a:solidFill>
              </a:rPr>
              <a:t>Levantamento Histórico –Jurisprudência São</a:t>
            </a:r>
            <a:endParaRPr/>
          </a:p>
          <a:p>
            <a:pPr indent="0" lvl="0" marL="0" marR="236220" rtl="0" algn="ctr">
              <a:lnSpc>
                <a:spcPct val="11625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solidFill>
                  <a:srgbClr val="151617"/>
                </a:solidFill>
              </a:rPr>
              <a:t>Paulo</a:t>
            </a:r>
            <a:endParaRPr/>
          </a:p>
        </p:txBody>
      </p:sp>
      <p:pic>
        <p:nvPicPr>
          <p:cNvPr id="206" name="Google Shape;206;p2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183510" y="1611934"/>
            <a:ext cx="7405242" cy="444322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0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p24"/>
          <p:cNvSpPr txBox="1"/>
          <p:nvPr>
            <p:ph type="title"/>
          </p:nvPr>
        </p:nvSpPr>
        <p:spPr>
          <a:xfrm>
            <a:off x="498449" y="410718"/>
            <a:ext cx="11195100" cy="97091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272400">
            <a:spAutoFit/>
          </a:bodyPr>
          <a:lstStyle/>
          <a:p>
            <a:pPr indent="0" lvl="0" marL="35115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solidFill>
                  <a:srgbClr val="151617"/>
                </a:solidFill>
              </a:rPr>
              <a:t>Principais </a:t>
            </a:r>
            <a:r>
              <a:rPr i="1" lang="en-US">
                <a:solidFill>
                  <a:srgbClr val="151617"/>
                </a:solidFill>
                <a:latin typeface="Trebuchet MS"/>
                <a:ea typeface="Trebuchet MS"/>
                <a:cs typeface="Trebuchet MS"/>
                <a:sym typeface="Trebuchet MS"/>
              </a:rPr>
              <a:t>ratio decidenti </a:t>
            </a:r>
            <a:r>
              <a:rPr lang="en-US">
                <a:solidFill>
                  <a:srgbClr val="151617"/>
                </a:solidFill>
              </a:rPr>
              <a:t>analisadas</a:t>
            </a:r>
            <a:endParaRPr/>
          </a:p>
        </p:txBody>
      </p:sp>
      <p:grpSp>
        <p:nvGrpSpPr>
          <p:cNvPr id="212" name="Google Shape;212;p24"/>
          <p:cNvGrpSpPr/>
          <p:nvPr/>
        </p:nvGrpSpPr>
        <p:grpSpPr>
          <a:xfrm>
            <a:off x="1157757" y="1598548"/>
            <a:ext cx="427608" cy="427735"/>
            <a:chOff x="1157757" y="1598548"/>
            <a:chExt cx="427608" cy="427735"/>
          </a:xfrm>
        </p:grpSpPr>
        <p:sp>
          <p:nvSpPr>
            <p:cNvPr id="213" name="Google Shape;213;p24"/>
            <p:cNvSpPr/>
            <p:nvPr/>
          </p:nvSpPr>
          <p:spPr>
            <a:xfrm>
              <a:off x="1165631" y="1606549"/>
              <a:ext cx="419734" cy="419734"/>
            </a:xfrm>
            <a:custGeom>
              <a:rect b="b" l="l" r="r" t="t"/>
              <a:pathLst>
                <a:path extrusionOk="0" h="419735" w="419734">
                  <a:moveTo>
                    <a:pt x="407263" y="0"/>
                  </a:moveTo>
                  <a:lnTo>
                    <a:pt x="403961" y="0"/>
                  </a:lnTo>
                  <a:lnTo>
                    <a:pt x="403961" y="399796"/>
                  </a:lnTo>
                  <a:lnTo>
                    <a:pt x="399897" y="403860"/>
                  </a:lnTo>
                  <a:lnTo>
                    <a:pt x="0" y="403860"/>
                  </a:lnTo>
                  <a:lnTo>
                    <a:pt x="76" y="407162"/>
                  </a:lnTo>
                  <a:lnTo>
                    <a:pt x="787" y="410717"/>
                  </a:lnTo>
                  <a:lnTo>
                    <a:pt x="8369" y="418591"/>
                  </a:lnTo>
                  <a:lnTo>
                    <a:pt x="12192" y="419226"/>
                  </a:lnTo>
                  <a:lnTo>
                    <a:pt x="407263" y="419226"/>
                  </a:lnTo>
                  <a:lnTo>
                    <a:pt x="411073" y="418591"/>
                  </a:lnTo>
                  <a:lnTo>
                    <a:pt x="418566" y="411225"/>
                  </a:lnTo>
                  <a:lnTo>
                    <a:pt x="419455" y="406908"/>
                  </a:lnTo>
                  <a:lnTo>
                    <a:pt x="419455" y="12319"/>
                  </a:lnTo>
                  <a:lnTo>
                    <a:pt x="418566" y="8000"/>
                  </a:lnTo>
                  <a:lnTo>
                    <a:pt x="415518" y="3428"/>
                  </a:lnTo>
                  <a:lnTo>
                    <a:pt x="411454" y="762"/>
                  </a:lnTo>
                  <a:lnTo>
                    <a:pt x="407263" y="0"/>
                  </a:lnTo>
                  <a:close/>
                </a:path>
              </a:pathLst>
            </a:custGeom>
            <a:solidFill>
              <a:srgbClr val="151617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/>
            </a:p>
          </p:txBody>
        </p:sp>
        <p:sp>
          <p:nvSpPr>
            <p:cNvPr id="214" name="Google Shape;214;p24"/>
            <p:cNvSpPr/>
            <p:nvPr/>
          </p:nvSpPr>
          <p:spPr>
            <a:xfrm>
              <a:off x="1157757" y="1598548"/>
              <a:ext cx="412115" cy="412115"/>
            </a:xfrm>
            <a:custGeom>
              <a:rect b="b" l="l" r="r" t="t"/>
              <a:pathLst>
                <a:path extrusionOk="0" h="412114" w="412115">
                  <a:moveTo>
                    <a:pt x="407771" y="0"/>
                  </a:moveTo>
                  <a:lnTo>
                    <a:pt x="4102" y="0"/>
                  </a:lnTo>
                  <a:lnTo>
                    <a:pt x="0" y="4063"/>
                  </a:lnTo>
                  <a:lnTo>
                    <a:pt x="0" y="407797"/>
                  </a:lnTo>
                  <a:lnTo>
                    <a:pt x="4102" y="411861"/>
                  </a:lnTo>
                  <a:lnTo>
                    <a:pt x="407771" y="411861"/>
                  </a:lnTo>
                  <a:lnTo>
                    <a:pt x="411835" y="407797"/>
                  </a:lnTo>
                  <a:lnTo>
                    <a:pt x="411835" y="4063"/>
                  </a:lnTo>
                  <a:lnTo>
                    <a:pt x="407771" y="0"/>
                  </a:lnTo>
                  <a:close/>
                </a:path>
              </a:pathLst>
            </a:custGeom>
            <a:solidFill>
              <a:srgbClr val="F8EBE2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/>
            </a:p>
          </p:txBody>
        </p:sp>
        <p:sp>
          <p:nvSpPr>
            <p:cNvPr id="215" name="Google Shape;215;p24"/>
            <p:cNvSpPr/>
            <p:nvPr/>
          </p:nvSpPr>
          <p:spPr>
            <a:xfrm>
              <a:off x="1157757" y="1598548"/>
              <a:ext cx="412115" cy="412115"/>
            </a:xfrm>
            <a:custGeom>
              <a:rect b="b" l="l" r="r" t="t"/>
              <a:pathLst>
                <a:path extrusionOk="0" h="412114" w="412115">
                  <a:moveTo>
                    <a:pt x="0" y="9143"/>
                  </a:moveTo>
                  <a:lnTo>
                    <a:pt x="0" y="4063"/>
                  </a:lnTo>
                  <a:lnTo>
                    <a:pt x="4102" y="0"/>
                  </a:lnTo>
                  <a:lnTo>
                    <a:pt x="9143" y="0"/>
                  </a:lnTo>
                  <a:lnTo>
                    <a:pt x="402691" y="0"/>
                  </a:lnTo>
                  <a:lnTo>
                    <a:pt x="407771" y="0"/>
                  </a:lnTo>
                  <a:lnTo>
                    <a:pt x="411835" y="4063"/>
                  </a:lnTo>
                  <a:lnTo>
                    <a:pt x="411835" y="9143"/>
                  </a:lnTo>
                  <a:lnTo>
                    <a:pt x="411835" y="402716"/>
                  </a:lnTo>
                  <a:lnTo>
                    <a:pt x="411835" y="407797"/>
                  </a:lnTo>
                  <a:lnTo>
                    <a:pt x="407771" y="411861"/>
                  </a:lnTo>
                  <a:lnTo>
                    <a:pt x="402691" y="411861"/>
                  </a:lnTo>
                  <a:lnTo>
                    <a:pt x="9143" y="411861"/>
                  </a:lnTo>
                  <a:lnTo>
                    <a:pt x="4102" y="411861"/>
                  </a:lnTo>
                  <a:lnTo>
                    <a:pt x="0" y="407797"/>
                  </a:lnTo>
                  <a:lnTo>
                    <a:pt x="0" y="402716"/>
                  </a:lnTo>
                  <a:lnTo>
                    <a:pt x="0" y="9143"/>
                  </a:lnTo>
                  <a:close/>
                </a:path>
              </a:pathLst>
            </a:custGeom>
            <a:noFill/>
            <a:ln cap="flat" cmpd="sng" w="9525">
              <a:solidFill>
                <a:srgbClr val="15161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/>
            </a:p>
          </p:txBody>
        </p:sp>
      </p:grpSp>
      <p:sp>
        <p:nvSpPr>
          <p:cNvPr id="216" name="Google Shape;216;p24"/>
          <p:cNvSpPr txBox="1"/>
          <p:nvPr/>
        </p:nvSpPr>
        <p:spPr>
          <a:xfrm>
            <a:off x="1290319" y="1595704"/>
            <a:ext cx="146050" cy="30035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latin typeface="Trebuchet MS"/>
                <a:ea typeface="Trebuchet MS"/>
                <a:cs typeface="Trebuchet MS"/>
                <a:sym typeface="Trebuchet MS"/>
              </a:rPr>
              <a:t>1</a:t>
            </a:r>
            <a:endParaRPr sz="1800"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217" name="Google Shape;217;p24"/>
          <p:cNvSpPr txBox="1"/>
          <p:nvPr/>
        </p:nvSpPr>
        <p:spPr>
          <a:xfrm>
            <a:off x="1739900" y="1571371"/>
            <a:ext cx="10238105" cy="93916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latin typeface="Trebuchet MS"/>
                <a:ea typeface="Trebuchet MS"/>
                <a:cs typeface="Trebuchet MS"/>
                <a:sym typeface="Trebuchet MS"/>
              </a:rPr>
              <a:t>Permissão expressa da lei (permite)</a:t>
            </a:r>
            <a:endParaRPr sz="1800">
              <a:latin typeface="Trebuchet MS"/>
              <a:ea typeface="Trebuchet MS"/>
              <a:cs typeface="Trebuchet MS"/>
              <a:sym typeface="Trebuchet MS"/>
            </a:endParaRPr>
          </a:p>
          <a:p>
            <a:pPr indent="0" lvl="0" marL="12700" rtl="0" algn="l">
              <a:lnSpc>
                <a:spcPct val="100000"/>
              </a:lnSpc>
              <a:spcBef>
                <a:spcPts val="1060"/>
              </a:spcBef>
              <a:spcAft>
                <a:spcPts val="0"/>
              </a:spcAft>
              <a:buNone/>
            </a:pPr>
            <a:r>
              <a:rPr lang="en-US" sz="1400">
                <a:latin typeface="Trebuchet MS"/>
                <a:ea typeface="Trebuchet MS"/>
                <a:cs typeface="Trebuchet MS"/>
                <a:sym typeface="Trebuchet MS"/>
              </a:rPr>
              <a:t>Tribunal entende que a previsão expressa do critério em lei – seja a lei de PPPs ou de concessões – é suficiente para caracterizar</a:t>
            </a:r>
            <a:endParaRPr sz="1400">
              <a:latin typeface="Trebuchet MS"/>
              <a:ea typeface="Trebuchet MS"/>
              <a:cs typeface="Trebuchet MS"/>
              <a:sym typeface="Trebuchet MS"/>
            </a:endParaRPr>
          </a:p>
          <a:p>
            <a:pPr indent="0" lvl="0" marL="12700" rtl="0" algn="l">
              <a:lnSpc>
                <a:spcPct val="100000"/>
              </a:lnSpc>
              <a:spcBef>
                <a:spcPts val="610"/>
              </a:spcBef>
              <a:spcAft>
                <a:spcPts val="0"/>
              </a:spcAft>
              <a:buNone/>
            </a:pPr>
            <a:r>
              <a:rPr lang="en-US" sz="1400">
                <a:latin typeface="Trebuchet MS"/>
                <a:ea typeface="Trebuchet MS"/>
                <a:cs typeface="Trebuchet MS"/>
                <a:sym typeface="Trebuchet MS"/>
              </a:rPr>
              <a:t>sua adequação</a:t>
            </a:r>
            <a:endParaRPr sz="1400">
              <a:latin typeface="Trebuchet MS"/>
              <a:ea typeface="Trebuchet MS"/>
              <a:cs typeface="Trebuchet MS"/>
              <a:sym typeface="Trebuchet MS"/>
            </a:endParaRPr>
          </a:p>
        </p:txBody>
      </p:sp>
      <p:grpSp>
        <p:nvGrpSpPr>
          <p:cNvPr id="218" name="Google Shape;218;p24"/>
          <p:cNvGrpSpPr/>
          <p:nvPr/>
        </p:nvGrpSpPr>
        <p:grpSpPr>
          <a:xfrm>
            <a:off x="1157757" y="2869945"/>
            <a:ext cx="427608" cy="427608"/>
            <a:chOff x="1157757" y="2869945"/>
            <a:chExt cx="427608" cy="427608"/>
          </a:xfrm>
        </p:grpSpPr>
        <p:sp>
          <p:nvSpPr>
            <p:cNvPr id="219" name="Google Shape;219;p24"/>
            <p:cNvSpPr/>
            <p:nvPr/>
          </p:nvSpPr>
          <p:spPr>
            <a:xfrm>
              <a:off x="1165631" y="2877819"/>
              <a:ext cx="419734" cy="419734"/>
            </a:xfrm>
            <a:custGeom>
              <a:rect b="b" l="l" r="r" t="t"/>
              <a:pathLst>
                <a:path extrusionOk="0" h="419735" w="419734">
                  <a:moveTo>
                    <a:pt x="407263" y="0"/>
                  </a:moveTo>
                  <a:lnTo>
                    <a:pt x="403961" y="0"/>
                  </a:lnTo>
                  <a:lnTo>
                    <a:pt x="403961" y="399795"/>
                  </a:lnTo>
                  <a:lnTo>
                    <a:pt x="399897" y="403987"/>
                  </a:lnTo>
                  <a:lnTo>
                    <a:pt x="0" y="403987"/>
                  </a:lnTo>
                  <a:lnTo>
                    <a:pt x="76" y="407162"/>
                  </a:lnTo>
                  <a:lnTo>
                    <a:pt x="1371" y="412114"/>
                  </a:lnTo>
                  <a:lnTo>
                    <a:pt x="3949" y="415797"/>
                  </a:lnTo>
                  <a:lnTo>
                    <a:pt x="8140" y="418591"/>
                  </a:lnTo>
                  <a:lnTo>
                    <a:pt x="12192" y="419353"/>
                  </a:lnTo>
                  <a:lnTo>
                    <a:pt x="407263" y="419353"/>
                  </a:lnTo>
                  <a:lnTo>
                    <a:pt x="411327" y="418591"/>
                  </a:lnTo>
                  <a:lnTo>
                    <a:pt x="415899" y="415416"/>
                  </a:lnTo>
                  <a:lnTo>
                    <a:pt x="418693" y="410844"/>
                  </a:lnTo>
                  <a:lnTo>
                    <a:pt x="419455" y="407034"/>
                  </a:lnTo>
                  <a:lnTo>
                    <a:pt x="419455" y="12445"/>
                  </a:lnTo>
                  <a:lnTo>
                    <a:pt x="418566" y="8127"/>
                  </a:lnTo>
                  <a:lnTo>
                    <a:pt x="415518" y="3555"/>
                  </a:lnTo>
                  <a:lnTo>
                    <a:pt x="411962" y="1015"/>
                  </a:lnTo>
                  <a:lnTo>
                    <a:pt x="407263" y="0"/>
                  </a:lnTo>
                  <a:close/>
                </a:path>
              </a:pathLst>
            </a:custGeom>
            <a:solidFill>
              <a:srgbClr val="151617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/>
            </a:p>
          </p:txBody>
        </p:sp>
        <p:sp>
          <p:nvSpPr>
            <p:cNvPr id="220" name="Google Shape;220;p24"/>
            <p:cNvSpPr/>
            <p:nvPr/>
          </p:nvSpPr>
          <p:spPr>
            <a:xfrm>
              <a:off x="1157757" y="2869945"/>
              <a:ext cx="412115" cy="412115"/>
            </a:xfrm>
            <a:custGeom>
              <a:rect b="b" l="l" r="r" t="t"/>
              <a:pathLst>
                <a:path extrusionOk="0" h="412114" w="412115">
                  <a:moveTo>
                    <a:pt x="407771" y="0"/>
                  </a:moveTo>
                  <a:lnTo>
                    <a:pt x="4102" y="0"/>
                  </a:lnTo>
                  <a:lnTo>
                    <a:pt x="0" y="4063"/>
                  </a:lnTo>
                  <a:lnTo>
                    <a:pt x="0" y="407669"/>
                  </a:lnTo>
                  <a:lnTo>
                    <a:pt x="4102" y="411861"/>
                  </a:lnTo>
                  <a:lnTo>
                    <a:pt x="407771" y="411861"/>
                  </a:lnTo>
                  <a:lnTo>
                    <a:pt x="411835" y="407669"/>
                  </a:lnTo>
                  <a:lnTo>
                    <a:pt x="411835" y="4063"/>
                  </a:lnTo>
                  <a:lnTo>
                    <a:pt x="407771" y="0"/>
                  </a:lnTo>
                  <a:close/>
                </a:path>
              </a:pathLst>
            </a:custGeom>
            <a:solidFill>
              <a:srgbClr val="F8EBE2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/>
            </a:p>
          </p:txBody>
        </p:sp>
        <p:sp>
          <p:nvSpPr>
            <p:cNvPr id="221" name="Google Shape;221;p24"/>
            <p:cNvSpPr/>
            <p:nvPr/>
          </p:nvSpPr>
          <p:spPr>
            <a:xfrm>
              <a:off x="1157757" y="2869945"/>
              <a:ext cx="412115" cy="412115"/>
            </a:xfrm>
            <a:custGeom>
              <a:rect b="b" l="l" r="r" t="t"/>
              <a:pathLst>
                <a:path extrusionOk="0" h="412114" w="412115">
                  <a:moveTo>
                    <a:pt x="0" y="9143"/>
                  </a:moveTo>
                  <a:lnTo>
                    <a:pt x="0" y="4063"/>
                  </a:lnTo>
                  <a:lnTo>
                    <a:pt x="4102" y="0"/>
                  </a:lnTo>
                  <a:lnTo>
                    <a:pt x="9143" y="0"/>
                  </a:lnTo>
                  <a:lnTo>
                    <a:pt x="402691" y="0"/>
                  </a:lnTo>
                  <a:lnTo>
                    <a:pt x="407771" y="0"/>
                  </a:lnTo>
                  <a:lnTo>
                    <a:pt x="411835" y="4063"/>
                  </a:lnTo>
                  <a:lnTo>
                    <a:pt x="411835" y="9143"/>
                  </a:lnTo>
                  <a:lnTo>
                    <a:pt x="411835" y="402716"/>
                  </a:lnTo>
                  <a:lnTo>
                    <a:pt x="411835" y="407669"/>
                  </a:lnTo>
                  <a:lnTo>
                    <a:pt x="407771" y="411861"/>
                  </a:lnTo>
                  <a:lnTo>
                    <a:pt x="402691" y="411861"/>
                  </a:lnTo>
                  <a:lnTo>
                    <a:pt x="9143" y="411861"/>
                  </a:lnTo>
                  <a:lnTo>
                    <a:pt x="4102" y="411861"/>
                  </a:lnTo>
                  <a:lnTo>
                    <a:pt x="0" y="407669"/>
                  </a:lnTo>
                  <a:lnTo>
                    <a:pt x="0" y="402716"/>
                  </a:lnTo>
                  <a:lnTo>
                    <a:pt x="0" y="9143"/>
                  </a:lnTo>
                  <a:close/>
                </a:path>
              </a:pathLst>
            </a:custGeom>
            <a:noFill/>
            <a:ln cap="flat" cmpd="sng" w="9525">
              <a:solidFill>
                <a:srgbClr val="15161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/>
            </a:p>
          </p:txBody>
        </p:sp>
      </p:grpSp>
      <p:sp>
        <p:nvSpPr>
          <p:cNvPr id="222" name="Google Shape;222;p24"/>
          <p:cNvSpPr txBox="1"/>
          <p:nvPr/>
        </p:nvSpPr>
        <p:spPr>
          <a:xfrm>
            <a:off x="1290319" y="2867609"/>
            <a:ext cx="146050" cy="30035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latin typeface="Trebuchet MS"/>
                <a:ea typeface="Trebuchet MS"/>
                <a:cs typeface="Trebuchet MS"/>
                <a:sym typeface="Trebuchet MS"/>
              </a:rPr>
              <a:t>2</a:t>
            </a:r>
            <a:endParaRPr sz="1800"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223" name="Google Shape;223;p24"/>
          <p:cNvSpPr txBox="1"/>
          <p:nvPr/>
        </p:nvSpPr>
        <p:spPr>
          <a:xfrm>
            <a:off x="1739900" y="2843276"/>
            <a:ext cx="9438005" cy="69278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latin typeface="Trebuchet MS"/>
                <a:ea typeface="Trebuchet MS"/>
                <a:cs typeface="Trebuchet MS"/>
                <a:sym typeface="Trebuchet MS"/>
              </a:rPr>
              <a:t>Natureza intelectual específica da concessão (permite)</a:t>
            </a:r>
            <a:endParaRPr sz="1800">
              <a:latin typeface="Trebuchet MS"/>
              <a:ea typeface="Trebuchet MS"/>
              <a:cs typeface="Trebuchet MS"/>
              <a:sym typeface="Trebuchet MS"/>
            </a:endParaRPr>
          </a:p>
          <a:p>
            <a:pPr indent="0" lvl="0" marL="12700" rtl="0" algn="l">
              <a:lnSpc>
                <a:spcPct val="100000"/>
              </a:lnSpc>
              <a:spcBef>
                <a:spcPts val="1410"/>
              </a:spcBef>
              <a:spcAft>
                <a:spcPts val="0"/>
              </a:spcAft>
              <a:buNone/>
            </a:pPr>
            <a:r>
              <a:rPr lang="en-US" sz="1400">
                <a:latin typeface="Trebuchet MS"/>
                <a:ea typeface="Trebuchet MS"/>
                <a:cs typeface="Trebuchet MS"/>
                <a:sym typeface="Trebuchet MS"/>
              </a:rPr>
              <a:t>Tribunal entende que o objeto da concessão pode ser caracterizado como de natureza predominantemente intelectual</a:t>
            </a:r>
            <a:endParaRPr sz="1400">
              <a:latin typeface="Trebuchet MS"/>
              <a:ea typeface="Trebuchet MS"/>
              <a:cs typeface="Trebuchet MS"/>
              <a:sym typeface="Trebuchet MS"/>
            </a:endParaRPr>
          </a:p>
        </p:txBody>
      </p:sp>
      <p:grpSp>
        <p:nvGrpSpPr>
          <p:cNvPr id="224" name="Google Shape;224;p24"/>
          <p:cNvGrpSpPr/>
          <p:nvPr/>
        </p:nvGrpSpPr>
        <p:grpSpPr>
          <a:xfrm>
            <a:off x="1153756" y="4125213"/>
            <a:ext cx="427596" cy="427735"/>
            <a:chOff x="1153756" y="4125213"/>
            <a:chExt cx="427596" cy="427735"/>
          </a:xfrm>
        </p:grpSpPr>
        <p:sp>
          <p:nvSpPr>
            <p:cNvPr id="225" name="Google Shape;225;p24"/>
            <p:cNvSpPr/>
            <p:nvPr/>
          </p:nvSpPr>
          <p:spPr>
            <a:xfrm>
              <a:off x="1161618" y="4133214"/>
              <a:ext cx="419734" cy="419734"/>
            </a:xfrm>
            <a:custGeom>
              <a:rect b="b" l="l" r="r" t="t"/>
              <a:pathLst>
                <a:path extrusionOk="0" h="419735" w="419734">
                  <a:moveTo>
                    <a:pt x="407212" y="0"/>
                  </a:moveTo>
                  <a:lnTo>
                    <a:pt x="403910" y="0"/>
                  </a:lnTo>
                  <a:lnTo>
                    <a:pt x="403910" y="399796"/>
                  </a:lnTo>
                  <a:lnTo>
                    <a:pt x="399846" y="403860"/>
                  </a:lnTo>
                  <a:lnTo>
                    <a:pt x="0" y="403860"/>
                  </a:lnTo>
                  <a:lnTo>
                    <a:pt x="76" y="407162"/>
                  </a:lnTo>
                  <a:lnTo>
                    <a:pt x="774" y="410718"/>
                  </a:lnTo>
                  <a:lnTo>
                    <a:pt x="4356" y="416052"/>
                  </a:lnTo>
                  <a:lnTo>
                    <a:pt x="8356" y="418592"/>
                  </a:lnTo>
                  <a:lnTo>
                    <a:pt x="12192" y="419227"/>
                  </a:lnTo>
                  <a:lnTo>
                    <a:pt x="407212" y="419227"/>
                  </a:lnTo>
                  <a:lnTo>
                    <a:pt x="411022" y="418592"/>
                  </a:lnTo>
                  <a:lnTo>
                    <a:pt x="415848" y="415417"/>
                  </a:lnTo>
                  <a:lnTo>
                    <a:pt x="418515" y="411226"/>
                  </a:lnTo>
                  <a:lnTo>
                    <a:pt x="419404" y="407162"/>
                  </a:lnTo>
                  <a:lnTo>
                    <a:pt x="419404" y="12065"/>
                  </a:lnTo>
                  <a:lnTo>
                    <a:pt x="411403" y="762"/>
                  </a:lnTo>
                  <a:lnTo>
                    <a:pt x="407212" y="0"/>
                  </a:lnTo>
                  <a:close/>
                </a:path>
              </a:pathLst>
            </a:custGeom>
            <a:solidFill>
              <a:srgbClr val="151617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/>
            </a:p>
          </p:txBody>
        </p:sp>
        <p:sp>
          <p:nvSpPr>
            <p:cNvPr id="226" name="Google Shape;226;p24"/>
            <p:cNvSpPr/>
            <p:nvPr/>
          </p:nvSpPr>
          <p:spPr>
            <a:xfrm>
              <a:off x="1153756" y="4125213"/>
              <a:ext cx="412115" cy="412115"/>
            </a:xfrm>
            <a:custGeom>
              <a:rect b="b" l="l" r="r" t="t"/>
              <a:pathLst>
                <a:path extrusionOk="0" h="412114" w="412115">
                  <a:moveTo>
                    <a:pt x="407708" y="0"/>
                  </a:moveTo>
                  <a:lnTo>
                    <a:pt x="4089" y="0"/>
                  </a:lnTo>
                  <a:lnTo>
                    <a:pt x="0" y="4063"/>
                  </a:lnTo>
                  <a:lnTo>
                    <a:pt x="0" y="407797"/>
                  </a:lnTo>
                  <a:lnTo>
                    <a:pt x="4089" y="411861"/>
                  </a:lnTo>
                  <a:lnTo>
                    <a:pt x="407708" y="411861"/>
                  </a:lnTo>
                  <a:lnTo>
                    <a:pt x="411772" y="407797"/>
                  </a:lnTo>
                  <a:lnTo>
                    <a:pt x="411772" y="4063"/>
                  </a:lnTo>
                  <a:lnTo>
                    <a:pt x="407708" y="0"/>
                  </a:lnTo>
                  <a:close/>
                </a:path>
              </a:pathLst>
            </a:custGeom>
            <a:solidFill>
              <a:srgbClr val="F8EBE2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/>
            </a:p>
          </p:txBody>
        </p:sp>
        <p:sp>
          <p:nvSpPr>
            <p:cNvPr id="227" name="Google Shape;227;p24"/>
            <p:cNvSpPr/>
            <p:nvPr/>
          </p:nvSpPr>
          <p:spPr>
            <a:xfrm>
              <a:off x="1153756" y="4125213"/>
              <a:ext cx="412115" cy="412115"/>
            </a:xfrm>
            <a:custGeom>
              <a:rect b="b" l="l" r="r" t="t"/>
              <a:pathLst>
                <a:path extrusionOk="0" h="412114" w="412115">
                  <a:moveTo>
                    <a:pt x="0" y="9143"/>
                  </a:moveTo>
                  <a:lnTo>
                    <a:pt x="0" y="4063"/>
                  </a:lnTo>
                  <a:lnTo>
                    <a:pt x="4089" y="0"/>
                  </a:lnTo>
                  <a:lnTo>
                    <a:pt x="9143" y="0"/>
                  </a:lnTo>
                  <a:lnTo>
                    <a:pt x="402628" y="0"/>
                  </a:lnTo>
                  <a:lnTo>
                    <a:pt x="407708" y="0"/>
                  </a:lnTo>
                  <a:lnTo>
                    <a:pt x="411772" y="4063"/>
                  </a:lnTo>
                  <a:lnTo>
                    <a:pt x="411772" y="9143"/>
                  </a:lnTo>
                  <a:lnTo>
                    <a:pt x="411772" y="402717"/>
                  </a:lnTo>
                  <a:lnTo>
                    <a:pt x="411772" y="407797"/>
                  </a:lnTo>
                  <a:lnTo>
                    <a:pt x="407708" y="411861"/>
                  </a:lnTo>
                  <a:lnTo>
                    <a:pt x="402628" y="411861"/>
                  </a:lnTo>
                  <a:lnTo>
                    <a:pt x="9143" y="411861"/>
                  </a:lnTo>
                  <a:lnTo>
                    <a:pt x="4089" y="411861"/>
                  </a:lnTo>
                  <a:lnTo>
                    <a:pt x="0" y="407797"/>
                  </a:lnTo>
                  <a:lnTo>
                    <a:pt x="0" y="402717"/>
                  </a:lnTo>
                  <a:lnTo>
                    <a:pt x="0" y="9143"/>
                  </a:lnTo>
                  <a:close/>
                </a:path>
              </a:pathLst>
            </a:custGeom>
            <a:noFill/>
            <a:ln cap="flat" cmpd="sng" w="9525">
              <a:solidFill>
                <a:srgbClr val="15161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/>
            </a:p>
          </p:txBody>
        </p:sp>
      </p:grpSp>
      <p:sp>
        <p:nvSpPr>
          <p:cNvPr id="228" name="Google Shape;228;p24"/>
          <p:cNvSpPr txBox="1"/>
          <p:nvPr/>
        </p:nvSpPr>
        <p:spPr>
          <a:xfrm>
            <a:off x="1286383" y="4124325"/>
            <a:ext cx="145415" cy="2997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latin typeface="Trebuchet MS"/>
                <a:ea typeface="Trebuchet MS"/>
                <a:cs typeface="Trebuchet MS"/>
                <a:sym typeface="Trebuchet MS"/>
              </a:rPr>
              <a:t>3</a:t>
            </a:r>
            <a:endParaRPr sz="1800"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229" name="Google Shape;229;p24"/>
          <p:cNvSpPr txBox="1"/>
          <p:nvPr/>
        </p:nvSpPr>
        <p:spPr>
          <a:xfrm>
            <a:off x="1735963" y="4098493"/>
            <a:ext cx="9937750" cy="98234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latin typeface="Trebuchet MS"/>
                <a:ea typeface="Trebuchet MS"/>
                <a:cs typeface="Trebuchet MS"/>
                <a:sym typeface="Trebuchet MS"/>
              </a:rPr>
              <a:t>Falta de natureza predominantemente intelectual (não permite)</a:t>
            </a:r>
            <a:endParaRPr sz="1800">
              <a:latin typeface="Trebuchet MS"/>
              <a:ea typeface="Trebuchet MS"/>
              <a:cs typeface="Trebuchet MS"/>
              <a:sym typeface="Trebuchet MS"/>
            </a:endParaRPr>
          </a:p>
          <a:p>
            <a:pPr indent="0" lvl="0" marL="12700" marR="5080" rtl="0" algn="l">
              <a:lnSpc>
                <a:spcPct val="135700"/>
              </a:lnSpc>
              <a:spcBef>
                <a:spcPts val="810"/>
              </a:spcBef>
              <a:spcAft>
                <a:spcPts val="0"/>
              </a:spcAft>
              <a:buNone/>
            </a:pPr>
            <a:r>
              <a:rPr lang="en-US" sz="1400">
                <a:latin typeface="Trebuchet MS"/>
                <a:ea typeface="Trebuchet MS"/>
                <a:cs typeface="Trebuchet MS"/>
                <a:sym typeface="Trebuchet MS"/>
              </a:rPr>
              <a:t>Tribunal entende que não há características na concessão em questão que permitam classificar seu objeto como de natureza predominantemente intelectual</a:t>
            </a:r>
            <a:endParaRPr sz="1400">
              <a:latin typeface="Trebuchet MS"/>
              <a:ea typeface="Trebuchet MS"/>
              <a:cs typeface="Trebuchet MS"/>
              <a:sym typeface="Trebuchet MS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3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Google Shape;234;p25"/>
          <p:cNvSpPr txBox="1"/>
          <p:nvPr>
            <p:ph type="title"/>
          </p:nvPr>
        </p:nvSpPr>
        <p:spPr>
          <a:xfrm>
            <a:off x="498449" y="410718"/>
            <a:ext cx="11195100" cy="97091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272400">
            <a:spAutoFit/>
          </a:bodyPr>
          <a:lstStyle/>
          <a:p>
            <a:pPr indent="0" lvl="0" marL="35179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solidFill>
                  <a:srgbClr val="151617"/>
                </a:solidFill>
              </a:rPr>
              <a:t>Principais </a:t>
            </a:r>
            <a:r>
              <a:rPr i="1" lang="en-US">
                <a:solidFill>
                  <a:srgbClr val="151617"/>
                </a:solidFill>
                <a:latin typeface="Trebuchet MS"/>
                <a:ea typeface="Trebuchet MS"/>
                <a:cs typeface="Trebuchet MS"/>
                <a:sym typeface="Trebuchet MS"/>
              </a:rPr>
              <a:t>ratio decidenti </a:t>
            </a:r>
            <a:r>
              <a:rPr lang="en-US">
                <a:solidFill>
                  <a:srgbClr val="151617"/>
                </a:solidFill>
              </a:rPr>
              <a:t>analisadas</a:t>
            </a:r>
            <a:endParaRPr/>
          </a:p>
        </p:txBody>
      </p:sp>
      <p:grpSp>
        <p:nvGrpSpPr>
          <p:cNvPr id="235" name="Google Shape;235;p25"/>
          <p:cNvGrpSpPr/>
          <p:nvPr/>
        </p:nvGrpSpPr>
        <p:grpSpPr>
          <a:xfrm>
            <a:off x="1157757" y="2133599"/>
            <a:ext cx="427608" cy="427735"/>
            <a:chOff x="1157757" y="2133599"/>
            <a:chExt cx="427608" cy="427735"/>
          </a:xfrm>
        </p:grpSpPr>
        <p:sp>
          <p:nvSpPr>
            <p:cNvPr id="236" name="Google Shape;236;p25"/>
            <p:cNvSpPr/>
            <p:nvPr/>
          </p:nvSpPr>
          <p:spPr>
            <a:xfrm>
              <a:off x="1165631" y="2141600"/>
              <a:ext cx="419734" cy="419734"/>
            </a:xfrm>
            <a:custGeom>
              <a:rect b="b" l="l" r="r" t="t"/>
              <a:pathLst>
                <a:path extrusionOk="0" h="419735" w="419734">
                  <a:moveTo>
                    <a:pt x="407263" y="0"/>
                  </a:moveTo>
                  <a:lnTo>
                    <a:pt x="403961" y="0"/>
                  </a:lnTo>
                  <a:lnTo>
                    <a:pt x="403961" y="399796"/>
                  </a:lnTo>
                  <a:lnTo>
                    <a:pt x="399897" y="403860"/>
                  </a:lnTo>
                  <a:lnTo>
                    <a:pt x="0" y="403860"/>
                  </a:lnTo>
                  <a:lnTo>
                    <a:pt x="76" y="407162"/>
                  </a:lnTo>
                  <a:lnTo>
                    <a:pt x="889" y="411225"/>
                  </a:lnTo>
                  <a:lnTo>
                    <a:pt x="3594" y="415416"/>
                  </a:lnTo>
                  <a:lnTo>
                    <a:pt x="8140" y="418464"/>
                  </a:lnTo>
                  <a:lnTo>
                    <a:pt x="12192" y="419226"/>
                  </a:lnTo>
                  <a:lnTo>
                    <a:pt x="407263" y="419226"/>
                  </a:lnTo>
                  <a:lnTo>
                    <a:pt x="411327" y="418464"/>
                  </a:lnTo>
                  <a:lnTo>
                    <a:pt x="415899" y="415416"/>
                  </a:lnTo>
                  <a:lnTo>
                    <a:pt x="418566" y="411225"/>
                  </a:lnTo>
                  <a:lnTo>
                    <a:pt x="419455" y="406908"/>
                  </a:lnTo>
                  <a:lnTo>
                    <a:pt x="419455" y="12319"/>
                  </a:lnTo>
                  <a:lnTo>
                    <a:pt x="418566" y="8000"/>
                  </a:lnTo>
                  <a:lnTo>
                    <a:pt x="415518" y="3428"/>
                  </a:lnTo>
                  <a:lnTo>
                    <a:pt x="411835" y="888"/>
                  </a:lnTo>
                  <a:lnTo>
                    <a:pt x="412216" y="888"/>
                  </a:lnTo>
                  <a:lnTo>
                    <a:pt x="407263" y="0"/>
                  </a:lnTo>
                  <a:close/>
                </a:path>
              </a:pathLst>
            </a:custGeom>
            <a:solidFill>
              <a:srgbClr val="151617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/>
            </a:p>
          </p:txBody>
        </p:sp>
        <p:sp>
          <p:nvSpPr>
            <p:cNvPr id="237" name="Google Shape;237;p25"/>
            <p:cNvSpPr/>
            <p:nvPr/>
          </p:nvSpPr>
          <p:spPr>
            <a:xfrm>
              <a:off x="1157757" y="2133599"/>
              <a:ext cx="412115" cy="412115"/>
            </a:xfrm>
            <a:custGeom>
              <a:rect b="b" l="l" r="r" t="t"/>
              <a:pathLst>
                <a:path extrusionOk="0" h="412114" w="412115">
                  <a:moveTo>
                    <a:pt x="407771" y="0"/>
                  </a:moveTo>
                  <a:lnTo>
                    <a:pt x="4102" y="0"/>
                  </a:lnTo>
                  <a:lnTo>
                    <a:pt x="0" y="4063"/>
                  </a:lnTo>
                  <a:lnTo>
                    <a:pt x="0" y="407797"/>
                  </a:lnTo>
                  <a:lnTo>
                    <a:pt x="4102" y="411861"/>
                  </a:lnTo>
                  <a:lnTo>
                    <a:pt x="407771" y="411861"/>
                  </a:lnTo>
                  <a:lnTo>
                    <a:pt x="411835" y="407797"/>
                  </a:lnTo>
                  <a:lnTo>
                    <a:pt x="411835" y="4063"/>
                  </a:lnTo>
                  <a:lnTo>
                    <a:pt x="407771" y="0"/>
                  </a:lnTo>
                  <a:close/>
                </a:path>
              </a:pathLst>
            </a:custGeom>
            <a:solidFill>
              <a:srgbClr val="F8EBE2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/>
            </a:p>
          </p:txBody>
        </p:sp>
        <p:sp>
          <p:nvSpPr>
            <p:cNvPr id="238" name="Google Shape;238;p25"/>
            <p:cNvSpPr/>
            <p:nvPr/>
          </p:nvSpPr>
          <p:spPr>
            <a:xfrm>
              <a:off x="1157757" y="2133599"/>
              <a:ext cx="412115" cy="412115"/>
            </a:xfrm>
            <a:custGeom>
              <a:rect b="b" l="l" r="r" t="t"/>
              <a:pathLst>
                <a:path extrusionOk="0" h="412114" w="412115">
                  <a:moveTo>
                    <a:pt x="0" y="9144"/>
                  </a:moveTo>
                  <a:lnTo>
                    <a:pt x="0" y="4063"/>
                  </a:lnTo>
                  <a:lnTo>
                    <a:pt x="4102" y="0"/>
                  </a:lnTo>
                  <a:lnTo>
                    <a:pt x="9143" y="0"/>
                  </a:lnTo>
                  <a:lnTo>
                    <a:pt x="402691" y="0"/>
                  </a:lnTo>
                  <a:lnTo>
                    <a:pt x="407771" y="0"/>
                  </a:lnTo>
                  <a:lnTo>
                    <a:pt x="411835" y="4063"/>
                  </a:lnTo>
                  <a:lnTo>
                    <a:pt x="411835" y="9144"/>
                  </a:lnTo>
                  <a:lnTo>
                    <a:pt x="411835" y="402716"/>
                  </a:lnTo>
                  <a:lnTo>
                    <a:pt x="411835" y="407797"/>
                  </a:lnTo>
                  <a:lnTo>
                    <a:pt x="407771" y="411861"/>
                  </a:lnTo>
                  <a:lnTo>
                    <a:pt x="402691" y="411861"/>
                  </a:lnTo>
                  <a:lnTo>
                    <a:pt x="9143" y="411861"/>
                  </a:lnTo>
                  <a:lnTo>
                    <a:pt x="4102" y="411861"/>
                  </a:lnTo>
                  <a:lnTo>
                    <a:pt x="0" y="407797"/>
                  </a:lnTo>
                  <a:lnTo>
                    <a:pt x="0" y="402716"/>
                  </a:lnTo>
                  <a:lnTo>
                    <a:pt x="0" y="9144"/>
                  </a:lnTo>
                  <a:close/>
                </a:path>
              </a:pathLst>
            </a:custGeom>
            <a:noFill/>
            <a:ln cap="flat" cmpd="sng" w="9525">
              <a:solidFill>
                <a:srgbClr val="15161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/>
            </a:p>
          </p:txBody>
        </p:sp>
      </p:grpSp>
      <p:sp>
        <p:nvSpPr>
          <p:cNvPr id="239" name="Google Shape;239;p25"/>
          <p:cNvSpPr txBox="1"/>
          <p:nvPr/>
        </p:nvSpPr>
        <p:spPr>
          <a:xfrm>
            <a:off x="1290319" y="2131821"/>
            <a:ext cx="145415" cy="2997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latin typeface="Trebuchet MS"/>
                <a:ea typeface="Trebuchet MS"/>
                <a:cs typeface="Trebuchet MS"/>
                <a:sym typeface="Trebuchet MS"/>
              </a:rPr>
              <a:t>4</a:t>
            </a:r>
            <a:endParaRPr sz="1800"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240" name="Google Shape;240;p25"/>
          <p:cNvSpPr txBox="1"/>
          <p:nvPr/>
        </p:nvSpPr>
        <p:spPr>
          <a:xfrm>
            <a:off x="1739900" y="2106929"/>
            <a:ext cx="10210800" cy="89518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latin typeface="Trebuchet MS"/>
                <a:ea typeface="Trebuchet MS"/>
                <a:cs typeface="Trebuchet MS"/>
                <a:sym typeface="Trebuchet MS"/>
              </a:rPr>
              <a:t>Maturidade do mercado (não permite)</a:t>
            </a:r>
            <a:endParaRPr sz="1800">
              <a:latin typeface="Trebuchet MS"/>
              <a:ea typeface="Trebuchet MS"/>
              <a:cs typeface="Trebuchet MS"/>
              <a:sym typeface="Trebuchet MS"/>
            </a:endParaRPr>
          </a:p>
          <a:p>
            <a:pPr indent="0" lvl="0" marL="12700" marR="5080" rtl="0" algn="l">
              <a:lnSpc>
                <a:spcPct val="136400"/>
              </a:lnSpc>
              <a:spcBef>
                <a:spcPts val="445"/>
              </a:spcBef>
              <a:spcAft>
                <a:spcPts val="0"/>
              </a:spcAft>
              <a:buNone/>
            </a:pPr>
            <a:r>
              <a:rPr lang="en-US" sz="1400">
                <a:latin typeface="Trebuchet MS"/>
                <a:ea typeface="Trebuchet MS"/>
                <a:cs typeface="Trebuchet MS"/>
                <a:sym typeface="Trebuchet MS"/>
              </a:rPr>
              <a:t>Tribunal entende que a expertise necessária para a execução do objeto do contrato de concessão ou parceria público-privada já encontra-se disponível no mercado</a:t>
            </a:r>
            <a:endParaRPr sz="1400">
              <a:latin typeface="Trebuchet MS"/>
              <a:ea typeface="Trebuchet MS"/>
              <a:cs typeface="Trebuchet MS"/>
              <a:sym typeface="Trebuchet MS"/>
            </a:endParaRPr>
          </a:p>
        </p:txBody>
      </p:sp>
      <p:grpSp>
        <p:nvGrpSpPr>
          <p:cNvPr id="241" name="Google Shape;241;p25"/>
          <p:cNvGrpSpPr/>
          <p:nvPr/>
        </p:nvGrpSpPr>
        <p:grpSpPr>
          <a:xfrm>
            <a:off x="1157757" y="3682238"/>
            <a:ext cx="427608" cy="427608"/>
            <a:chOff x="1157757" y="3682238"/>
            <a:chExt cx="427608" cy="427608"/>
          </a:xfrm>
        </p:grpSpPr>
        <p:sp>
          <p:nvSpPr>
            <p:cNvPr id="242" name="Google Shape;242;p25"/>
            <p:cNvSpPr/>
            <p:nvPr/>
          </p:nvSpPr>
          <p:spPr>
            <a:xfrm>
              <a:off x="1165631" y="3690112"/>
              <a:ext cx="419734" cy="419734"/>
            </a:xfrm>
            <a:custGeom>
              <a:rect b="b" l="l" r="r" t="t"/>
              <a:pathLst>
                <a:path extrusionOk="0" h="419735" w="419734">
                  <a:moveTo>
                    <a:pt x="407263" y="0"/>
                  </a:moveTo>
                  <a:lnTo>
                    <a:pt x="403961" y="0"/>
                  </a:lnTo>
                  <a:lnTo>
                    <a:pt x="403961" y="399923"/>
                  </a:lnTo>
                  <a:lnTo>
                    <a:pt x="399897" y="403987"/>
                  </a:lnTo>
                  <a:lnTo>
                    <a:pt x="0" y="403987"/>
                  </a:lnTo>
                  <a:lnTo>
                    <a:pt x="76" y="407288"/>
                  </a:lnTo>
                  <a:lnTo>
                    <a:pt x="1079" y="411733"/>
                  </a:lnTo>
                  <a:lnTo>
                    <a:pt x="3594" y="415544"/>
                  </a:lnTo>
                  <a:lnTo>
                    <a:pt x="8140" y="418592"/>
                  </a:lnTo>
                  <a:lnTo>
                    <a:pt x="12192" y="419354"/>
                  </a:lnTo>
                  <a:lnTo>
                    <a:pt x="407263" y="419354"/>
                  </a:lnTo>
                  <a:lnTo>
                    <a:pt x="411327" y="418592"/>
                  </a:lnTo>
                  <a:lnTo>
                    <a:pt x="415899" y="415544"/>
                  </a:lnTo>
                  <a:lnTo>
                    <a:pt x="418566" y="411352"/>
                  </a:lnTo>
                  <a:lnTo>
                    <a:pt x="419455" y="407035"/>
                  </a:lnTo>
                  <a:lnTo>
                    <a:pt x="419455" y="12445"/>
                  </a:lnTo>
                  <a:lnTo>
                    <a:pt x="418566" y="8127"/>
                  </a:lnTo>
                  <a:lnTo>
                    <a:pt x="415518" y="3556"/>
                  </a:lnTo>
                  <a:lnTo>
                    <a:pt x="411962" y="1015"/>
                  </a:lnTo>
                  <a:lnTo>
                    <a:pt x="407263" y="0"/>
                  </a:lnTo>
                  <a:close/>
                </a:path>
              </a:pathLst>
            </a:custGeom>
            <a:solidFill>
              <a:srgbClr val="151617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/>
            </a:p>
          </p:txBody>
        </p:sp>
        <p:sp>
          <p:nvSpPr>
            <p:cNvPr id="243" name="Google Shape;243;p25"/>
            <p:cNvSpPr/>
            <p:nvPr/>
          </p:nvSpPr>
          <p:spPr>
            <a:xfrm>
              <a:off x="1157757" y="3682238"/>
              <a:ext cx="412115" cy="412115"/>
            </a:xfrm>
            <a:custGeom>
              <a:rect b="b" l="l" r="r" t="t"/>
              <a:pathLst>
                <a:path extrusionOk="0" h="412114" w="412115">
                  <a:moveTo>
                    <a:pt x="407771" y="0"/>
                  </a:moveTo>
                  <a:lnTo>
                    <a:pt x="4102" y="0"/>
                  </a:lnTo>
                  <a:lnTo>
                    <a:pt x="0" y="4063"/>
                  </a:lnTo>
                  <a:lnTo>
                    <a:pt x="0" y="407797"/>
                  </a:lnTo>
                  <a:lnTo>
                    <a:pt x="4102" y="411861"/>
                  </a:lnTo>
                  <a:lnTo>
                    <a:pt x="407771" y="411861"/>
                  </a:lnTo>
                  <a:lnTo>
                    <a:pt x="411835" y="407797"/>
                  </a:lnTo>
                  <a:lnTo>
                    <a:pt x="411835" y="4063"/>
                  </a:lnTo>
                  <a:lnTo>
                    <a:pt x="407771" y="0"/>
                  </a:lnTo>
                  <a:close/>
                </a:path>
              </a:pathLst>
            </a:custGeom>
            <a:solidFill>
              <a:srgbClr val="F8EBE2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/>
            </a:p>
          </p:txBody>
        </p:sp>
        <p:sp>
          <p:nvSpPr>
            <p:cNvPr id="244" name="Google Shape;244;p25"/>
            <p:cNvSpPr/>
            <p:nvPr/>
          </p:nvSpPr>
          <p:spPr>
            <a:xfrm>
              <a:off x="1157757" y="3682238"/>
              <a:ext cx="412115" cy="412115"/>
            </a:xfrm>
            <a:custGeom>
              <a:rect b="b" l="l" r="r" t="t"/>
              <a:pathLst>
                <a:path extrusionOk="0" h="412114" w="412115">
                  <a:moveTo>
                    <a:pt x="0" y="9143"/>
                  </a:moveTo>
                  <a:lnTo>
                    <a:pt x="0" y="4063"/>
                  </a:lnTo>
                  <a:lnTo>
                    <a:pt x="4102" y="0"/>
                  </a:lnTo>
                  <a:lnTo>
                    <a:pt x="9143" y="0"/>
                  </a:lnTo>
                  <a:lnTo>
                    <a:pt x="402691" y="0"/>
                  </a:lnTo>
                  <a:lnTo>
                    <a:pt x="407771" y="0"/>
                  </a:lnTo>
                  <a:lnTo>
                    <a:pt x="411835" y="4063"/>
                  </a:lnTo>
                  <a:lnTo>
                    <a:pt x="411835" y="9143"/>
                  </a:lnTo>
                  <a:lnTo>
                    <a:pt x="411835" y="402717"/>
                  </a:lnTo>
                  <a:lnTo>
                    <a:pt x="411835" y="407797"/>
                  </a:lnTo>
                  <a:lnTo>
                    <a:pt x="407771" y="411861"/>
                  </a:lnTo>
                  <a:lnTo>
                    <a:pt x="402691" y="411861"/>
                  </a:lnTo>
                  <a:lnTo>
                    <a:pt x="9143" y="411861"/>
                  </a:lnTo>
                  <a:lnTo>
                    <a:pt x="4102" y="411861"/>
                  </a:lnTo>
                  <a:lnTo>
                    <a:pt x="0" y="407797"/>
                  </a:lnTo>
                  <a:lnTo>
                    <a:pt x="0" y="402717"/>
                  </a:lnTo>
                  <a:lnTo>
                    <a:pt x="0" y="9143"/>
                  </a:lnTo>
                  <a:close/>
                </a:path>
              </a:pathLst>
            </a:custGeom>
            <a:noFill/>
            <a:ln cap="flat" cmpd="sng" w="9525">
              <a:solidFill>
                <a:srgbClr val="15161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/>
            </a:p>
          </p:txBody>
        </p:sp>
      </p:grpSp>
      <p:sp>
        <p:nvSpPr>
          <p:cNvPr id="245" name="Google Shape;245;p25"/>
          <p:cNvSpPr txBox="1"/>
          <p:nvPr/>
        </p:nvSpPr>
        <p:spPr>
          <a:xfrm>
            <a:off x="1290319" y="3681221"/>
            <a:ext cx="145415" cy="2997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latin typeface="Trebuchet MS"/>
                <a:ea typeface="Trebuchet MS"/>
                <a:cs typeface="Trebuchet MS"/>
                <a:sym typeface="Trebuchet MS"/>
              </a:rPr>
              <a:t>5</a:t>
            </a:r>
            <a:endParaRPr sz="1800"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246" name="Google Shape;246;p25"/>
          <p:cNvSpPr txBox="1"/>
          <p:nvPr/>
        </p:nvSpPr>
        <p:spPr>
          <a:xfrm>
            <a:off x="1739900" y="3656203"/>
            <a:ext cx="9707880" cy="98234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latin typeface="Trebuchet MS"/>
                <a:ea typeface="Trebuchet MS"/>
                <a:cs typeface="Trebuchet MS"/>
                <a:sym typeface="Trebuchet MS"/>
              </a:rPr>
              <a:t>Ausência de execução técnica diferenciada (não permite)</a:t>
            </a:r>
            <a:endParaRPr sz="1800">
              <a:latin typeface="Trebuchet MS"/>
              <a:ea typeface="Trebuchet MS"/>
              <a:cs typeface="Trebuchet MS"/>
              <a:sym typeface="Trebuchet MS"/>
            </a:endParaRPr>
          </a:p>
          <a:p>
            <a:pPr indent="0" lvl="0" marL="12700" rtl="0" algn="l">
              <a:lnSpc>
                <a:spcPct val="100000"/>
              </a:lnSpc>
              <a:spcBef>
                <a:spcPts val="1405"/>
              </a:spcBef>
              <a:spcAft>
                <a:spcPts val="0"/>
              </a:spcAft>
              <a:buNone/>
            </a:pPr>
            <a:r>
              <a:rPr lang="en-US" sz="1400">
                <a:latin typeface="Trebuchet MS"/>
                <a:ea typeface="Trebuchet MS"/>
                <a:cs typeface="Trebuchet MS"/>
                <a:sym typeface="Trebuchet MS"/>
              </a:rPr>
              <a:t>Tribunal entende que os quesitos estabelecidos para a avaliação da proposta técnica não evidenciam de forma substancial</a:t>
            </a:r>
            <a:endParaRPr sz="1400">
              <a:latin typeface="Trebuchet MS"/>
              <a:ea typeface="Trebuchet MS"/>
              <a:cs typeface="Trebuchet MS"/>
              <a:sym typeface="Trebuchet MS"/>
            </a:endParaRPr>
          </a:p>
          <a:p>
            <a:pPr indent="0" lvl="0" marL="12700" rtl="0" algn="l">
              <a:lnSpc>
                <a:spcPct val="100000"/>
              </a:lnSpc>
              <a:spcBef>
                <a:spcPts val="605"/>
              </a:spcBef>
              <a:spcAft>
                <a:spcPts val="0"/>
              </a:spcAft>
              <a:buNone/>
            </a:pPr>
            <a:r>
              <a:rPr lang="en-US" sz="1400">
                <a:latin typeface="Trebuchet MS"/>
                <a:ea typeface="Trebuchet MS"/>
                <a:cs typeface="Trebuchet MS"/>
                <a:sym typeface="Trebuchet MS"/>
              </a:rPr>
              <a:t>critérios a serem avaliados que caracterizem uma execução técnica diferenciada</a:t>
            </a:r>
            <a:endParaRPr sz="1400">
              <a:latin typeface="Trebuchet MS"/>
              <a:ea typeface="Trebuchet MS"/>
              <a:cs typeface="Trebuchet MS"/>
              <a:sym typeface="Trebuchet MS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0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Google Shape;251;p26"/>
          <p:cNvSpPr txBox="1"/>
          <p:nvPr>
            <p:ph type="title"/>
          </p:nvPr>
        </p:nvSpPr>
        <p:spPr>
          <a:xfrm>
            <a:off x="498449" y="410718"/>
            <a:ext cx="11195100" cy="97091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426325">
            <a:spAutoFit/>
          </a:bodyPr>
          <a:lstStyle/>
          <a:p>
            <a:pPr indent="0" lvl="0" marL="260921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Análise geral da </a:t>
            </a:r>
            <a:r>
              <a:rPr i="1" lang="en-US">
                <a:latin typeface="Trebuchet MS"/>
                <a:ea typeface="Trebuchet MS"/>
                <a:cs typeface="Trebuchet MS"/>
                <a:sym typeface="Trebuchet MS"/>
              </a:rPr>
              <a:t>Ratio Decidendi</a:t>
            </a:r>
            <a:endParaRPr/>
          </a:p>
        </p:txBody>
      </p:sp>
      <p:pic>
        <p:nvPicPr>
          <p:cNvPr id="252" name="Google Shape;252;p2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307591" y="1791881"/>
            <a:ext cx="7401686" cy="451294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6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Google Shape;257;p27"/>
          <p:cNvSpPr txBox="1"/>
          <p:nvPr>
            <p:ph type="title"/>
          </p:nvPr>
        </p:nvSpPr>
        <p:spPr>
          <a:xfrm>
            <a:off x="498449" y="410718"/>
            <a:ext cx="11195100" cy="97091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398250">
            <a:spAutoFit/>
          </a:bodyPr>
          <a:lstStyle/>
          <a:p>
            <a:pPr indent="0" lvl="0" marL="258318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Análise da </a:t>
            </a:r>
            <a:r>
              <a:rPr i="1" lang="en-US">
                <a:latin typeface="Trebuchet MS"/>
                <a:ea typeface="Trebuchet MS"/>
                <a:cs typeface="Trebuchet MS"/>
                <a:sym typeface="Trebuchet MS"/>
              </a:rPr>
              <a:t>RatioDecidendi </a:t>
            </a:r>
            <a:r>
              <a:rPr lang="en-US"/>
              <a:t>de São Paulo</a:t>
            </a:r>
            <a:endParaRPr/>
          </a:p>
        </p:txBody>
      </p:sp>
      <p:pic>
        <p:nvPicPr>
          <p:cNvPr id="258" name="Google Shape;258;p2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219961" y="1808264"/>
            <a:ext cx="7414386" cy="458343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2" name="Shape 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" name="Google Shape;263;p28"/>
          <p:cNvSpPr txBox="1"/>
          <p:nvPr>
            <p:ph type="title"/>
          </p:nvPr>
        </p:nvSpPr>
        <p:spPr>
          <a:xfrm>
            <a:off x="498449" y="410718"/>
            <a:ext cx="11195100" cy="97091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287000">
            <a:spAutoFit/>
          </a:bodyPr>
          <a:lstStyle/>
          <a:p>
            <a:pPr indent="0" lvl="0" marL="246062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Conclusões e Implicações da Pesquisa</a:t>
            </a:r>
            <a:endParaRPr/>
          </a:p>
        </p:txBody>
      </p:sp>
      <p:grpSp>
        <p:nvGrpSpPr>
          <p:cNvPr id="264" name="Google Shape;264;p28"/>
          <p:cNvGrpSpPr/>
          <p:nvPr/>
        </p:nvGrpSpPr>
        <p:grpSpPr>
          <a:xfrm>
            <a:off x="221335" y="1960499"/>
            <a:ext cx="528713" cy="528826"/>
            <a:chOff x="221335" y="1960499"/>
            <a:chExt cx="528713" cy="528826"/>
          </a:xfrm>
        </p:grpSpPr>
        <p:sp>
          <p:nvSpPr>
            <p:cNvPr id="265" name="Google Shape;265;p28"/>
            <p:cNvSpPr/>
            <p:nvPr/>
          </p:nvSpPr>
          <p:spPr>
            <a:xfrm>
              <a:off x="231889" y="1971166"/>
              <a:ext cx="518159" cy="518159"/>
            </a:xfrm>
            <a:custGeom>
              <a:rect b="b" l="l" r="r" t="t"/>
              <a:pathLst>
                <a:path extrusionOk="0" h="518160" w="518159">
                  <a:moveTo>
                    <a:pt x="517855" y="12065"/>
                  </a:moveTo>
                  <a:lnTo>
                    <a:pt x="517029" y="8001"/>
                  </a:lnTo>
                  <a:lnTo>
                    <a:pt x="516839" y="7493"/>
                  </a:lnTo>
                  <a:lnTo>
                    <a:pt x="516559" y="7112"/>
                  </a:lnTo>
                  <a:lnTo>
                    <a:pt x="514604" y="4191"/>
                  </a:lnTo>
                  <a:lnTo>
                    <a:pt x="514324" y="3810"/>
                  </a:lnTo>
                  <a:lnTo>
                    <a:pt x="513981" y="3429"/>
                  </a:lnTo>
                  <a:lnTo>
                    <a:pt x="510667" y="1270"/>
                  </a:lnTo>
                  <a:lnTo>
                    <a:pt x="509778" y="762"/>
                  </a:lnTo>
                  <a:lnTo>
                    <a:pt x="509981" y="762"/>
                  </a:lnTo>
                  <a:lnTo>
                    <a:pt x="505726" y="0"/>
                  </a:lnTo>
                  <a:lnTo>
                    <a:pt x="499745" y="0"/>
                  </a:lnTo>
                  <a:lnTo>
                    <a:pt x="499745" y="3683"/>
                  </a:lnTo>
                  <a:lnTo>
                    <a:pt x="499745" y="7493"/>
                  </a:lnTo>
                  <a:lnTo>
                    <a:pt x="499745" y="495554"/>
                  </a:lnTo>
                  <a:lnTo>
                    <a:pt x="495655" y="499618"/>
                  </a:lnTo>
                  <a:lnTo>
                    <a:pt x="7620" y="499618"/>
                  </a:lnTo>
                  <a:lnTo>
                    <a:pt x="3810" y="499618"/>
                  </a:lnTo>
                  <a:lnTo>
                    <a:pt x="0" y="499618"/>
                  </a:lnTo>
                  <a:lnTo>
                    <a:pt x="76" y="505587"/>
                  </a:lnTo>
                  <a:lnTo>
                    <a:pt x="787" y="509143"/>
                  </a:lnTo>
                  <a:lnTo>
                    <a:pt x="901" y="509651"/>
                  </a:lnTo>
                  <a:lnTo>
                    <a:pt x="1092" y="510159"/>
                  </a:lnTo>
                  <a:lnTo>
                    <a:pt x="1371" y="510540"/>
                  </a:lnTo>
                  <a:lnTo>
                    <a:pt x="3606" y="513842"/>
                  </a:lnTo>
                  <a:lnTo>
                    <a:pt x="3962" y="514223"/>
                  </a:lnTo>
                  <a:lnTo>
                    <a:pt x="7277" y="516382"/>
                  </a:lnTo>
                  <a:lnTo>
                    <a:pt x="7683" y="516763"/>
                  </a:lnTo>
                  <a:lnTo>
                    <a:pt x="8648" y="517017"/>
                  </a:lnTo>
                  <a:lnTo>
                    <a:pt x="12204" y="517779"/>
                  </a:lnTo>
                  <a:lnTo>
                    <a:pt x="505726" y="517779"/>
                  </a:lnTo>
                  <a:lnTo>
                    <a:pt x="509282" y="517017"/>
                  </a:lnTo>
                  <a:lnTo>
                    <a:pt x="510247" y="516763"/>
                  </a:lnTo>
                  <a:lnTo>
                    <a:pt x="510667" y="516382"/>
                  </a:lnTo>
                  <a:lnTo>
                    <a:pt x="513981" y="514223"/>
                  </a:lnTo>
                  <a:lnTo>
                    <a:pt x="514324" y="513842"/>
                  </a:lnTo>
                  <a:lnTo>
                    <a:pt x="514604" y="513461"/>
                  </a:lnTo>
                  <a:lnTo>
                    <a:pt x="516559" y="510540"/>
                  </a:lnTo>
                  <a:lnTo>
                    <a:pt x="516839" y="510159"/>
                  </a:lnTo>
                  <a:lnTo>
                    <a:pt x="517029" y="509651"/>
                  </a:lnTo>
                  <a:lnTo>
                    <a:pt x="517855" y="505587"/>
                  </a:lnTo>
                  <a:lnTo>
                    <a:pt x="517855" y="12065"/>
                  </a:lnTo>
                  <a:close/>
                </a:path>
              </a:pathLst>
            </a:custGeom>
            <a:solidFill>
              <a:srgbClr val="151617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/>
            </a:p>
          </p:txBody>
        </p:sp>
        <p:sp>
          <p:nvSpPr>
            <p:cNvPr id="266" name="Google Shape;266;p28"/>
            <p:cNvSpPr/>
            <p:nvPr/>
          </p:nvSpPr>
          <p:spPr>
            <a:xfrm>
              <a:off x="221335" y="1960499"/>
              <a:ext cx="510540" cy="510540"/>
            </a:xfrm>
            <a:custGeom>
              <a:rect b="b" l="l" r="r" t="t"/>
              <a:pathLst>
                <a:path extrusionOk="0" h="510539" w="510540">
                  <a:moveTo>
                    <a:pt x="506209" y="0"/>
                  </a:moveTo>
                  <a:lnTo>
                    <a:pt x="4089" y="0"/>
                  </a:lnTo>
                  <a:lnTo>
                    <a:pt x="0" y="4063"/>
                  </a:lnTo>
                  <a:lnTo>
                    <a:pt x="0" y="9143"/>
                  </a:lnTo>
                  <a:lnTo>
                    <a:pt x="0" y="506222"/>
                  </a:lnTo>
                  <a:lnTo>
                    <a:pt x="4089" y="510286"/>
                  </a:lnTo>
                  <a:lnTo>
                    <a:pt x="506209" y="510286"/>
                  </a:lnTo>
                  <a:lnTo>
                    <a:pt x="510298" y="506222"/>
                  </a:lnTo>
                  <a:lnTo>
                    <a:pt x="510298" y="4063"/>
                  </a:lnTo>
                  <a:lnTo>
                    <a:pt x="506209" y="0"/>
                  </a:lnTo>
                  <a:close/>
                </a:path>
              </a:pathLst>
            </a:custGeom>
            <a:solidFill>
              <a:srgbClr val="F8EBE3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/>
            </a:p>
          </p:txBody>
        </p:sp>
        <p:sp>
          <p:nvSpPr>
            <p:cNvPr id="267" name="Google Shape;267;p28"/>
            <p:cNvSpPr/>
            <p:nvPr/>
          </p:nvSpPr>
          <p:spPr>
            <a:xfrm>
              <a:off x="221335" y="1960499"/>
              <a:ext cx="510540" cy="510540"/>
            </a:xfrm>
            <a:custGeom>
              <a:rect b="b" l="l" r="r" t="t"/>
              <a:pathLst>
                <a:path extrusionOk="0" h="510539" w="510540">
                  <a:moveTo>
                    <a:pt x="0" y="9143"/>
                  </a:moveTo>
                  <a:lnTo>
                    <a:pt x="0" y="4063"/>
                  </a:lnTo>
                  <a:lnTo>
                    <a:pt x="4089" y="0"/>
                  </a:lnTo>
                  <a:lnTo>
                    <a:pt x="9143" y="0"/>
                  </a:lnTo>
                  <a:lnTo>
                    <a:pt x="501154" y="0"/>
                  </a:lnTo>
                  <a:lnTo>
                    <a:pt x="506209" y="0"/>
                  </a:lnTo>
                  <a:lnTo>
                    <a:pt x="510298" y="4063"/>
                  </a:lnTo>
                  <a:lnTo>
                    <a:pt x="510298" y="9143"/>
                  </a:lnTo>
                  <a:lnTo>
                    <a:pt x="510298" y="501141"/>
                  </a:lnTo>
                  <a:lnTo>
                    <a:pt x="510298" y="506222"/>
                  </a:lnTo>
                  <a:lnTo>
                    <a:pt x="506209" y="510286"/>
                  </a:lnTo>
                  <a:lnTo>
                    <a:pt x="501154" y="510286"/>
                  </a:lnTo>
                  <a:lnTo>
                    <a:pt x="9143" y="510286"/>
                  </a:lnTo>
                  <a:lnTo>
                    <a:pt x="4089" y="510286"/>
                  </a:lnTo>
                  <a:lnTo>
                    <a:pt x="0" y="506222"/>
                  </a:lnTo>
                  <a:lnTo>
                    <a:pt x="0" y="501141"/>
                  </a:lnTo>
                  <a:lnTo>
                    <a:pt x="0" y="9143"/>
                  </a:lnTo>
                  <a:close/>
                </a:path>
              </a:pathLst>
            </a:custGeom>
            <a:noFill/>
            <a:ln cap="flat" cmpd="sng" w="9525">
              <a:solidFill>
                <a:srgbClr val="15161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/>
            </a:p>
          </p:txBody>
        </p:sp>
        <p:pic>
          <p:nvPicPr>
            <p:cNvPr id="268" name="Google Shape;268;p28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306412" y="2002955"/>
              <a:ext cx="340156" cy="425284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69" name="Google Shape;269;p28"/>
          <p:cNvGrpSpPr/>
          <p:nvPr/>
        </p:nvGrpSpPr>
        <p:grpSpPr>
          <a:xfrm>
            <a:off x="5892292" y="1937892"/>
            <a:ext cx="528700" cy="528700"/>
            <a:chOff x="5892292" y="1937892"/>
            <a:chExt cx="528700" cy="528700"/>
          </a:xfrm>
        </p:grpSpPr>
        <p:sp>
          <p:nvSpPr>
            <p:cNvPr id="270" name="Google Shape;270;p28"/>
            <p:cNvSpPr/>
            <p:nvPr/>
          </p:nvSpPr>
          <p:spPr>
            <a:xfrm>
              <a:off x="5902833" y="1948433"/>
              <a:ext cx="518159" cy="518159"/>
            </a:xfrm>
            <a:custGeom>
              <a:rect b="b" l="l" r="r" t="t"/>
              <a:pathLst>
                <a:path extrusionOk="0" h="518160" w="518160">
                  <a:moveTo>
                    <a:pt x="517906" y="12192"/>
                  </a:moveTo>
                  <a:lnTo>
                    <a:pt x="517144" y="8636"/>
                  </a:lnTo>
                  <a:lnTo>
                    <a:pt x="517017" y="8128"/>
                  </a:lnTo>
                  <a:lnTo>
                    <a:pt x="516890" y="7620"/>
                  </a:lnTo>
                  <a:lnTo>
                    <a:pt x="516509" y="7239"/>
                  </a:lnTo>
                  <a:lnTo>
                    <a:pt x="514350" y="3937"/>
                  </a:lnTo>
                  <a:lnTo>
                    <a:pt x="513969" y="3556"/>
                  </a:lnTo>
                  <a:lnTo>
                    <a:pt x="510667" y="1397"/>
                  </a:lnTo>
                  <a:lnTo>
                    <a:pt x="510286" y="1016"/>
                  </a:lnTo>
                  <a:lnTo>
                    <a:pt x="510451" y="1016"/>
                  </a:lnTo>
                  <a:lnTo>
                    <a:pt x="505714" y="0"/>
                  </a:lnTo>
                  <a:lnTo>
                    <a:pt x="499745" y="0"/>
                  </a:lnTo>
                  <a:lnTo>
                    <a:pt x="499745" y="3810"/>
                  </a:lnTo>
                  <a:lnTo>
                    <a:pt x="499745" y="7620"/>
                  </a:lnTo>
                  <a:lnTo>
                    <a:pt x="499745" y="495681"/>
                  </a:lnTo>
                  <a:lnTo>
                    <a:pt x="495681" y="499745"/>
                  </a:lnTo>
                  <a:lnTo>
                    <a:pt x="7620" y="499745"/>
                  </a:lnTo>
                  <a:lnTo>
                    <a:pt x="3810" y="499745"/>
                  </a:lnTo>
                  <a:lnTo>
                    <a:pt x="0" y="499745"/>
                  </a:lnTo>
                  <a:lnTo>
                    <a:pt x="127" y="505714"/>
                  </a:lnTo>
                  <a:lnTo>
                    <a:pt x="7747" y="516763"/>
                  </a:lnTo>
                  <a:lnTo>
                    <a:pt x="8318" y="517144"/>
                  </a:lnTo>
                  <a:lnTo>
                    <a:pt x="8636" y="517144"/>
                  </a:lnTo>
                  <a:lnTo>
                    <a:pt x="12192" y="517779"/>
                  </a:lnTo>
                  <a:lnTo>
                    <a:pt x="505714" y="517779"/>
                  </a:lnTo>
                  <a:lnTo>
                    <a:pt x="509270" y="517144"/>
                  </a:lnTo>
                  <a:lnTo>
                    <a:pt x="509511" y="517144"/>
                  </a:lnTo>
                  <a:lnTo>
                    <a:pt x="510286" y="516763"/>
                  </a:lnTo>
                  <a:lnTo>
                    <a:pt x="513969" y="514350"/>
                  </a:lnTo>
                  <a:lnTo>
                    <a:pt x="514350" y="513969"/>
                  </a:lnTo>
                  <a:lnTo>
                    <a:pt x="516509" y="510667"/>
                  </a:lnTo>
                  <a:lnTo>
                    <a:pt x="516890" y="510286"/>
                  </a:lnTo>
                  <a:lnTo>
                    <a:pt x="517017" y="509778"/>
                  </a:lnTo>
                  <a:lnTo>
                    <a:pt x="517144" y="509270"/>
                  </a:lnTo>
                  <a:lnTo>
                    <a:pt x="517906" y="505714"/>
                  </a:lnTo>
                  <a:lnTo>
                    <a:pt x="517906" y="12192"/>
                  </a:lnTo>
                  <a:close/>
                </a:path>
              </a:pathLst>
            </a:custGeom>
            <a:solidFill>
              <a:srgbClr val="151617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/>
            </a:p>
          </p:txBody>
        </p:sp>
        <p:sp>
          <p:nvSpPr>
            <p:cNvPr id="271" name="Google Shape;271;p28"/>
            <p:cNvSpPr/>
            <p:nvPr/>
          </p:nvSpPr>
          <p:spPr>
            <a:xfrm>
              <a:off x="5892292" y="1937892"/>
              <a:ext cx="510540" cy="510540"/>
            </a:xfrm>
            <a:custGeom>
              <a:rect b="b" l="l" r="r" t="t"/>
              <a:pathLst>
                <a:path extrusionOk="0" h="510539" w="510539">
                  <a:moveTo>
                    <a:pt x="506222" y="0"/>
                  </a:moveTo>
                  <a:lnTo>
                    <a:pt x="4063" y="0"/>
                  </a:lnTo>
                  <a:lnTo>
                    <a:pt x="0" y="4064"/>
                  </a:lnTo>
                  <a:lnTo>
                    <a:pt x="0" y="9144"/>
                  </a:lnTo>
                  <a:lnTo>
                    <a:pt x="0" y="506222"/>
                  </a:lnTo>
                  <a:lnTo>
                    <a:pt x="4063" y="510286"/>
                  </a:lnTo>
                  <a:lnTo>
                    <a:pt x="506222" y="510286"/>
                  </a:lnTo>
                  <a:lnTo>
                    <a:pt x="510286" y="506222"/>
                  </a:lnTo>
                  <a:lnTo>
                    <a:pt x="510286" y="4064"/>
                  </a:lnTo>
                  <a:lnTo>
                    <a:pt x="506222" y="0"/>
                  </a:lnTo>
                  <a:close/>
                </a:path>
              </a:pathLst>
            </a:custGeom>
            <a:solidFill>
              <a:srgbClr val="F8EBE3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/>
            </a:p>
          </p:txBody>
        </p:sp>
        <p:sp>
          <p:nvSpPr>
            <p:cNvPr id="272" name="Google Shape;272;p28"/>
            <p:cNvSpPr/>
            <p:nvPr/>
          </p:nvSpPr>
          <p:spPr>
            <a:xfrm>
              <a:off x="5892292" y="1937892"/>
              <a:ext cx="510540" cy="510540"/>
            </a:xfrm>
            <a:custGeom>
              <a:rect b="b" l="l" r="r" t="t"/>
              <a:pathLst>
                <a:path extrusionOk="0" h="510539" w="510539">
                  <a:moveTo>
                    <a:pt x="0" y="9144"/>
                  </a:moveTo>
                  <a:lnTo>
                    <a:pt x="0" y="4064"/>
                  </a:lnTo>
                  <a:lnTo>
                    <a:pt x="4063" y="0"/>
                  </a:lnTo>
                  <a:lnTo>
                    <a:pt x="9144" y="0"/>
                  </a:lnTo>
                  <a:lnTo>
                    <a:pt x="501142" y="0"/>
                  </a:lnTo>
                  <a:lnTo>
                    <a:pt x="506222" y="0"/>
                  </a:lnTo>
                  <a:lnTo>
                    <a:pt x="510286" y="4064"/>
                  </a:lnTo>
                  <a:lnTo>
                    <a:pt x="510286" y="9144"/>
                  </a:lnTo>
                  <a:lnTo>
                    <a:pt x="510286" y="501142"/>
                  </a:lnTo>
                  <a:lnTo>
                    <a:pt x="510286" y="506222"/>
                  </a:lnTo>
                  <a:lnTo>
                    <a:pt x="506222" y="510286"/>
                  </a:lnTo>
                  <a:lnTo>
                    <a:pt x="501142" y="510286"/>
                  </a:lnTo>
                  <a:lnTo>
                    <a:pt x="9144" y="510286"/>
                  </a:lnTo>
                  <a:lnTo>
                    <a:pt x="4063" y="510286"/>
                  </a:lnTo>
                  <a:lnTo>
                    <a:pt x="0" y="506222"/>
                  </a:lnTo>
                  <a:lnTo>
                    <a:pt x="0" y="501142"/>
                  </a:lnTo>
                  <a:lnTo>
                    <a:pt x="0" y="9144"/>
                  </a:lnTo>
                  <a:close/>
                </a:path>
              </a:pathLst>
            </a:custGeom>
            <a:noFill/>
            <a:ln cap="flat" cmpd="sng" w="9525">
              <a:solidFill>
                <a:srgbClr val="15161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/>
            </a:p>
          </p:txBody>
        </p:sp>
        <p:pic>
          <p:nvPicPr>
            <p:cNvPr id="273" name="Google Shape;273;p28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5977382" y="1980349"/>
              <a:ext cx="340156" cy="425284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74" name="Google Shape;274;p28"/>
          <p:cNvGrpSpPr/>
          <p:nvPr/>
        </p:nvGrpSpPr>
        <p:grpSpPr>
          <a:xfrm>
            <a:off x="221335" y="3658615"/>
            <a:ext cx="528713" cy="528827"/>
            <a:chOff x="221335" y="3658615"/>
            <a:chExt cx="528713" cy="528827"/>
          </a:xfrm>
        </p:grpSpPr>
        <p:sp>
          <p:nvSpPr>
            <p:cNvPr id="275" name="Google Shape;275;p28"/>
            <p:cNvSpPr/>
            <p:nvPr/>
          </p:nvSpPr>
          <p:spPr>
            <a:xfrm>
              <a:off x="231889" y="3669283"/>
              <a:ext cx="518159" cy="518159"/>
            </a:xfrm>
            <a:custGeom>
              <a:rect b="b" l="l" r="r" t="t"/>
              <a:pathLst>
                <a:path extrusionOk="0" h="518160" w="518159">
                  <a:moveTo>
                    <a:pt x="517855" y="12192"/>
                  </a:moveTo>
                  <a:lnTo>
                    <a:pt x="517029" y="8128"/>
                  </a:lnTo>
                  <a:lnTo>
                    <a:pt x="516839" y="7620"/>
                  </a:lnTo>
                  <a:lnTo>
                    <a:pt x="516559" y="7239"/>
                  </a:lnTo>
                  <a:lnTo>
                    <a:pt x="514604" y="4318"/>
                  </a:lnTo>
                  <a:lnTo>
                    <a:pt x="514324" y="3937"/>
                  </a:lnTo>
                  <a:lnTo>
                    <a:pt x="513981" y="3556"/>
                  </a:lnTo>
                  <a:lnTo>
                    <a:pt x="513575" y="3302"/>
                  </a:lnTo>
                  <a:lnTo>
                    <a:pt x="510667" y="1270"/>
                  </a:lnTo>
                  <a:lnTo>
                    <a:pt x="510247" y="1016"/>
                  </a:lnTo>
                  <a:lnTo>
                    <a:pt x="509295" y="762"/>
                  </a:lnTo>
                  <a:lnTo>
                    <a:pt x="505726" y="0"/>
                  </a:lnTo>
                  <a:lnTo>
                    <a:pt x="499745" y="0"/>
                  </a:lnTo>
                  <a:lnTo>
                    <a:pt x="499745" y="3810"/>
                  </a:lnTo>
                  <a:lnTo>
                    <a:pt x="499745" y="7620"/>
                  </a:lnTo>
                  <a:lnTo>
                    <a:pt x="499745" y="495554"/>
                  </a:lnTo>
                  <a:lnTo>
                    <a:pt x="495655" y="499745"/>
                  </a:lnTo>
                  <a:lnTo>
                    <a:pt x="7620" y="499745"/>
                  </a:lnTo>
                  <a:lnTo>
                    <a:pt x="3810" y="499745"/>
                  </a:lnTo>
                  <a:lnTo>
                    <a:pt x="0" y="499745"/>
                  </a:lnTo>
                  <a:lnTo>
                    <a:pt x="76" y="505714"/>
                  </a:lnTo>
                  <a:lnTo>
                    <a:pt x="787" y="509270"/>
                  </a:lnTo>
                  <a:lnTo>
                    <a:pt x="901" y="509778"/>
                  </a:lnTo>
                  <a:lnTo>
                    <a:pt x="1181" y="510286"/>
                  </a:lnTo>
                  <a:lnTo>
                    <a:pt x="3340" y="513461"/>
                  </a:lnTo>
                  <a:lnTo>
                    <a:pt x="3606" y="513969"/>
                  </a:lnTo>
                  <a:lnTo>
                    <a:pt x="3962" y="514223"/>
                  </a:lnTo>
                  <a:lnTo>
                    <a:pt x="4368" y="514477"/>
                  </a:lnTo>
                  <a:lnTo>
                    <a:pt x="7277" y="516509"/>
                  </a:lnTo>
                  <a:lnTo>
                    <a:pt x="7683" y="516763"/>
                  </a:lnTo>
                  <a:lnTo>
                    <a:pt x="8153" y="517017"/>
                  </a:lnTo>
                  <a:lnTo>
                    <a:pt x="8648" y="517017"/>
                  </a:lnTo>
                  <a:lnTo>
                    <a:pt x="12204" y="517779"/>
                  </a:lnTo>
                  <a:lnTo>
                    <a:pt x="505726" y="517779"/>
                  </a:lnTo>
                  <a:lnTo>
                    <a:pt x="509282" y="517017"/>
                  </a:lnTo>
                  <a:lnTo>
                    <a:pt x="509778" y="517017"/>
                  </a:lnTo>
                  <a:lnTo>
                    <a:pt x="510667" y="516509"/>
                  </a:lnTo>
                  <a:lnTo>
                    <a:pt x="513575" y="514477"/>
                  </a:lnTo>
                  <a:lnTo>
                    <a:pt x="513981" y="514223"/>
                  </a:lnTo>
                  <a:lnTo>
                    <a:pt x="514324" y="513969"/>
                  </a:lnTo>
                  <a:lnTo>
                    <a:pt x="514604" y="513461"/>
                  </a:lnTo>
                  <a:lnTo>
                    <a:pt x="516737" y="510286"/>
                  </a:lnTo>
                  <a:lnTo>
                    <a:pt x="517029" y="509778"/>
                  </a:lnTo>
                  <a:lnTo>
                    <a:pt x="517855" y="505714"/>
                  </a:lnTo>
                  <a:lnTo>
                    <a:pt x="517855" y="12192"/>
                  </a:lnTo>
                  <a:close/>
                </a:path>
              </a:pathLst>
            </a:custGeom>
            <a:solidFill>
              <a:srgbClr val="151617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/>
            </a:p>
          </p:txBody>
        </p:sp>
        <p:sp>
          <p:nvSpPr>
            <p:cNvPr id="276" name="Google Shape;276;p28"/>
            <p:cNvSpPr/>
            <p:nvPr/>
          </p:nvSpPr>
          <p:spPr>
            <a:xfrm>
              <a:off x="221335" y="3658615"/>
              <a:ext cx="510540" cy="510540"/>
            </a:xfrm>
            <a:custGeom>
              <a:rect b="b" l="l" r="r" t="t"/>
              <a:pathLst>
                <a:path extrusionOk="0" h="510539" w="510540">
                  <a:moveTo>
                    <a:pt x="506209" y="0"/>
                  </a:moveTo>
                  <a:lnTo>
                    <a:pt x="4089" y="0"/>
                  </a:lnTo>
                  <a:lnTo>
                    <a:pt x="0" y="4190"/>
                  </a:lnTo>
                  <a:lnTo>
                    <a:pt x="0" y="9143"/>
                  </a:lnTo>
                  <a:lnTo>
                    <a:pt x="0" y="506221"/>
                  </a:lnTo>
                  <a:lnTo>
                    <a:pt x="4089" y="510412"/>
                  </a:lnTo>
                  <a:lnTo>
                    <a:pt x="506209" y="510412"/>
                  </a:lnTo>
                  <a:lnTo>
                    <a:pt x="510298" y="506221"/>
                  </a:lnTo>
                  <a:lnTo>
                    <a:pt x="510298" y="4190"/>
                  </a:lnTo>
                  <a:lnTo>
                    <a:pt x="506209" y="0"/>
                  </a:lnTo>
                  <a:close/>
                </a:path>
              </a:pathLst>
            </a:custGeom>
            <a:solidFill>
              <a:srgbClr val="F8EBE3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/>
            </a:p>
          </p:txBody>
        </p:sp>
        <p:sp>
          <p:nvSpPr>
            <p:cNvPr id="277" name="Google Shape;277;p28"/>
            <p:cNvSpPr/>
            <p:nvPr/>
          </p:nvSpPr>
          <p:spPr>
            <a:xfrm>
              <a:off x="221335" y="3658615"/>
              <a:ext cx="510540" cy="510540"/>
            </a:xfrm>
            <a:custGeom>
              <a:rect b="b" l="l" r="r" t="t"/>
              <a:pathLst>
                <a:path extrusionOk="0" h="510539" w="510540">
                  <a:moveTo>
                    <a:pt x="0" y="9143"/>
                  </a:moveTo>
                  <a:lnTo>
                    <a:pt x="0" y="4190"/>
                  </a:lnTo>
                  <a:lnTo>
                    <a:pt x="4089" y="0"/>
                  </a:lnTo>
                  <a:lnTo>
                    <a:pt x="9143" y="0"/>
                  </a:lnTo>
                  <a:lnTo>
                    <a:pt x="501154" y="0"/>
                  </a:lnTo>
                  <a:lnTo>
                    <a:pt x="506209" y="0"/>
                  </a:lnTo>
                  <a:lnTo>
                    <a:pt x="510298" y="4190"/>
                  </a:lnTo>
                  <a:lnTo>
                    <a:pt x="510298" y="9143"/>
                  </a:lnTo>
                  <a:lnTo>
                    <a:pt x="510298" y="501268"/>
                  </a:lnTo>
                  <a:lnTo>
                    <a:pt x="510298" y="506221"/>
                  </a:lnTo>
                  <a:lnTo>
                    <a:pt x="506209" y="510412"/>
                  </a:lnTo>
                  <a:lnTo>
                    <a:pt x="501154" y="510412"/>
                  </a:lnTo>
                  <a:lnTo>
                    <a:pt x="9143" y="510412"/>
                  </a:lnTo>
                  <a:lnTo>
                    <a:pt x="4089" y="510412"/>
                  </a:lnTo>
                  <a:lnTo>
                    <a:pt x="0" y="506221"/>
                  </a:lnTo>
                  <a:lnTo>
                    <a:pt x="0" y="501268"/>
                  </a:lnTo>
                  <a:lnTo>
                    <a:pt x="0" y="9143"/>
                  </a:lnTo>
                  <a:close/>
                </a:path>
              </a:pathLst>
            </a:custGeom>
            <a:noFill/>
            <a:ln cap="flat" cmpd="sng" w="9525">
              <a:solidFill>
                <a:srgbClr val="15161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/>
            </a:p>
          </p:txBody>
        </p:sp>
        <p:pic>
          <p:nvPicPr>
            <p:cNvPr id="278" name="Google Shape;278;p28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306412" y="3701199"/>
              <a:ext cx="340156" cy="425284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79" name="Google Shape;279;p28"/>
          <p:cNvSpPr txBox="1"/>
          <p:nvPr/>
        </p:nvSpPr>
        <p:spPr>
          <a:xfrm>
            <a:off x="945896" y="2012442"/>
            <a:ext cx="4999355" cy="27619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05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rgbClr val="151617"/>
                </a:solidFill>
                <a:latin typeface="Verdana"/>
                <a:ea typeface="Verdana"/>
                <a:cs typeface="Verdana"/>
                <a:sym typeface="Verdana"/>
              </a:rPr>
              <a:t>Tendência institucional:</a:t>
            </a:r>
            <a:endParaRPr sz="1600">
              <a:latin typeface="Verdana"/>
              <a:ea typeface="Verdana"/>
              <a:cs typeface="Verdana"/>
              <a:sym typeface="Verdana"/>
            </a:endParaRPr>
          </a:p>
          <a:p>
            <a:pPr indent="0" lvl="0" marL="12700" marR="412115" rtl="0" algn="l">
              <a:lnSpc>
                <a:spcPct val="151300"/>
              </a:lnSpc>
              <a:spcBef>
                <a:spcPts val="103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rgbClr val="151617"/>
                </a:solidFill>
                <a:latin typeface="SimSun-ExtB"/>
                <a:ea typeface="SimSun-ExtB"/>
                <a:cs typeface="SimSun-ExtB"/>
                <a:sym typeface="SimSun-ExtB"/>
              </a:rPr>
              <a:t>Tribunais limitam o uso de "técnica e preço", consolidando jurisprudência mais objetiva</a:t>
            </a:r>
            <a:endParaRPr sz="1600">
              <a:latin typeface="SimSun-ExtB"/>
              <a:ea typeface="SimSun-ExtB"/>
              <a:cs typeface="SimSun-ExtB"/>
              <a:sym typeface="SimSun-ExtB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latin typeface="SimSun-ExtB"/>
              <a:ea typeface="SimSun-ExtB"/>
              <a:cs typeface="SimSun-ExtB"/>
              <a:sym typeface="SimSun-ExtB"/>
            </a:endParaRPr>
          </a:p>
          <a:p>
            <a:pPr indent="0" lvl="0" marL="0" rtl="0" algn="l">
              <a:lnSpc>
                <a:spcPct val="100000"/>
              </a:lnSpc>
              <a:spcBef>
                <a:spcPts val="509"/>
              </a:spcBef>
              <a:spcAft>
                <a:spcPts val="0"/>
              </a:spcAft>
              <a:buNone/>
            </a:pPr>
            <a:r>
              <a:t/>
            </a:r>
            <a:endParaRPr sz="1600">
              <a:latin typeface="SimSun-ExtB"/>
              <a:ea typeface="SimSun-ExtB"/>
              <a:cs typeface="SimSun-ExtB"/>
              <a:sym typeface="SimSun-ExtB"/>
            </a:endParaRPr>
          </a:p>
          <a:p>
            <a:pPr indent="0" lvl="0" marL="12700" rtl="0" algn="l">
              <a:lnSpc>
                <a:spcPct val="100000"/>
              </a:lnSpc>
              <a:spcBef>
                <a:spcPts val="5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rgbClr val="151617"/>
                </a:solidFill>
                <a:latin typeface="Verdana"/>
                <a:ea typeface="Verdana"/>
                <a:cs typeface="Verdana"/>
                <a:sym typeface="Verdana"/>
              </a:rPr>
              <a:t>Impacto sobre políticas públicas:</a:t>
            </a:r>
            <a:endParaRPr sz="1600">
              <a:latin typeface="Verdana"/>
              <a:ea typeface="Verdana"/>
              <a:cs typeface="Verdana"/>
              <a:sym typeface="Verdana"/>
            </a:endParaRPr>
          </a:p>
          <a:p>
            <a:pPr indent="0" lvl="0" marL="12700" marR="5080" rtl="0" algn="l">
              <a:lnSpc>
                <a:spcPct val="151300"/>
              </a:lnSpc>
              <a:spcBef>
                <a:spcPts val="103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rgbClr val="151617"/>
                </a:solidFill>
                <a:latin typeface="SimSun-ExtB"/>
                <a:ea typeface="SimSun-ExtB"/>
                <a:cs typeface="SimSun-ExtB"/>
                <a:sym typeface="SimSun-ExtB"/>
              </a:rPr>
              <a:t>As decisões reforçam a exigência de motivação técnica.</a:t>
            </a:r>
            <a:endParaRPr sz="1600">
              <a:latin typeface="SimSun-ExtB"/>
              <a:ea typeface="SimSun-ExtB"/>
              <a:cs typeface="SimSun-ExtB"/>
              <a:sym typeface="SimSun-ExtB"/>
            </a:endParaRPr>
          </a:p>
        </p:txBody>
      </p:sp>
      <p:grpSp>
        <p:nvGrpSpPr>
          <p:cNvPr id="280" name="Google Shape;280;p28"/>
          <p:cNvGrpSpPr/>
          <p:nvPr/>
        </p:nvGrpSpPr>
        <p:grpSpPr>
          <a:xfrm>
            <a:off x="5892292" y="3636010"/>
            <a:ext cx="528700" cy="528826"/>
            <a:chOff x="5892292" y="3636010"/>
            <a:chExt cx="528700" cy="528826"/>
          </a:xfrm>
        </p:grpSpPr>
        <p:sp>
          <p:nvSpPr>
            <p:cNvPr id="281" name="Google Shape;281;p28"/>
            <p:cNvSpPr/>
            <p:nvPr/>
          </p:nvSpPr>
          <p:spPr>
            <a:xfrm>
              <a:off x="5902833" y="3646677"/>
              <a:ext cx="518159" cy="518159"/>
            </a:xfrm>
            <a:custGeom>
              <a:rect b="b" l="l" r="r" t="t"/>
              <a:pathLst>
                <a:path extrusionOk="0" h="518160" w="518160">
                  <a:moveTo>
                    <a:pt x="517906" y="12192"/>
                  </a:moveTo>
                  <a:lnTo>
                    <a:pt x="517144" y="8509"/>
                  </a:lnTo>
                  <a:lnTo>
                    <a:pt x="517017" y="8128"/>
                  </a:lnTo>
                  <a:lnTo>
                    <a:pt x="516890" y="7620"/>
                  </a:lnTo>
                  <a:lnTo>
                    <a:pt x="516509" y="7239"/>
                  </a:lnTo>
                  <a:lnTo>
                    <a:pt x="514350" y="3937"/>
                  </a:lnTo>
                  <a:lnTo>
                    <a:pt x="513969" y="3556"/>
                  </a:lnTo>
                  <a:lnTo>
                    <a:pt x="510286" y="1016"/>
                  </a:lnTo>
                  <a:lnTo>
                    <a:pt x="509778" y="762"/>
                  </a:lnTo>
                  <a:lnTo>
                    <a:pt x="509270" y="762"/>
                  </a:lnTo>
                  <a:lnTo>
                    <a:pt x="505714" y="0"/>
                  </a:lnTo>
                  <a:lnTo>
                    <a:pt x="499745" y="0"/>
                  </a:lnTo>
                  <a:lnTo>
                    <a:pt x="499745" y="3683"/>
                  </a:lnTo>
                  <a:lnTo>
                    <a:pt x="499745" y="7493"/>
                  </a:lnTo>
                  <a:lnTo>
                    <a:pt x="499745" y="495554"/>
                  </a:lnTo>
                  <a:lnTo>
                    <a:pt x="495681" y="499618"/>
                  </a:lnTo>
                  <a:lnTo>
                    <a:pt x="7620" y="499618"/>
                  </a:lnTo>
                  <a:lnTo>
                    <a:pt x="3810" y="499618"/>
                  </a:lnTo>
                  <a:lnTo>
                    <a:pt x="0" y="499618"/>
                  </a:lnTo>
                  <a:lnTo>
                    <a:pt x="127" y="505587"/>
                  </a:lnTo>
                  <a:lnTo>
                    <a:pt x="7747" y="516763"/>
                  </a:lnTo>
                  <a:lnTo>
                    <a:pt x="8128" y="517017"/>
                  </a:lnTo>
                  <a:lnTo>
                    <a:pt x="8636" y="517017"/>
                  </a:lnTo>
                  <a:lnTo>
                    <a:pt x="12192" y="517779"/>
                  </a:lnTo>
                  <a:lnTo>
                    <a:pt x="505714" y="517779"/>
                  </a:lnTo>
                  <a:lnTo>
                    <a:pt x="509270" y="517017"/>
                  </a:lnTo>
                  <a:lnTo>
                    <a:pt x="509778" y="517017"/>
                  </a:lnTo>
                  <a:lnTo>
                    <a:pt x="510286" y="516763"/>
                  </a:lnTo>
                  <a:lnTo>
                    <a:pt x="513969" y="514223"/>
                  </a:lnTo>
                  <a:lnTo>
                    <a:pt x="514350" y="513842"/>
                  </a:lnTo>
                  <a:lnTo>
                    <a:pt x="516509" y="510540"/>
                  </a:lnTo>
                  <a:lnTo>
                    <a:pt x="516763" y="510286"/>
                  </a:lnTo>
                  <a:lnTo>
                    <a:pt x="516978" y="509778"/>
                  </a:lnTo>
                  <a:lnTo>
                    <a:pt x="517144" y="509270"/>
                  </a:lnTo>
                  <a:lnTo>
                    <a:pt x="517880" y="505587"/>
                  </a:lnTo>
                  <a:lnTo>
                    <a:pt x="517906" y="12192"/>
                  </a:lnTo>
                  <a:close/>
                </a:path>
              </a:pathLst>
            </a:custGeom>
            <a:solidFill>
              <a:srgbClr val="151617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/>
            </a:p>
          </p:txBody>
        </p:sp>
        <p:sp>
          <p:nvSpPr>
            <p:cNvPr id="282" name="Google Shape;282;p28"/>
            <p:cNvSpPr/>
            <p:nvPr/>
          </p:nvSpPr>
          <p:spPr>
            <a:xfrm>
              <a:off x="5892292" y="3636010"/>
              <a:ext cx="510540" cy="510540"/>
            </a:xfrm>
            <a:custGeom>
              <a:rect b="b" l="l" r="r" t="t"/>
              <a:pathLst>
                <a:path extrusionOk="0" h="510539" w="510539">
                  <a:moveTo>
                    <a:pt x="506222" y="0"/>
                  </a:moveTo>
                  <a:lnTo>
                    <a:pt x="4063" y="0"/>
                  </a:lnTo>
                  <a:lnTo>
                    <a:pt x="0" y="4190"/>
                  </a:lnTo>
                  <a:lnTo>
                    <a:pt x="0" y="9143"/>
                  </a:lnTo>
                  <a:lnTo>
                    <a:pt x="0" y="506221"/>
                  </a:lnTo>
                  <a:lnTo>
                    <a:pt x="4063" y="510285"/>
                  </a:lnTo>
                  <a:lnTo>
                    <a:pt x="506222" y="510285"/>
                  </a:lnTo>
                  <a:lnTo>
                    <a:pt x="510286" y="506221"/>
                  </a:lnTo>
                  <a:lnTo>
                    <a:pt x="510286" y="4190"/>
                  </a:lnTo>
                  <a:lnTo>
                    <a:pt x="506222" y="0"/>
                  </a:lnTo>
                  <a:close/>
                </a:path>
              </a:pathLst>
            </a:custGeom>
            <a:solidFill>
              <a:srgbClr val="F8EBE3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/>
            </a:p>
          </p:txBody>
        </p:sp>
        <p:sp>
          <p:nvSpPr>
            <p:cNvPr id="283" name="Google Shape;283;p28"/>
            <p:cNvSpPr/>
            <p:nvPr/>
          </p:nvSpPr>
          <p:spPr>
            <a:xfrm>
              <a:off x="5892292" y="3636010"/>
              <a:ext cx="510540" cy="510540"/>
            </a:xfrm>
            <a:custGeom>
              <a:rect b="b" l="l" r="r" t="t"/>
              <a:pathLst>
                <a:path extrusionOk="0" h="510539" w="510539">
                  <a:moveTo>
                    <a:pt x="0" y="9143"/>
                  </a:moveTo>
                  <a:lnTo>
                    <a:pt x="0" y="4190"/>
                  </a:lnTo>
                  <a:lnTo>
                    <a:pt x="4063" y="0"/>
                  </a:lnTo>
                  <a:lnTo>
                    <a:pt x="9144" y="0"/>
                  </a:lnTo>
                  <a:lnTo>
                    <a:pt x="501142" y="0"/>
                  </a:lnTo>
                  <a:lnTo>
                    <a:pt x="506222" y="0"/>
                  </a:lnTo>
                  <a:lnTo>
                    <a:pt x="510286" y="4190"/>
                  </a:lnTo>
                  <a:lnTo>
                    <a:pt x="510286" y="9143"/>
                  </a:lnTo>
                  <a:lnTo>
                    <a:pt x="510286" y="501141"/>
                  </a:lnTo>
                  <a:lnTo>
                    <a:pt x="510286" y="506221"/>
                  </a:lnTo>
                  <a:lnTo>
                    <a:pt x="506222" y="510285"/>
                  </a:lnTo>
                  <a:lnTo>
                    <a:pt x="501142" y="510285"/>
                  </a:lnTo>
                  <a:lnTo>
                    <a:pt x="9144" y="510285"/>
                  </a:lnTo>
                  <a:lnTo>
                    <a:pt x="4063" y="510285"/>
                  </a:lnTo>
                  <a:lnTo>
                    <a:pt x="0" y="506221"/>
                  </a:lnTo>
                  <a:lnTo>
                    <a:pt x="0" y="501141"/>
                  </a:lnTo>
                  <a:lnTo>
                    <a:pt x="0" y="9143"/>
                  </a:lnTo>
                  <a:close/>
                </a:path>
              </a:pathLst>
            </a:custGeom>
            <a:noFill/>
            <a:ln cap="flat" cmpd="sng" w="9525">
              <a:solidFill>
                <a:srgbClr val="15161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/>
            </a:p>
          </p:txBody>
        </p:sp>
        <p:pic>
          <p:nvPicPr>
            <p:cNvPr id="284" name="Google Shape;284;p28"/>
            <p:cNvPicPr preferRelativeResize="0"/>
            <p:nvPr/>
          </p:nvPicPr>
          <p:blipFill rotWithShape="1">
            <a:blip r:embed="rId6">
              <a:alphaModFix/>
            </a:blip>
            <a:srcRect b="0" l="0" r="0" t="0"/>
            <a:stretch/>
          </p:blipFill>
          <p:spPr>
            <a:xfrm>
              <a:off x="5977382" y="3678593"/>
              <a:ext cx="340156" cy="425284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85" name="Google Shape;285;p28"/>
          <p:cNvSpPr txBox="1"/>
          <p:nvPr/>
        </p:nvSpPr>
        <p:spPr>
          <a:xfrm>
            <a:off x="6617589" y="1989277"/>
            <a:ext cx="5201920" cy="32054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05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rgbClr val="151617"/>
                </a:solidFill>
                <a:latin typeface="Verdana"/>
                <a:ea typeface="Verdana"/>
                <a:cs typeface="Verdana"/>
                <a:sym typeface="Verdana"/>
              </a:rPr>
              <a:t>Alinhamento Teórico:</a:t>
            </a:r>
            <a:endParaRPr sz="1600">
              <a:latin typeface="Verdana"/>
              <a:ea typeface="Verdana"/>
              <a:cs typeface="Verdana"/>
              <a:sym typeface="Verdana"/>
            </a:endParaRPr>
          </a:p>
          <a:p>
            <a:pPr indent="0" lvl="0" marL="12700" marR="309245" rtl="0" algn="l">
              <a:lnSpc>
                <a:spcPct val="151200"/>
              </a:lnSpc>
              <a:spcBef>
                <a:spcPts val="1035"/>
              </a:spcBef>
              <a:spcAft>
                <a:spcPts val="0"/>
              </a:spcAft>
              <a:buNone/>
            </a:pPr>
            <a:r>
              <a:rPr lang="en-US" sz="1600">
                <a:solidFill>
                  <a:srgbClr val="151617"/>
                </a:solidFill>
                <a:latin typeface="SimSun-ExtB"/>
                <a:ea typeface="SimSun-ExtB"/>
                <a:cs typeface="SimSun-ExtB"/>
                <a:sym typeface="SimSun-ExtB"/>
              </a:rPr>
              <a:t>Tendência converge com críticas de subjetividade e prejuízo da modicidade tarifária.</a:t>
            </a:r>
            <a:endParaRPr sz="1600">
              <a:latin typeface="SimSun-ExtB"/>
              <a:ea typeface="SimSun-ExtB"/>
              <a:cs typeface="SimSun-ExtB"/>
              <a:sym typeface="SimSun-ExtB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latin typeface="SimSun-ExtB"/>
              <a:ea typeface="SimSun-ExtB"/>
              <a:cs typeface="SimSun-ExtB"/>
              <a:sym typeface="SimSun-ExtB"/>
            </a:endParaRPr>
          </a:p>
          <a:p>
            <a:pPr indent="0" lvl="0" marL="0" rtl="0" algn="l">
              <a:lnSpc>
                <a:spcPct val="100000"/>
              </a:lnSpc>
              <a:spcBef>
                <a:spcPts val="515"/>
              </a:spcBef>
              <a:spcAft>
                <a:spcPts val="0"/>
              </a:spcAft>
              <a:buNone/>
            </a:pPr>
            <a:r>
              <a:t/>
            </a:r>
            <a:endParaRPr sz="1600">
              <a:latin typeface="SimSun-ExtB"/>
              <a:ea typeface="SimSun-ExtB"/>
              <a:cs typeface="SimSun-ExtB"/>
              <a:sym typeface="SimSun-ExtB"/>
            </a:endParaRPr>
          </a:p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rgbClr val="151617"/>
                </a:solidFill>
                <a:latin typeface="Verdana"/>
                <a:ea typeface="Verdana"/>
                <a:cs typeface="Verdana"/>
                <a:sym typeface="Verdana"/>
              </a:rPr>
              <a:t>Contribuições do estudo:</a:t>
            </a:r>
            <a:endParaRPr sz="1600">
              <a:latin typeface="Verdana"/>
              <a:ea typeface="Verdana"/>
              <a:cs typeface="Verdana"/>
              <a:sym typeface="Verdana"/>
            </a:endParaRPr>
          </a:p>
          <a:p>
            <a:pPr indent="0" lvl="0" marL="12700" marR="5080" rtl="0" algn="l">
              <a:lnSpc>
                <a:spcPct val="151300"/>
              </a:lnSpc>
              <a:spcBef>
                <a:spcPts val="103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rgbClr val="151617"/>
                </a:solidFill>
                <a:latin typeface="SimSun-ExtB"/>
                <a:ea typeface="SimSun-ExtB"/>
                <a:cs typeface="SimSun-ExtB"/>
                <a:sym typeface="SimSun-ExtB"/>
              </a:rPr>
              <a:t>A pesquisa oferece base empírica e teórica para aprimoramento legislativo e regulatório no setor de saneamento.</a:t>
            </a:r>
            <a:endParaRPr sz="1600">
              <a:latin typeface="SimSun-ExtB"/>
              <a:ea typeface="SimSun-ExtB"/>
              <a:cs typeface="SimSun-ExtB"/>
              <a:sym typeface="SimSun-ExtB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9" name="Google Shape;69;p1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7995"/>
          </a:xfrm>
          <a:prstGeom prst="rect">
            <a:avLst/>
          </a:prstGeom>
          <a:noFill/>
          <a:ln>
            <a:noFill/>
          </a:ln>
        </p:spPr>
      </p:pic>
      <p:sp>
        <p:nvSpPr>
          <p:cNvPr id="70" name="Google Shape;70;p11"/>
          <p:cNvSpPr txBox="1"/>
          <p:nvPr>
            <p:ph type="title"/>
          </p:nvPr>
        </p:nvSpPr>
        <p:spPr>
          <a:xfrm>
            <a:off x="2532379" y="450545"/>
            <a:ext cx="9214282" cy="120713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62850">
            <a:spAutoFit/>
          </a:bodyPr>
          <a:lstStyle/>
          <a:p>
            <a:pPr indent="0" lvl="0" marL="12700" marR="508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/>
              <a:t>Contexto – Novo Marco Legal do  Saneamento  e Expansão das Concessões</a:t>
            </a:r>
            <a:endParaRPr sz="3600"/>
          </a:p>
        </p:txBody>
      </p:sp>
      <p:grpSp>
        <p:nvGrpSpPr>
          <p:cNvPr id="71" name="Google Shape;71;p11"/>
          <p:cNvGrpSpPr/>
          <p:nvPr/>
        </p:nvGrpSpPr>
        <p:grpSpPr>
          <a:xfrm>
            <a:off x="162864" y="2090292"/>
            <a:ext cx="862572" cy="3526154"/>
            <a:chOff x="162864" y="2090292"/>
            <a:chExt cx="862572" cy="3526154"/>
          </a:xfrm>
        </p:grpSpPr>
        <p:sp>
          <p:nvSpPr>
            <p:cNvPr id="72" name="Google Shape;72;p11"/>
            <p:cNvSpPr/>
            <p:nvPr/>
          </p:nvSpPr>
          <p:spPr>
            <a:xfrm>
              <a:off x="368541" y="2090292"/>
              <a:ext cx="45720" cy="3526154"/>
            </a:xfrm>
            <a:custGeom>
              <a:rect b="b" l="l" r="r" t="t"/>
              <a:pathLst>
                <a:path extrusionOk="0" h="3526154" w="45720">
                  <a:moveTo>
                    <a:pt x="27444" y="0"/>
                  </a:moveTo>
                  <a:lnTo>
                    <a:pt x="18288" y="0"/>
                  </a:lnTo>
                  <a:lnTo>
                    <a:pt x="11176" y="1397"/>
                  </a:lnTo>
                  <a:lnTo>
                    <a:pt x="5359" y="5334"/>
                  </a:lnTo>
                  <a:lnTo>
                    <a:pt x="1435" y="11176"/>
                  </a:lnTo>
                  <a:lnTo>
                    <a:pt x="0" y="18287"/>
                  </a:lnTo>
                  <a:lnTo>
                    <a:pt x="0" y="3507663"/>
                  </a:lnTo>
                  <a:lnTo>
                    <a:pt x="1435" y="3514775"/>
                  </a:lnTo>
                  <a:lnTo>
                    <a:pt x="5359" y="3520579"/>
                  </a:lnTo>
                  <a:lnTo>
                    <a:pt x="11176" y="3524504"/>
                  </a:lnTo>
                  <a:lnTo>
                    <a:pt x="18288" y="3525939"/>
                  </a:lnTo>
                  <a:lnTo>
                    <a:pt x="27444" y="3525939"/>
                  </a:lnTo>
                  <a:lnTo>
                    <a:pt x="34556" y="3524504"/>
                  </a:lnTo>
                  <a:lnTo>
                    <a:pt x="40373" y="3520579"/>
                  </a:lnTo>
                  <a:lnTo>
                    <a:pt x="44284" y="3514775"/>
                  </a:lnTo>
                  <a:lnTo>
                    <a:pt x="45720" y="3507663"/>
                  </a:lnTo>
                  <a:lnTo>
                    <a:pt x="45720" y="18287"/>
                  </a:lnTo>
                  <a:lnTo>
                    <a:pt x="44284" y="11176"/>
                  </a:lnTo>
                  <a:lnTo>
                    <a:pt x="40373" y="5334"/>
                  </a:lnTo>
                  <a:lnTo>
                    <a:pt x="34556" y="1397"/>
                  </a:lnTo>
                  <a:lnTo>
                    <a:pt x="27444" y="0"/>
                  </a:lnTo>
                  <a:close/>
                </a:path>
              </a:pathLst>
            </a:custGeom>
            <a:solidFill>
              <a:srgbClr val="000000">
                <a:alpha val="7450"/>
              </a:srgbClr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/>
            </a:p>
          </p:txBody>
        </p:sp>
        <p:sp>
          <p:nvSpPr>
            <p:cNvPr id="73" name="Google Shape;73;p11"/>
            <p:cNvSpPr/>
            <p:nvPr/>
          </p:nvSpPr>
          <p:spPr>
            <a:xfrm>
              <a:off x="170726" y="2303779"/>
              <a:ext cx="854710" cy="419100"/>
            </a:xfrm>
            <a:custGeom>
              <a:rect b="b" l="l" r="r" t="t"/>
              <a:pathLst>
                <a:path extrusionOk="0" h="419100" w="854710">
                  <a:moveTo>
                    <a:pt x="362915" y="10922"/>
                  </a:moveTo>
                  <a:lnTo>
                    <a:pt x="362204" y="7366"/>
                  </a:lnTo>
                  <a:lnTo>
                    <a:pt x="359752" y="3556"/>
                  </a:lnTo>
                  <a:lnTo>
                    <a:pt x="355600" y="762"/>
                  </a:lnTo>
                  <a:lnTo>
                    <a:pt x="351790" y="0"/>
                  </a:lnTo>
                  <a:lnTo>
                    <a:pt x="347510" y="0"/>
                  </a:lnTo>
                  <a:lnTo>
                    <a:pt x="347510" y="399923"/>
                  </a:lnTo>
                  <a:lnTo>
                    <a:pt x="343966" y="403479"/>
                  </a:lnTo>
                  <a:lnTo>
                    <a:pt x="0" y="403479"/>
                  </a:lnTo>
                  <a:lnTo>
                    <a:pt x="76" y="408051"/>
                  </a:lnTo>
                  <a:lnTo>
                    <a:pt x="1003" y="412115"/>
                  </a:lnTo>
                  <a:lnTo>
                    <a:pt x="3594" y="415798"/>
                  </a:lnTo>
                  <a:lnTo>
                    <a:pt x="7620" y="418338"/>
                  </a:lnTo>
                  <a:lnTo>
                    <a:pt x="10960" y="418973"/>
                  </a:lnTo>
                  <a:lnTo>
                    <a:pt x="352031" y="418973"/>
                  </a:lnTo>
                  <a:lnTo>
                    <a:pt x="355371" y="418338"/>
                  </a:lnTo>
                  <a:lnTo>
                    <a:pt x="362000" y="412115"/>
                  </a:lnTo>
                  <a:lnTo>
                    <a:pt x="362915" y="408051"/>
                  </a:lnTo>
                  <a:lnTo>
                    <a:pt x="362915" y="10922"/>
                  </a:lnTo>
                  <a:close/>
                </a:path>
                <a:path extrusionOk="0" h="419100" w="854710">
                  <a:moveTo>
                    <a:pt x="854392" y="190500"/>
                  </a:moveTo>
                  <a:lnTo>
                    <a:pt x="850303" y="186309"/>
                  </a:lnTo>
                  <a:lnTo>
                    <a:pt x="384733" y="186309"/>
                  </a:lnTo>
                  <a:lnTo>
                    <a:pt x="380644" y="190500"/>
                  </a:lnTo>
                  <a:lnTo>
                    <a:pt x="380644" y="205105"/>
                  </a:lnTo>
                  <a:lnTo>
                    <a:pt x="384733" y="209169"/>
                  </a:lnTo>
                  <a:lnTo>
                    <a:pt x="850303" y="209169"/>
                  </a:lnTo>
                  <a:lnTo>
                    <a:pt x="854392" y="205105"/>
                  </a:lnTo>
                  <a:lnTo>
                    <a:pt x="854392" y="190500"/>
                  </a:lnTo>
                  <a:close/>
                </a:path>
              </a:pathLst>
            </a:custGeom>
            <a:solidFill>
              <a:srgbClr val="151617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/>
            </a:p>
          </p:txBody>
        </p:sp>
        <p:sp>
          <p:nvSpPr>
            <p:cNvPr id="74" name="Google Shape;74;p11"/>
            <p:cNvSpPr/>
            <p:nvPr/>
          </p:nvSpPr>
          <p:spPr>
            <a:xfrm>
              <a:off x="162864" y="2295905"/>
              <a:ext cx="355600" cy="411480"/>
            </a:xfrm>
            <a:custGeom>
              <a:rect b="b" l="l" r="r" t="t"/>
              <a:pathLst>
                <a:path extrusionOk="0" h="411480" w="355600">
                  <a:moveTo>
                    <a:pt x="351828" y="0"/>
                  </a:moveTo>
                  <a:lnTo>
                    <a:pt x="3543" y="0"/>
                  </a:lnTo>
                  <a:lnTo>
                    <a:pt x="0" y="3556"/>
                  </a:lnTo>
                  <a:lnTo>
                    <a:pt x="0" y="407797"/>
                  </a:lnTo>
                  <a:lnTo>
                    <a:pt x="3543" y="411353"/>
                  </a:lnTo>
                  <a:lnTo>
                    <a:pt x="351828" y="411353"/>
                  </a:lnTo>
                  <a:lnTo>
                    <a:pt x="355371" y="407797"/>
                  </a:lnTo>
                  <a:lnTo>
                    <a:pt x="355371" y="3556"/>
                  </a:lnTo>
                  <a:lnTo>
                    <a:pt x="351828" y="0"/>
                  </a:lnTo>
                  <a:close/>
                </a:path>
              </a:pathLst>
            </a:custGeom>
            <a:solidFill>
              <a:srgbClr val="F8EBE1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/>
            </a:p>
          </p:txBody>
        </p:sp>
        <p:sp>
          <p:nvSpPr>
            <p:cNvPr id="75" name="Google Shape;75;p11"/>
            <p:cNvSpPr/>
            <p:nvPr/>
          </p:nvSpPr>
          <p:spPr>
            <a:xfrm>
              <a:off x="162864" y="2295905"/>
              <a:ext cx="355600" cy="411480"/>
            </a:xfrm>
            <a:custGeom>
              <a:rect b="b" l="l" r="r" t="t"/>
              <a:pathLst>
                <a:path extrusionOk="0" h="411480" w="355600">
                  <a:moveTo>
                    <a:pt x="0" y="7874"/>
                  </a:moveTo>
                  <a:lnTo>
                    <a:pt x="0" y="3556"/>
                  </a:lnTo>
                  <a:lnTo>
                    <a:pt x="3543" y="0"/>
                  </a:lnTo>
                  <a:lnTo>
                    <a:pt x="7899" y="0"/>
                  </a:lnTo>
                  <a:lnTo>
                    <a:pt x="347472" y="0"/>
                  </a:lnTo>
                  <a:lnTo>
                    <a:pt x="351828" y="0"/>
                  </a:lnTo>
                  <a:lnTo>
                    <a:pt x="355371" y="3556"/>
                  </a:lnTo>
                  <a:lnTo>
                    <a:pt x="355371" y="7874"/>
                  </a:lnTo>
                  <a:lnTo>
                    <a:pt x="355371" y="403479"/>
                  </a:lnTo>
                  <a:lnTo>
                    <a:pt x="355371" y="407797"/>
                  </a:lnTo>
                  <a:lnTo>
                    <a:pt x="351828" y="411353"/>
                  </a:lnTo>
                  <a:lnTo>
                    <a:pt x="347472" y="411353"/>
                  </a:lnTo>
                  <a:lnTo>
                    <a:pt x="7899" y="411353"/>
                  </a:lnTo>
                  <a:lnTo>
                    <a:pt x="3543" y="411353"/>
                  </a:lnTo>
                  <a:lnTo>
                    <a:pt x="0" y="407797"/>
                  </a:lnTo>
                  <a:lnTo>
                    <a:pt x="0" y="403479"/>
                  </a:lnTo>
                  <a:lnTo>
                    <a:pt x="0" y="7874"/>
                  </a:lnTo>
                  <a:close/>
                </a:path>
              </a:pathLst>
            </a:custGeom>
            <a:noFill/>
            <a:ln cap="flat" cmpd="sng" w="9525">
              <a:solidFill>
                <a:srgbClr val="15161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/>
            </a:p>
          </p:txBody>
        </p:sp>
        <p:pic>
          <p:nvPicPr>
            <p:cNvPr id="76" name="Google Shape;76;p11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231394" y="2330183"/>
              <a:ext cx="236880" cy="34278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77" name="Google Shape;77;p11"/>
            <p:cNvSpPr/>
            <p:nvPr/>
          </p:nvSpPr>
          <p:spPr>
            <a:xfrm>
              <a:off x="170726" y="3696207"/>
              <a:ext cx="854710" cy="419100"/>
            </a:xfrm>
            <a:custGeom>
              <a:rect b="b" l="l" r="r" t="t"/>
              <a:pathLst>
                <a:path extrusionOk="0" h="419100" w="854710">
                  <a:moveTo>
                    <a:pt x="362915" y="10922"/>
                  </a:moveTo>
                  <a:lnTo>
                    <a:pt x="362000" y="6858"/>
                  </a:lnTo>
                  <a:lnTo>
                    <a:pt x="359410" y="3175"/>
                  </a:lnTo>
                  <a:lnTo>
                    <a:pt x="356069" y="889"/>
                  </a:lnTo>
                  <a:lnTo>
                    <a:pt x="352031" y="0"/>
                  </a:lnTo>
                  <a:lnTo>
                    <a:pt x="347510" y="0"/>
                  </a:lnTo>
                  <a:lnTo>
                    <a:pt x="347510" y="399923"/>
                  </a:lnTo>
                  <a:lnTo>
                    <a:pt x="343966" y="403352"/>
                  </a:lnTo>
                  <a:lnTo>
                    <a:pt x="0" y="403352"/>
                  </a:lnTo>
                  <a:lnTo>
                    <a:pt x="76" y="407924"/>
                  </a:lnTo>
                  <a:lnTo>
                    <a:pt x="990" y="411988"/>
                  </a:lnTo>
                  <a:lnTo>
                    <a:pt x="3594" y="415671"/>
                  </a:lnTo>
                  <a:lnTo>
                    <a:pt x="6921" y="417957"/>
                  </a:lnTo>
                  <a:lnTo>
                    <a:pt x="10960" y="418846"/>
                  </a:lnTo>
                  <a:lnTo>
                    <a:pt x="352031" y="418846"/>
                  </a:lnTo>
                  <a:lnTo>
                    <a:pt x="356069" y="417957"/>
                  </a:lnTo>
                  <a:lnTo>
                    <a:pt x="359752" y="415290"/>
                  </a:lnTo>
                  <a:lnTo>
                    <a:pt x="362242" y="411226"/>
                  </a:lnTo>
                  <a:lnTo>
                    <a:pt x="362915" y="407924"/>
                  </a:lnTo>
                  <a:lnTo>
                    <a:pt x="362915" y="10922"/>
                  </a:lnTo>
                  <a:close/>
                </a:path>
                <a:path extrusionOk="0" h="419100" w="854710">
                  <a:moveTo>
                    <a:pt x="854392" y="190373"/>
                  </a:moveTo>
                  <a:lnTo>
                    <a:pt x="850303" y="186182"/>
                  </a:lnTo>
                  <a:lnTo>
                    <a:pt x="384733" y="186182"/>
                  </a:lnTo>
                  <a:lnTo>
                    <a:pt x="380644" y="190373"/>
                  </a:lnTo>
                  <a:lnTo>
                    <a:pt x="380644" y="204978"/>
                  </a:lnTo>
                  <a:lnTo>
                    <a:pt x="384733" y="209042"/>
                  </a:lnTo>
                  <a:lnTo>
                    <a:pt x="850303" y="209042"/>
                  </a:lnTo>
                  <a:lnTo>
                    <a:pt x="854392" y="204978"/>
                  </a:lnTo>
                  <a:lnTo>
                    <a:pt x="854392" y="190373"/>
                  </a:lnTo>
                  <a:close/>
                </a:path>
              </a:pathLst>
            </a:custGeom>
            <a:solidFill>
              <a:srgbClr val="151617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/>
            </a:p>
          </p:txBody>
        </p:sp>
        <p:sp>
          <p:nvSpPr>
            <p:cNvPr id="78" name="Google Shape;78;p11"/>
            <p:cNvSpPr/>
            <p:nvPr/>
          </p:nvSpPr>
          <p:spPr>
            <a:xfrm>
              <a:off x="162864" y="3688206"/>
              <a:ext cx="355600" cy="411480"/>
            </a:xfrm>
            <a:custGeom>
              <a:rect b="b" l="l" r="r" t="t"/>
              <a:pathLst>
                <a:path extrusionOk="0" h="411479" w="355600">
                  <a:moveTo>
                    <a:pt x="351828" y="0"/>
                  </a:moveTo>
                  <a:lnTo>
                    <a:pt x="3543" y="0"/>
                  </a:lnTo>
                  <a:lnTo>
                    <a:pt x="0" y="3556"/>
                  </a:lnTo>
                  <a:lnTo>
                    <a:pt x="0" y="407924"/>
                  </a:lnTo>
                  <a:lnTo>
                    <a:pt x="3543" y="411353"/>
                  </a:lnTo>
                  <a:lnTo>
                    <a:pt x="351828" y="411353"/>
                  </a:lnTo>
                  <a:lnTo>
                    <a:pt x="355371" y="407924"/>
                  </a:lnTo>
                  <a:lnTo>
                    <a:pt x="355371" y="3556"/>
                  </a:lnTo>
                  <a:lnTo>
                    <a:pt x="351828" y="0"/>
                  </a:lnTo>
                  <a:close/>
                </a:path>
              </a:pathLst>
            </a:custGeom>
            <a:solidFill>
              <a:srgbClr val="F8EBE1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/>
            </a:p>
          </p:txBody>
        </p:sp>
        <p:sp>
          <p:nvSpPr>
            <p:cNvPr id="79" name="Google Shape;79;p11"/>
            <p:cNvSpPr/>
            <p:nvPr/>
          </p:nvSpPr>
          <p:spPr>
            <a:xfrm>
              <a:off x="162864" y="3688206"/>
              <a:ext cx="355600" cy="411480"/>
            </a:xfrm>
            <a:custGeom>
              <a:rect b="b" l="l" r="r" t="t"/>
              <a:pathLst>
                <a:path extrusionOk="0" h="411479" w="355600">
                  <a:moveTo>
                    <a:pt x="0" y="8001"/>
                  </a:moveTo>
                  <a:lnTo>
                    <a:pt x="0" y="3556"/>
                  </a:lnTo>
                  <a:lnTo>
                    <a:pt x="3543" y="0"/>
                  </a:lnTo>
                  <a:lnTo>
                    <a:pt x="7899" y="0"/>
                  </a:lnTo>
                  <a:lnTo>
                    <a:pt x="347472" y="0"/>
                  </a:lnTo>
                  <a:lnTo>
                    <a:pt x="351828" y="0"/>
                  </a:lnTo>
                  <a:lnTo>
                    <a:pt x="355371" y="3556"/>
                  </a:lnTo>
                  <a:lnTo>
                    <a:pt x="355371" y="8001"/>
                  </a:lnTo>
                  <a:lnTo>
                    <a:pt x="355371" y="403479"/>
                  </a:lnTo>
                  <a:lnTo>
                    <a:pt x="355371" y="407924"/>
                  </a:lnTo>
                  <a:lnTo>
                    <a:pt x="351828" y="411353"/>
                  </a:lnTo>
                  <a:lnTo>
                    <a:pt x="347472" y="411353"/>
                  </a:lnTo>
                  <a:lnTo>
                    <a:pt x="7899" y="411353"/>
                  </a:lnTo>
                  <a:lnTo>
                    <a:pt x="3543" y="411353"/>
                  </a:lnTo>
                  <a:lnTo>
                    <a:pt x="0" y="407924"/>
                  </a:lnTo>
                  <a:lnTo>
                    <a:pt x="0" y="403479"/>
                  </a:lnTo>
                  <a:lnTo>
                    <a:pt x="0" y="8001"/>
                  </a:lnTo>
                  <a:close/>
                </a:path>
              </a:pathLst>
            </a:custGeom>
            <a:noFill/>
            <a:ln cap="flat" cmpd="sng" w="9525">
              <a:solidFill>
                <a:srgbClr val="15161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/>
            </a:p>
          </p:txBody>
        </p:sp>
        <p:pic>
          <p:nvPicPr>
            <p:cNvPr id="80" name="Google Shape;80;p11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231394" y="3722484"/>
              <a:ext cx="236880" cy="34278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81" name="Google Shape;81;p11"/>
            <p:cNvSpPr/>
            <p:nvPr/>
          </p:nvSpPr>
          <p:spPr>
            <a:xfrm>
              <a:off x="170726" y="4776342"/>
              <a:ext cx="854710" cy="419100"/>
            </a:xfrm>
            <a:custGeom>
              <a:rect b="b" l="l" r="r" t="t"/>
              <a:pathLst>
                <a:path extrusionOk="0" h="419100" w="854710">
                  <a:moveTo>
                    <a:pt x="362915" y="10922"/>
                  </a:moveTo>
                  <a:lnTo>
                    <a:pt x="362000" y="6858"/>
                  </a:lnTo>
                  <a:lnTo>
                    <a:pt x="359410" y="3175"/>
                  </a:lnTo>
                  <a:lnTo>
                    <a:pt x="356069" y="889"/>
                  </a:lnTo>
                  <a:lnTo>
                    <a:pt x="352031" y="0"/>
                  </a:lnTo>
                  <a:lnTo>
                    <a:pt x="347510" y="0"/>
                  </a:lnTo>
                  <a:lnTo>
                    <a:pt x="347510" y="399923"/>
                  </a:lnTo>
                  <a:lnTo>
                    <a:pt x="343966" y="403352"/>
                  </a:lnTo>
                  <a:lnTo>
                    <a:pt x="0" y="403352"/>
                  </a:lnTo>
                  <a:lnTo>
                    <a:pt x="76" y="407924"/>
                  </a:lnTo>
                  <a:lnTo>
                    <a:pt x="1003" y="411988"/>
                  </a:lnTo>
                  <a:lnTo>
                    <a:pt x="3594" y="415671"/>
                  </a:lnTo>
                  <a:lnTo>
                    <a:pt x="7048" y="418084"/>
                  </a:lnTo>
                  <a:lnTo>
                    <a:pt x="10960" y="418846"/>
                  </a:lnTo>
                  <a:lnTo>
                    <a:pt x="352031" y="418846"/>
                  </a:lnTo>
                  <a:lnTo>
                    <a:pt x="355930" y="418084"/>
                  </a:lnTo>
                  <a:lnTo>
                    <a:pt x="359752" y="415290"/>
                  </a:lnTo>
                  <a:lnTo>
                    <a:pt x="362242" y="411226"/>
                  </a:lnTo>
                  <a:lnTo>
                    <a:pt x="362915" y="407924"/>
                  </a:lnTo>
                  <a:lnTo>
                    <a:pt x="362915" y="10922"/>
                  </a:lnTo>
                  <a:close/>
                </a:path>
                <a:path extrusionOk="0" h="419100" w="854710">
                  <a:moveTo>
                    <a:pt x="854392" y="190373"/>
                  </a:moveTo>
                  <a:lnTo>
                    <a:pt x="850303" y="186182"/>
                  </a:lnTo>
                  <a:lnTo>
                    <a:pt x="384733" y="186182"/>
                  </a:lnTo>
                  <a:lnTo>
                    <a:pt x="380644" y="190373"/>
                  </a:lnTo>
                  <a:lnTo>
                    <a:pt x="380644" y="204978"/>
                  </a:lnTo>
                  <a:lnTo>
                    <a:pt x="384733" y="209042"/>
                  </a:lnTo>
                  <a:lnTo>
                    <a:pt x="850303" y="209042"/>
                  </a:lnTo>
                  <a:lnTo>
                    <a:pt x="854392" y="204978"/>
                  </a:lnTo>
                  <a:lnTo>
                    <a:pt x="854392" y="190373"/>
                  </a:lnTo>
                  <a:close/>
                </a:path>
              </a:pathLst>
            </a:custGeom>
            <a:solidFill>
              <a:srgbClr val="151617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/>
            </a:p>
          </p:txBody>
        </p:sp>
        <p:sp>
          <p:nvSpPr>
            <p:cNvPr id="82" name="Google Shape;82;p11"/>
            <p:cNvSpPr/>
            <p:nvPr/>
          </p:nvSpPr>
          <p:spPr>
            <a:xfrm>
              <a:off x="162864" y="4768341"/>
              <a:ext cx="355600" cy="411480"/>
            </a:xfrm>
            <a:custGeom>
              <a:rect b="b" l="l" r="r" t="t"/>
              <a:pathLst>
                <a:path extrusionOk="0" h="411479" w="355600">
                  <a:moveTo>
                    <a:pt x="351828" y="0"/>
                  </a:moveTo>
                  <a:lnTo>
                    <a:pt x="3543" y="0"/>
                  </a:lnTo>
                  <a:lnTo>
                    <a:pt x="0" y="3555"/>
                  </a:lnTo>
                  <a:lnTo>
                    <a:pt x="0" y="407923"/>
                  </a:lnTo>
                  <a:lnTo>
                    <a:pt x="3543" y="411352"/>
                  </a:lnTo>
                  <a:lnTo>
                    <a:pt x="351828" y="411352"/>
                  </a:lnTo>
                  <a:lnTo>
                    <a:pt x="355371" y="407923"/>
                  </a:lnTo>
                  <a:lnTo>
                    <a:pt x="355371" y="3555"/>
                  </a:lnTo>
                  <a:lnTo>
                    <a:pt x="351828" y="0"/>
                  </a:lnTo>
                  <a:close/>
                </a:path>
              </a:pathLst>
            </a:custGeom>
            <a:solidFill>
              <a:srgbClr val="F8EBE1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/>
            </a:p>
          </p:txBody>
        </p:sp>
        <p:sp>
          <p:nvSpPr>
            <p:cNvPr id="83" name="Google Shape;83;p11"/>
            <p:cNvSpPr/>
            <p:nvPr/>
          </p:nvSpPr>
          <p:spPr>
            <a:xfrm>
              <a:off x="162864" y="4768341"/>
              <a:ext cx="355600" cy="411480"/>
            </a:xfrm>
            <a:custGeom>
              <a:rect b="b" l="l" r="r" t="t"/>
              <a:pathLst>
                <a:path extrusionOk="0" h="411479" w="355600">
                  <a:moveTo>
                    <a:pt x="0" y="8000"/>
                  </a:moveTo>
                  <a:lnTo>
                    <a:pt x="0" y="3555"/>
                  </a:lnTo>
                  <a:lnTo>
                    <a:pt x="3543" y="0"/>
                  </a:lnTo>
                  <a:lnTo>
                    <a:pt x="7899" y="0"/>
                  </a:lnTo>
                  <a:lnTo>
                    <a:pt x="347472" y="0"/>
                  </a:lnTo>
                  <a:lnTo>
                    <a:pt x="351828" y="0"/>
                  </a:lnTo>
                  <a:lnTo>
                    <a:pt x="355371" y="3555"/>
                  </a:lnTo>
                  <a:lnTo>
                    <a:pt x="355371" y="8000"/>
                  </a:lnTo>
                  <a:lnTo>
                    <a:pt x="355371" y="403478"/>
                  </a:lnTo>
                  <a:lnTo>
                    <a:pt x="355371" y="407923"/>
                  </a:lnTo>
                  <a:lnTo>
                    <a:pt x="351828" y="411352"/>
                  </a:lnTo>
                  <a:lnTo>
                    <a:pt x="347472" y="411352"/>
                  </a:lnTo>
                  <a:lnTo>
                    <a:pt x="7899" y="411352"/>
                  </a:lnTo>
                  <a:lnTo>
                    <a:pt x="3543" y="411352"/>
                  </a:lnTo>
                  <a:lnTo>
                    <a:pt x="0" y="407923"/>
                  </a:lnTo>
                  <a:lnTo>
                    <a:pt x="0" y="403478"/>
                  </a:lnTo>
                  <a:lnTo>
                    <a:pt x="0" y="8000"/>
                  </a:lnTo>
                  <a:close/>
                </a:path>
              </a:pathLst>
            </a:custGeom>
            <a:noFill/>
            <a:ln cap="flat" cmpd="sng" w="9525">
              <a:solidFill>
                <a:srgbClr val="15161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/>
            </a:p>
          </p:txBody>
        </p:sp>
        <p:pic>
          <p:nvPicPr>
            <p:cNvPr id="84" name="Google Shape;84;p11"/>
            <p:cNvPicPr preferRelativeResize="0"/>
            <p:nvPr/>
          </p:nvPicPr>
          <p:blipFill rotWithShape="1">
            <a:blip r:embed="rId6">
              <a:alphaModFix/>
            </a:blip>
            <a:srcRect b="0" l="0" r="0" t="0"/>
            <a:stretch/>
          </p:blipFill>
          <p:spPr>
            <a:xfrm>
              <a:off x="231394" y="4802619"/>
              <a:ext cx="236880" cy="342785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85" name="Google Shape;85;p11"/>
          <p:cNvSpPr txBox="1"/>
          <p:nvPr>
            <p:ph idx="1" type="body"/>
          </p:nvPr>
        </p:nvSpPr>
        <p:spPr>
          <a:xfrm>
            <a:off x="1257096" y="2179419"/>
            <a:ext cx="10489565" cy="209677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71100">
            <a:spAutoFit/>
          </a:bodyPr>
          <a:lstStyle/>
          <a:p>
            <a:pPr indent="0" lvl="0" marL="2476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Evolução normativa</a:t>
            </a:r>
            <a:endParaRPr/>
          </a:p>
          <a:p>
            <a:pPr indent="0" lvl="0" marL="12700" rtl="0" algn="l">
              <a:lnSpc>
                <a:spcPct val="100000"/>
              </a:lnSpc>
              <a:spcBef>
                <a:spcPts val="375"/>
              </a:spcBef>
              <a:spcAft>
                <a:spcPts val="0"/>
              </a:spcAft>
              <a:buNone/>
            </a:pPr>
            <a:r>
              <a:rPr b="0" lang="en-US" sz="1400">
                <a:solidFill>
                  <a:srgbClr val="000000"/>
                </a:solidFill>
                <a:latin typeface="Trebuchet MS"/>
                <a:ea typeface="Trebuchet MS"/>
                <a:cs typeface="Trebuchet MS"/>
                <a:sym typeface="Trebuchet MS"/>
              </a:rPr>
              <a:t>Art 10. A prestação dos serviços públicos de saneamento básico por entidade que não integre a administração do titular depende da</a:t>
            </a:r>
            <a:endParaRPr sz="1400">
              <a:latin typeface="Trebuchet MS"/>
              <a:ea typeface="Trebuchet MS"/>
              <a:cs typeface="Trebuchet MS"/>
              <a:sym typeface="Trebuchet MS"/>
            </a:endParaRPr>
          </a:p>
          <a:p>
            <a:pPr indent="0" lvl="0" marL="12700" marR="15240" rtl="0" algn="l">
              <a:lnSpc>
                <a:spcPct val="174285"/>
              </a:lnSpc>
              <a:spcBef>
                <a:spcPts val="60"/>
              </a:spcBef>
              <a:spcAft>
                <a:spcPts val="0"/>
              </a:spcAft>
              <a:buNone/>
            </a:pPr>
            <a:r>
              <a:rPr b="0" lang="en-US" sz="1400">
                <a:solidFill>
                  <a:srgbClr val="000000"/>
                </a:solidFill>
                <a:latin typeface="Trebuchet MS"/>
                <a:ea typeface="Trebuchet MS"/>
                <a:cs typeface="Trebuchet MS"/>
                <a:sym typeface="Trebuchet MS"/>
              </a:rPr>
              <a:t>celebração de contrato de concessão, mediante prévia licitação, nos termos do </a:t>
            </a:r>
            <a:r>
              <a:rPr lang="en-US" sz="1400">
                <a:solidFill>
                  <a:srgbClr val="000000"/>
                </a:solidFill>
              </a:rPr>
              <a:t>art. 175 da Constituição Federal</a:t>
            </a:r>
            <a:r>
              <a:rPr b="0" lang="en-US" sz="1400">
                <a:solidFill>
                  <a:srgbClr val="000000"/>
                </a:solidFill>
                <a:latin typeface="Trebuchet MS"/>
                <a:ea typeface="Trebuchet MS"/>
                <a:cs typeface="Trebuchet MS"/>
                <a:sym typeface="Trebuchet MS"/>
              </a:rPr>
              <a:t>, vedada a sua disciplina mediante contrato de programa, convênio, termo de parceria ou outros instrumentos de natureza precária. (Lei 11.445/07, Lei 14.026/20)</a:t>
            </a:r>
            <a:endParaRPr sz="1400">
              <a:latin typeface="Trebuchet MS"/>
              <a:ea typeface="Trebuchet MS"/>
              <a:cs typeface="Trebuchet MS"/>
              <a:sym typeface="Trebuchet MS"/>
            </a:endParaRPr>
          </a:p>
          <a:p>
            <a:pPr indent="0" lvl="0" marL="0" rtl="0" algn="l">
              <a:lnSpc>
                <a:spcPct val="100000"/>
              </a:lnSpc>
              <a:spcBef>
                <a:spcPts val="635"/>
              </a:spcBef>
              <a:spcAft>
                <a:spcPts val="0"/>
              </a:spcAft>
              <a:buNone/>
            </a:pPr>
            <a:r>
              <a:t/>
            </a:r>
            <a:endParaRPr sz="1400">
              <a:latin typeface="Trebuchet MS"/>
              <a:ea typeface="Trebuchet MS"/>
              <a:cs typeface="Trebuchet MS"/>
              <a:sym typeface="Trebuchet MS"/>
            </a:endParaRPr>
          </a:p>
          <a:p>
            <a:pPr indent="0" lvl="0" marL="2476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Metas legais</a:t>
            </a:r>
            <a:endParaRPr/>
          </a:p>
          <a:p>
            <a:pPr indent="0" lvl="0" marL="24765" rtl="0" algn="l">
              <a:lnSpc>
                <a:spcPct val="100000"/>
              </a:lnSpc>
              <a:spcBef>
                <a:spcPts val="710"/>
              </a:spcBef>
              <a:spcAft>
                <a:spcPts val="0"/>
              </a:spcAft>
              <a:buNone/>
            </a:pPr>
            <a:r>
              <a:rPr b="0" lang="en-US" sz="1400">
                <a:latin typeface="Trebuchet MS"/>
                <a:ea typeface="Trebuchet MS"/>
                <a:cs typeface="Trebuchet MS"/>
                <a:sym typeface="Trebuchet MS"/>
              </a:rPr>
              <a:t>Até 2033, 99% da população com acesso à água potávele 90% com esgoto tratado.</a:t>
            </a:r>
            <a:endParaRPr sz="1400"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86" name="Google Shape;86;p11"/>
          <p:cNvSpPr txBox="1"/>
          <p:nvPr/>
        </p:nvSpPr>
        <p:spPr>
          <a:xfrm>
            <a:off x="1269238" y="4802835"/>
            <a:ext cx="8140065" cy="635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3325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750">
                <a:solidFill>
                  <a:srgbClr val="151617"/>
                </a:solidFill>
                <a:latin typeface="Trebuchet MS"/>
                <a:ea typeface="Trebuchet MS"/>
                <a:cs typeface="Trebuchet MS"/>
                <a:sym typeface="Trebuchet MS"/>
              </a:rPr>
              <a:t>Substituição da prestação Estatal pela privada</a:t>
            </a:r>
            <a:endParaRPr sz="1750">
              <a:latin typeface="Trebuchet MS"/>
              <a:ea typeface="Trebuchet MS"/>
              <a:cs typeface="Trebuchet MS"/>
              <a:sym typeface="Trebuchet MS"/>
            </a:endParaRPr>
          </a:p>
          <a:p>
            <a:pPr indent="0" lvl="0" marL="12700" rtl="0" algn="l">
              <a:lnSpc>
                <a:spcPct val="100000"/>
              </a:lnSpc>
              <a:spcBef>
                <a:spcPts val="101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rgbClr val="151617"/>
                </a:solidFill>
                <a:latin typeface="Trebuchet MS"/>
                <a:ea typeface="Trebuchet MS"/>
                <a:cs typeface="Trebuchet MS"/>
                <a:sym typeface="Trebuchet MS"/>
              </a:rPr>
              <a:t>Em 2007, participação Estatal era de 92% do mercado. Em 2026 esse número deve cair para menos de 30%.</a:t>
            </a:r>
            <a:endParaRPr sz="1400">
              <a:latin typeface="Trebuchet MS"/>
              <a:ea typeface="Trebuchet MS"/>
              <a:cs typeface="Trebuchet MS"/>
              <a:sym typeface="Trebuchet MS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9" name="Shape 2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0" name="Google Shape;290;p2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895600" y="1066800"/>
            <a:ext cx="7772400" cy="4063285"/>
          </a:xfrm>
          <a:prstGeom prst="rect">
            <a:avLst/>
          </a:prstGeom>
          <a:noFill/>
          <a:ln>
            <a:noFill/>
          </a:ln>
        </p:spPr>
      </p:pic>
      <p:sp>
        <p:nvSpPr>
          <p:cNvPr id="291" name="Google Shape;291;p29"/>
          <p:cNvSpPr txBox="1"/>
          <p:nvPr/>
        </p:nvSpPr>
        <p:spPr>
          <a:xfrm>
            <a:off x="533400" y="5410200"/>
            <a:ext cx="8001000" cy="92333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u="sng">
                <a:solidFill>
                  <a:schemeClr val="hlink"/>
                </a:solidFill>
                <a:hlinkClick r:id="rId4"/>
              </a:rPr>
              <a:t>https://justica.fgv.br/estudo-e-pesquisa/tecnica-e-preco-em-licitacoes-de-concessao-de-saneamento-analise-das-decisoes-dos</a:t>
            </a:r>
            <a:endParaRPr sz="18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5" name="Shape 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" name="Google Shape;296;p30"/>
          <p:cNvSpPr txBox="1"/>
          <p:nvPr>
            <p:ph type="title"/>
          </p:nvPr>
        </p:nvSpPr>
        <p:spPr>
          <a:xfrm>
            <a:off x="498449" y="410718"/>
            <a:ext cx="11195100" cy="78226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287000">
            <a:spAutoFit/>
          </a:bodyPr>
          <a:lstStyle/>
          <a:p>
            <a:pPr indent="0" lvl="0" marL="246062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Sugestões de encaminhamento</a:t>
            </a:r>
            <a:endParaRPr/>
          </a:p>
        </p:txBody>
      </p:sp>
      <p:grpSp>
        <p:nvGrpSpPr>
          <p:cNvPr id="297" name="Google Shape;297;p30"/>
          <p:cNvGrpSpPr/>
          <p:nvPr/>
        </p:nvGrpSpPr>
        <p:grpSpPr>
          <a:xfrm>
            <a:off x="330987" y="2265807"/>
            <a:ext cx="528725" cy="528826"/>
            <a:chOff x="330987" y="2265807"/>
            <a:chExt cx="528725" cy="528826"/>
          </a:xfrm>
        </p:grpSpPr>
        <p:sp>
          <p:nvSpPr>
            <p:cNvPr id="298" name="Google Shape;298;p30"/>
            <p:cNvSpPr/>
            <p:nvPr/>
          </p:nvSpPr>
          <p:spPr>
            <a:xfrm>
              <a:off x="341553" y="2276474"/>
              <a:ext cx="518159" cy="518159"/>
            </a:xfrm>
            <a:custGeom>
              <a:rect b="b" l="l" r="r" t="t"/>
              <a:pathLst>
                <a:path extrusionOk="0" h="518160" w="518159">
                  <a:moveTo>
                    <a:pt x="517842" y="12065"/>
                  </a:moveTo>
                  <a:lnTo>
                    <a:pt x="517029" y="8001"/>
                  </a:lnTo>
                  <a:lnTo>
                    <a:pt x="516826" y="7493"/>
                  </a:lnTo>
                  <a:lnTo>
                    <a:pt x="516547" y="7112"/>
                  </a:lnTo>
                  <a:lnTo>
                    <a:pt x="514591" y="4191"/>
                  </a:lnTo>
                  <a:lnTo>
                    <a:pt x="514311" y="3810"/>
                  </a:lnTo>
                  <a:lnTo>
                    <a:pt x="513969" y="3429"/>
                  </a:lnTo>
                  <a:lnTo>
                    <a:pt x="510654" y="1270"/>
                  </a:lnTo>
                  <a:lnTo>
                    <a:pt x="509765" y="762"/>
                  </a:lnTo>
                  <a:lnTo>
                    <a:pt x="509993" y="762"/>
                  </a:lnTo>
                  <a:lnTo>
                    <a:pt x="505714" y="0"/>
                  </a:lnTo>
                  <a:lnTo>
                    <a:pt x="499745" y="0"/>
                  </a:lnTo>
                  <a:lnTo>
                    <a:pt x="499745" y="3683"/>
                  </a:lnTo>
                  <a:lnTo>
                    <a:pt x="499745" y="7493"/>
                  </a:lnTo>
                  <a:lnTo>
                    <a:pt x="499745" y="495554"/>
                  </a:lnTo>
                  <a:lnTo>
                    <a:pt x="495642" y="499618"/>
                  </a:lnTo>
                  <a:lnTo>
                    <a:pt x="7620" y="499618"/>
                  </a:lnTo>
                  <a:lnTo>
                    <a:pt x="3810" y="499618"/>
                  </a:lnTo>
                  <a:lnTo>
                    <a:pt x="0" y="499618"/>
                  </a:lnTo>
                  <a:lnTo>
                    <a:pt x="76" y="505587"/>
                  </a:lnTo>
                  <a:lnTo>
                    <a:pt x="660" y="508508"/>
                  </a:lnTo>
                  <a:lnTo>
                    <a:pt x="774" y="509143"/>
                  </a:lnTo>
                  <a:lnTo>
                    <a:pt x="889" y="509651"/>
                  </a:lnTo>
                  <a:lnTo>
                    <a:pt x="1079" y="510159"/>
                  </a:lnTo>
                  <a:lnTo>
                    <a:pt x="1358" y="510540"/>
                  </a:lnTo>
                  <a:lnTo>
                    <a:pt x="3594" y="513842"/>
                  </a:lnTo>
                  <a:lnTo>
                    <a:pt x="3949" y="514223"/>
                  </a:lnTo>
                  <a:lnTo>
                    <a:pt x="7264" y="516382"/>
                  </a:lnTo>
                  <a:lnTo>
                    <a:pt x="7937" y="517017"/>
                  </a:lnTo>
                  <a:lnTo>
                    <a:pt x="8636" y="517017"/>
                  </a:lnTo>
                  <a:lnTo>
                    <a:pt x="12192" y="517652"/>
                  </a:lnTo>
                  <a:lnTo>
                    <a:pt x="505714" y="517652"/>
                  </a:lnTo>
                  <a:lnTo>
                    <a:pt x="509282" y="517017"/>
                  </a:lnTo>
                  <a:lnTo>
                    <a:pt x="509943" y="517017"/>
                  </a:lnTo>
                  <a:lnTo>
                    <a:pt x="510654" y="516382"/>
                  </a:lnTo>
                  <a:lnTo>
                    <a:pt x="513969" y="514223"/>
                  </a:lnTo>
                  <a:lnTo>
                    <a:pt x="514311" y="513842"/>
                  </a:lnTo>
                  <a:lnTo>
                    <a:pt x="514591" y="513461"/>
                  </a:lnTo>
                  <a:lnTo>
                    <a:pt x="516547" y="510540"/>
                  </a:lnTo>
                  <a:lnTo>
                    <a:pt x="516826" y="510159"/>
                  </a:lnTo>
                  <a:lnTo>
                    <a:pt x="517029" y="509651"/>
                  </a:lnTo>
                  <a:lnTo>
                    <a:pt x="517842" y="505587"/>
                  </a:lnTo>
                  <a:lnTo>
                    <a:pt x="517842" y="12065"/>
                  </a:lnTo>
                  <a:close/>
                </a:path>
              </a:pathLst>
            </a:custGeom>
            <a:solidFill>
              <a:srgbClr val="151617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/>
            </a:p>
          </p:txBody>
        </p:sp>
        <p:sp>
          <p:nvSpPr>
            <p:cNvPr id="299" name="Google Shape;299;p30"/>
            <p:cNvSpPr/>
            <p:nvPr/>
          </p:nvSpPr>
          <p:spPr>
            <a:xfrm>
              <a:off x="330987" y="2265807"/>
              <a:ext cx="510540" cy="510540"/>
            </a:xfrm>
            <a:custGeom>
              <a:rect b="b" l="l" r="r" t="t"/>
              <a:pathLst>
                <a:path extrusionOk="0" h="510539" w="510540">
                  <a:moveTo>
                    <a:pt x="506209" y="0"/>
                  </a:moveTo>
                  <a:lnTo>
                    <a:pt x="4102" y="0"/>
                  </a:lnTo>
                  <a:lnTo>
                    <a:pt x="0" y="4063"/>
                  </a:lnTo>
                  <a:lnTo>
                    <a:pt x="0" y="9143"/>
                  </a:lnTo>
                  <a:lnTo>
                    <a:pt x="0" y="506221"/>
                  </a:lnTo>
                  <a:lnTo>
                    <a:pt x="4102" y="510285"/>
                  </a:lnTo>
                  <a:lnTo>
                    <a:pt x="506209" y="510285"/>
                  </a:lnTo>
                  <a:lnTo>
                    <a:pt x="510311" y="506221"/>
                  </a:lnTo>
                  <a:lnTo>
                    <a:pt x="510311" y="4063"/>
                  </a:lnTo>
                  <a:lnTo>
                    <a:pt x="506209" y="0"/>
                  </a:lnTo>
                  <a:close/>
                </a:path>
              </a:pathLst>
            </a:custGeom>
            <a:solidFill>
              <a:srgbClr val="F8EBE3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/>
            </a:p>
          </p:txBody>
        </p:sp>
        <p:sp>
          <p:nvSpPr>
            <p:cNvPr id="300" name="Google Shape;300;p30"/>
            <p:cNvSpPr/>
            <p:nvPr/>
          </p:nvSpPr>
          <p:spPr>
            <a:xfrm>
              <a:off x="330987" y="2265807"/>
              <a:ext cx="510540" cy="510540"/>
            </a:xfrm>
            <a:custGeom>
              <a:rect b="b" l="l" r="r" t="t"/>
              <a:pathLst>
                <a:path extrusionOk="0" h="510539" w="510540">
                  <a:moveTo>
                    <a:pt x="0" y="9143"/>
                  </a:moveTo>
                  <a:lnTo>
                    <a:pt x="0" y="4063"/>
                  </a:lnTo>
                  <a:lnTo>
                    <a:pt x="4102" y="0"/>
                  </a:lnTo>
                  <a:lnTo>
                    <a:pt x="9143" y="0"/>
                  </a:lnTo>
                  <a:lnTo>
                    <a:pt x="501154" y="0"/>
                  </a:lnTo>
                  <a:lnTo>
                    <a:pt x="506209" y="0"/>
                  </a:lnTo>
                  <a:lnTo>
                    <a:pt x="510311" y="4063"/>
                  </a:lnTo>
                  <a:lnTo>
                    <a:pt x="510311" y="9143"/>
                  </a:lnTo>
                  <a:lnTo>
                    <a:pt x="510311" y="501141"/>
                  </a:lnTo>
                  <a:lnTo>
                    <a:pt x="510311" y="506221"/>
                  </a:lnTo>
                  <a:lnTo>
                    <a:pt x="506209" y="510285"/>
                  </a:lnTo>
                  <a:lnTo>
                    <a:pt x="501154" y="510285"/>
                  </a:lnTo>
                  <a:lnTo>
                    <a:pt x="9143" y="510285"/>
                  </a:lnTo>
                  <a:lnTo>
                    <a:pt x="4102" y="510285"/>
                  </a:lnTo>
                  <a:lnTo>
                    <a:pt x="0" y="506221"/>
                  </a:lnTo>
                  <a:lnTo>
                    <a:pt x="0" y="501141"/>
                  </a:lnTo>
                  <a:lnTo>
                    <a:pt x="0" y="9143"/>
                  </a:lnTo>
                  <a:close/>
                </a:path>
              </a:pathLst>
            </a:custGeom>
            <a:noFill/>
            <a:ln cap="flat" cmpd="sng" w="9525">
              <a:solidFill>
                <a:srgbClr val="15161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/>
            </a:p>
          </p:txBody>
        </p:sp>
        <p:pic>
          <p:nvPicPr>
            <p:cNvPr id="301" name="Google Shape;301;p30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416064" y="2308263"/>
              <a:ext cx="340156" cy="425284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302" name="Google Shape;302;p30"/>
          <p:cNvSpPr txBox="1"/>
          <p:nvPr/>
        </p:nvSpPr>
        <p:spPr>
          <a:xfrm>
            <a:off x="1055624" y="2007260"/>
            <a:ext cx="4199255" cy="73596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3825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rgbClr val="151617"/>
                </a:solidFill>
                <a:latin typeface="Verdana"/>
                <a:ea typeface="Verdana"/>
                <a:cs typeface="Verdana"/>
                <a:sym typeface="Verdana"/>
              </a:rPr>
              <a:t>Monitoramento contínuo:</a:t>
            </a:r>
            <a:endParaRPr sz="1600">
              <a:latin typeface="Verdana"/>
              <a:ea typeface="Verdana"/>
              <a:cs typeface="Verdana"/>
              <a:sym typeface="Verdana"/>
            </a:endParaRPr>
          </a:p>
          <a:p>
            <a:pPr indent="0" lvl="0" marL="21590" rtl="0" algn="l">
              <a:lnSpc>
                <a:spcPct val="100000"/>
              </a:lnSpc>
              <a:spcBef>
                <a:spcPts val="875"/>
              </a:spcBef>
              <a:spcAft>
                <a:spcPts val="0"/>
              </a:spcAft>
              <a:buNone/>
            </a:pPr>
            <a:r>
              <a:rPr lang="en-US" sz="1600">
                <a:solidFill>
                  <a:srgbClr val="151617"/>
                </a:solidFill>
                <a:latin typeface="SimSun-ExtB"/>
                <a:ea typeface="SimSun-ExtB"/>
                <a:cs typeface="SimSun-ExtB"/>
                <a:sym typeface="SimSun-ExtB"/>
              </a:rPr>
              <a:t>Atualizar periodicamente o banco de dados</a:t>
            </a:r>
            <a:endParaRPr sz="1600">
              <a:latin typeface="SimSun-ExtB"/>
              <a:ea typeface="SimSun-ExtB"/>
              <a:cs typeface="SimSun-ExtB"/>
              <a:sym typeface="SimSun-ExtB"/>
            </a:endParaRPr>
          </a:p>
        </p:txBody>
      </p:sp>
      <p:grpSp>
        <p:nvGrpSpPr>
          <p:cNvPr id="303" name="Google Shape;303;p30"/>
          <p:cNvGrpSpPr/>
          <p:nvPr/>
        </p:nvGrpSpPr>
        <p:grpSpPr>
          <a:xfrm>
            <a:off x="6020562" y="1973833"/>
            <a:ext cx="528700" cy="528827"/>
            <a:chOff x="6020562" y="1973833"/>
            <a:chExt cx="528700" cy="528827"/>
          </a:xfrm>
        </p:grpSpPr>
        <p:sp>
          <p:nvSpPr>
            <p:cNvPr id="304" name="Google Shape;304;p30"/>
            <p:cNvSpPr/>
            <p:nvPr/>
          </p:nvSpPr>
          <p:spPr>
            <a:xfrm>
              <a:off x="6031103" y="1984501"/>
              <a:ext cx="518159" cy="518159"/>
            </a:xfrm>
            <a:custGeom>
              <a:rect b="b" l="l" r="r" t="t"/>
              <a:pathLst>
                <a:path extrusionOk="0" h="518160" w="518159">
                  <a:moveTo>
                    <a:pt x="517766" y="12192"/>
                  </a:moveTo>
                  <a:lnTo>
                    <a:pt x="517232" y="9144"/>
                  </a:lnTo>
                  <a:lnTo>
                    <a:pt x="517144" y="8636"/>
                  </a:lnTo>
                  <a:lnTo>
                    <a:pt x="517017" y="8128"/>
                  </a:lnTo>
                  <a:lnTo>
                    <a:pt x="516763" y="7620"/>
                  </a:lnTo>
                  <a:lnTo>
                    <a:pt x="514591" y="4318"/>
                  </a:lnTo>
                  <a:lnTo>
                    <a:pt x="514223" y="3937"/>
                  </a:lnTo>
                  <a:lnTo>
                    <a:pt x="513969" y="3556"/>
                  </a:lnTo>
                  <a:lnTo>
                    <a:pt x="510667" y="1270"/>
                  </a:lnTo>
                  <a:lnTo>
                    <a:pt x="510146" y="1016"/>
                  </a:lnTo>
                  <a:lnTo>
                    <a:pt x="510451" y="1016"/>
                  </a:lnTo>
                  <a:lnTo>
                    <a:pt x="505714" y="0"/>
                  </a:lnTo>
                  <a:lnTo>
                    <a:pt x="499745" y="0"/>
                  </a:lnTo>
                  <a:lnTo>
                    <a:pt x="499745" y="3683"/>
                  </a:lnTo>
                  <a:lnTo>
                    <a:pt x="499745" y="7620"/>
                  </a:lnTo>
                  <a:lnTo>
                    <a:pt x="499745" y="495554"/>
                  </a:lnTo>
                  <a:lnTo>
                    <a:pt x="495541" y="499618"/>
                  </a:lnTo>
                  <a:lnTo>
                    <a:pt x="7620" y="499618"/>
                  </a:lnTo>
                  <a:lnTo>
                    <a:pt x="3810" y="499618"/>
                  </a:lnTo>
                  <a:lnTo>
                    <a:pt x="0" y="499618"/>
                  </a:lnTo>
                  <a:lnTo>
                    <a:pt x="0" y="505714"/>
                  </a:lnTo>
                  <a:lnTo>
                    <a:pt x="8128" y="517017"/>
                  </a:lnTo>
                  <a:lnTo>
                    <a:pt x="8636" y="517017"/>
                  </a:lnTo>
                  <a:lnTo>
                    <a:pt x="12192" y="517779"/>
                  </a:lnTo>
                  <a:lnTo>
                    <a:pt x="12446" y="517779"/>
                  </a:lnTo>
                  <a:lnTo>
                    <a:pt x="12700" y="517906"/>
                  </a:lnTo>
                  <a:lnTo>
                    <a:pt x="505193" y="517906"/>
                  </a:lnTo>
                  <a:lnTo>
                    <a:pt x="505460" y="517779"/>
                  </a:lnTo>
                  <a:lnTo>
                    <a:pt x="505714" y="517779"/>
                  </a:lnTo>
                  <a:lnTo>
                    <a:pt x="509270" y="517017"/>
                  </a:lnTo>
                  <a:lnTo>
                    <a:pt x="509778" y="517017"/>
                  </a:lnTo>
                  <a:lnTo>
                    <a:pt x="510146" y="516763"/>
                  </a:lnTo>
                  <a:lnTo>
                    <a:pt x="510667" y="516509"/>
                  </a:lnTo>
                  <a:lnTo>
                    <a:pt x="513969" y="514223"/>
                  </a:lnTo>
                  <a:lnTo>
                    <a:pt x="514223" y="513842"/>
                  </a:lnTo>
                  <a:lnTo>
                    <a:pt x="514591" y="513461"/>
                  </a:lnTo>
                  <a:lnTo>
                    <a:pt x="516674" y="510286"/>
                  </a:lnTo>
                  <a:lnTo>
                    <a:pt x="516953" y="509778"/>
                  </a:lnTo>
                  <a:lnTo>
                    <a:pt x="517144" y="509270"/>
                  </a:lnTo>
                  <a:lnTo>
                    <a:pt x="517766" y="505714"/>
                  </a:lnTo>
                  <a:lnTo>
                    <a:pt x="517766" y="12192"/>
                  </a:lnTo>
                  <a:close/>
                </a:path>
              </a:pathLst>
            </a:custGeom>
            <a:solidFill>
              <a:srgbClr val="151617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/>
            </a:p>
          </p:txBody>
        </p:sp>
        <p:sp>
          <p:nvSpPr>
            <p:cNvPr id="305" name="Google Shape;305;p30"/>
            <p:cNvSpPr/>
            <p:nvPr/>
          </p:nvSpPr>
          <p:spPr>
            <a:xfrm>
              <a:off x="6020562" y="1973833"/>
              <a:ext cx="510540" cy="510540"/>
            </a:xfrm>
            <a:custGeom>
              <a:rect b="b" l="l" r="r" t="t"/>
              <a:pathLst>
                <a:path extrusionOk="0" h="510539" w="510540">
                  <a:moveTo>
                    <a:pt x="506094" y="0"/>
                  </a:moveTo>
                  <a:lnTo>
                    <a:pt x="4063" y="0"/>
                  </a:lnTo>
                  <a:lnTo>
                    <a:pt x="0" y="4190"/>
                  </a:lnTo>
                  <a:lnTo>
                    <a:pt x="0" y="9143"/>
                  </a:lnTo>
                  <a:lnTo>
                    <a:pt x="0" y="506221"/>
                  </a:lnTo>
                  <a:lnTo>
                    <a:pt x="4063" y="510286"/>
                  </a:lnTo>
                  <a:lnTo>
                    <a:pt x="506094" y="510286"/>
                  </a:lnTo>
                  <a:lnTo>
                    <a:pt x="510286" y="506221"/>
                  </a:lnTo>
                  <a:lnTo>
                    <a:pt x="510286" y="4190"/>
                  </a:lnTo>
                  <a:lnTo>
                    <a:pt x="506094" y="0"/>
                  </a:lnTo>
                  <a:close/>
                </a:path>
              </a:pathLst>
            </a:custGeom>
            <a:solidFill>
              <a:srgbClr val="F8EBE3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/>
            </a:p>
          </p:txBody>
        </p:sp>
        <p:sp>
          <p:nvSpPr>
            <p:cNvPr id="306" name="Google Shape;306;p30"/>
            <p:cNvSpPr/>
            <p:nvPr/>
          </p:nvSpPr>
          <p:spPr>
            <a:xfrm>
              <a:off x="6020562" y="1973833"/>
              <a:ext cx="510540" cy="510540"/>
            </a:xfrm>
            <a:custGeom>
              <a:rect b="b" l="l" r="r" t="t"/>
              <a:pathLst>
                <a:path extrusionOk="0" h="510539" w="510540">
                  <a:moveTo>
                    <a:pt x="0" y="9143"/>
                  </a:moveTo>
                  <a:lnTo>
                    <a:pt x="0" y="4190"/>
                  </a:lnTo>
                  <a:lnTo>
                    <a:pt x="4063" y="0"/>
                  </a:lnTo>
                  <a:lnTo>
                    <a:pt x="9143" y="0"/>
                  </a:lnTo>
                  <a:lnTo>
                    <a:pt x="501141" y="0"/>
                  </a:lnTo>
                  <a:lnTo>
                    <a:pt x="506094" y="0"/>
                  </a:lnTo>
                  <a:lnTo>
                    <a:pt x="510286" y="4190"/>
                  </a:lnTo>
                  <a:lnTo>
                    <a:pt x="510286" y="9143"/>
                  </a:lnTo>
                  <a:lnTo>
                    <a:pt x="510286" y="501141"/>
                  </a:lnTo>
                  <a:lnTo>
                    <a:pt x="510286" y="506221"/>
                  </a:lnTo>
                  <a:lnTo>
                    <a:pt x="506094" y="510286"/>
                  </a:lnTo>
                  <a:lnTo>
                    <a:pt x="501141" y="510286"/>
                  </a:lnTo>
                  <a:lnTo>
                    <a:pt x="9143" y="510286"/>
                  </a:lnTo>
                  <a:lnTo>
                    <a:pt x="4063" y="510286"/>
                  </a:lnTo>
                  <a:lnTo>
                    <a:pt x="0" y="506221"/>
                  </a:lnTo>
                  <a:lnTo>
                    <a:pt x="0" y="501141"/>
                  </a:lnTo>
                  <a:lnTo>
                    <a:pt x="0" y="9143"/>
                  </a:lnTo>
                  <a:close/>
                </a:path>
              </a:pathLst>
            </a:custGeom>
            <a:noFill/>
            <a:ln cap="flat" cmpd="sng" w="9525">
              <a:solidFill>
                <a:srgbClr val="15161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/>
            </a:p>
          </p:txBody>
        </p:sp>
        <p:pic>
          <p:nvPicPr>
            <p:cNvPr id="307" name="Google Shape;307;p30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6105525" y="2016417"/>
              <a:ext cx="340156" cy="425284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308" name="Google Shape;308;p30"/>
          <p:cNvGrpSpPr/>
          <p:nvPr/>
        </p:nvGrpSpPr>
        <p:grpSpPr>
          <a:xfrm>
            <a:off x="340182" y="3461893"/>
            <a:ext cx="463308" cy="528826"/>
            <a:chOff x="340182" y="3461893"/>
            <a:chExt cx="463308" cy="528826"/>
          </a:xfrm>
        </p:grpSpPr>
        <p:sp>
          <p:nvSpPr>
            <p:cNvPr id="309" name="Google Shape;309;p30"/>
            <p:cNvSpPr/>
            <p:nvPr/>
          </p:nvSpPr>
          <p:spPr>
            <a:xfrm>
              <a:off x="350735" y="3472560"/>
              <a:ext cx="452755" cy="518159"/>
            </a:xfrm>
            <a:custGeom>
              <a:rect b="b" l="l" r="r" t="t"/>
              <a:pathLst>
                <a:path extrusionOk="0" h="518160" w="452755">
                  <a:moveTo>
                    <a:pt x="452513" y="10922"/>
                  </a:moveTo>
                  <a:lnTo>
                    <a:pt x="451916" y="8001"/>
                  </a:lnTo>
                  <a:lnTo>
                    <a:pt x="451815" y="7493"/>
                  </a:lnTo>
                  <a:lnTo>
                    <a:pt x="451586" y="6858"/>
                  </a:lnTo>
                  <a:lnTo>
                    <a:pt x="451307" y="6477"/>
                  </a:lnTo>
                  <a:lnTo>
                    <a:pt x="449605" y="3937"/>
                  </a:lnTo>
                  <a:lnTo>
                    <a:pt x="449326" y="3556"/>
                  </a:lnTo>
                  <a:lnTo>
                    <a:pt x="448983" y="3175"/>
                  </a:lnTo>
                  <a:lnTo>
                    <a:pt x="448576" y="2921"/>
                  </a:lnTo>
                  <a:lnTo>
                    <a:pt x="446036" y="1143"/>
                  </a:lnTo>
                  <a:lnTo>
                    <a:pt x="445617" y="889"/>
                  </a:lnTo>
                  <a:lnTo>
                    <a:pt x="445897" y="889"/>
                  </a:lnTo>
                  <a:lnTo>
                    <a:pt x="441553" y="0"/>
                  </a:lnTo>
                  <a:lnTo>
                    <a:pt x="434416" y="0"/>
                  </a:lnTo>
                  <a:lnTo>
                    <a:pt x="434416" y="3683"/>
                  </a:lnTo>
                  <a:lnTo>
                    <a:pt x="434416" y="7493"/>
                  </a:lnTo>
                  <a:lnTo>
                    <a:pt x="434416" y="496062"/>
                  </a:lnTo>
                  <a:lnTo>
                    <a:pt x="430834" y="499618"/>
                  </a:lnTo>
                  <a:lnTo>
                    <a:pt x="7620" y="499618"/>
                  </a:lnTo>
                  <a:lnTo>
                    <a:pt x="3810" y="499618"/>
                  </a:lnTo>
                  <a:lnTo>
                    <a:pt x="0" y="499618"/>
                  </a:lnTo>
                  <a:lnTo>
                    <a:pt x="76" y="506857"/>
                  </a:lnTo>
                  <a:lnTo>
                    <a:pt x="673" y="509778"/>
                  </a:lnTo>
                  <a:lnTo>
                    <a:pt x="698" y="509905"/>
                  </a:lnTo>
                  <a:lnTo>
                    <a:pt x="812" y="510413"/>
                  </a:lnTo>
                  <a:lnTo>
                    <a:pt x="1003" y="510921"/>
                  </a:lnTo>
                  <a:lnTo>
                    <a:pt x="1282" y="511302"/>
                  </a:lnTo>
                  <a:lnTo>
                    <a:pt x="3263" y="514223"/>
                  </a:lnTo>
                  <a:lnTo>
                    <a:pt x="3619" y="514604"/>
                  </a:lnTo>
                  <a:lnTo>
                    <a:pt x="6553" y="516509"/>
                  </a:lnTo>
                  <a:lnTo>
                    <a:pt x="7099" y="517017"/>
                  </a:lnTo>
                  <a:lnTo>
                    <a:pt x="7442" y="517017"/>
                  </a:lnTo>
                  <a:lnTo>
                    <a:pt x="7937" y="517144"/>
                  </a:lnTo>
                  <a:lnTo>
                    <a:pt x="11036" y="517779"/>
                  </a:lnTo>
                  <a:lnTo>
                    <a:pt x="441553" y="517779"/>
                  </a:lnTo>
                  <a:lnTo>
                    <a:pt x="444665" y="517144"/>
                  </a:lnTo>
                  <a:lnTo>
                    <a:pt x="445135" y="517017"/>
                  </a:lnTo>
                  <a:lnTo>
                    <a:pt x="445477" y="517017"/>
                  </a:lnTo>
                  <a:lnTo>
                    <a:pt x="446036" y="516509"/>
                  </a:lnTo>
                  <a:lnTo>
                    <a:pt x="448983" y="514604"/>
                  </a:lnTo>
                  <a:lnTo>
                    <a:pt x="449326" y="514223"/>
                  </a:lnTo>
                  <a:lnTo>
                    <a:pt x="449605" y="513842"/>
                  </a:lnTo>
                  <a:lnTo>
                    <a:pt x="451307" y="511302"/>
                  </a:lnTo>
                  <a:lnTo>
                    <a:pt x="451586" y="510921"/>
                  </a:lnTo>
                  <a:lnTo>
                    <a:pt x="451789" y="510413"/>
                  </a:lnTo>
                  <a:lnTo>
                    <a:pt x="451840" y="510159"/>
                  </a:lnTo>
                  <a:lnTo>
                    <a:pt x="452513" y="506857"/>
                  </a:lnTo>
                  <a:lnTo>
                    <a:pt x="452513" y="10922"/>
                  </a:lnTo>
                  <a:close/>
                </a:path>
              </a:pathLst>
            </a:custGeom>
            <a:solidFill>
              <a:srgbClr val="151617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/>
            </a:p>
          </p:txBody>
        </p:sp>
        <p:sp>
          <p:nvSpPr>
            <p:cNvPr id="310" name="Google Shape;310;p30"/>
            <p:cNvSpPr/>
            <p:nvPr/>
          </p:nvSpPr>
          <p:spPr>
            <a:xfrm>
              <a:off x="340182" y="3461893"/>
              <a:ext cx="445134" cy="510540"/>
            </a:xfrm>
            <a:custGeom>
              <a:rect b="b" l="l" r="r" t="t"/>
              <a:pathLst>
                <a:path extrusionOk="0" h="510539" w="445134">
                  <a:moveTo>
                    <a:pt x="441388" y="0"/>
                  </a:moveTo>
                  <a:lnTo>
                    <a:pt x="3568" y="0"/>
                  </a:lnTo>
                  <a:lnTo>
                    <a:pt x="0" y="3556"/>
                  </a:lnTo>
                  <a:lnTo>
                    <a:pt x="0" y="8001"/>
                  </a:lnTo>
                  <a:lnTo>
                    <a:pt x="0" y="506730"/>
                  </a:lnTo>
                  <a:lnTo>
                    <a:pt x="3568" y="510286"/>
                  </a:lnTo>
                  <a:lnTo>
                    <a:pt x="441388" y="510286"/>
                  </a:lnTo>
                  <a:lnTo>
                    <a:pt x="444969" y="506730"/>
                  </a:lnTo>
                  <a:lnTo>
                    <a:pt x="444969" y="3556"/>
                  </a:lnTo>
                  <a:lnTo>
                    <a:pt x="441388" y="0"/>
                  </a:lnTo>
                  <a:close/>
                </a:path>
              </a:pathLst>
            </a:custGeom>
            <a:solidFill>
              <a:srgbClr val="F8EBE3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/>
            </a:p>
          </p:txBody>
        </p:sp>
        <p:sp>
          <p:nvSpPr>
            <p:cNvPr id="311" name="Google Shape;311;p30"/>
            <p:cNvSpPr/>
            <p:nvPr/>
          </p:nvSpPr>
          <p:spPr>
            <a:xfrm>
              <a:off x="340182" y="3461893"/>
              <a:ext cx="445134" cy="510540"/>
            </a:xfrm>
            <a:custGeom>
              <a:rect b="b" l="l" r="r" t="t"/>
              <a:pathLst>
                <a:path extrusionOk="0" h="510539" w="445134">
                  <a:moveTo>
                    <a:pt x="0" y="8001"/>
                  </a:moveTo>
                  <a:lnTo>
                    <a:pt x="0" y="3556"/>
                  </a:lnTo>
                  <a:lnTo>
                    <a:pt x="3568" y="0"/>
                  </a:lnTo>
                  <a:lnTo>
                    <a:pt x="7975" y="0"/>
                  </a:lnTo>
                  <a:lnTo>
                    <a:pt x="436994" y="0"/>
                  </a:lnTo>
                  <a:lnTo>
                    <a:pt x="441388" y="0"/>
                  </a:lnTo>
                  <a:lnTo>
                    <a:pt x="444969" y="3556"/>
                  </a:lnTo>
                  <a:lnTo>
                    <a:pt x="444969" y="8001"/>
                  </a:lnTo>
                  <a:lnTo>
                    <a:pt x="444969" y="502412"/>
                  </a:lnTo>
                  <a:lnTo>
                    <a:pt x="444969" y="506730"/>
                  </a:lnTo>
                  <a:lnTo>
                    <a:pt x="441388" y="510286"/>
                  </a:lnTo>
                  <a:lnTo>
                    <a:pt x="436994" y="510286"/>
                  </a:lnTo>
                  <a:lnTo>
                    <a:pt x="7975" y="510286"/>
                  </a:lnTo>
                  <a:lnTo>
                    <a:pt x="3568" y="510286"/>
                  </a:lnTo>
                  <a:lnTo>
                    <a:pt x="0" y="506730"/>
                  </a:lnTo>
                  <a:lnTo>
                    <a:pt x="0" y="502412"/>
                  </a:lnTo>
                  <a:lnTo>
                    <a:pt x="0" y="8001"/>
                  </a:lnTo>
                  <a:close/>
                </a:path>
              </a:pathLst>
            </a:custGeom>
            <a:noFill/>
            <a:ln cap="flat" cmpd="sng" w="9525">
              <a:solidFill>
                <a:srgbClr val="15161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/>
            </a:p>
          </p:txBody>
        </p:sp>
        <p:pic>
          <p:nvPicPr>
            <p:cNvPr id="312" name="Google Shape;312;p30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425246" y="3504476"/>
              <a:ext cx="296608" cy="425284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313" name="Google Shape;313;p30"/>
          <p:cNvSpPr txBox="1"/>
          <p:nvPr/>
        </p:nvSpPr>
        <p:spPr>
          <a:xfrm>
            <a:off x="1064767" y="3514090"/>
            <a:ext cx="4599305" cy="17729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05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rgbClr val="151617"/>
                </a:solidFill>
                <a:latin typeface="Verdana"/>
                <a:ea typeface="Verdana"/>
                <a:cs typeface="Verdana"/>
                <a:sym typeface="Verdana"/>
              </a:rPr>
              <a:t>Normas de referência:</a:t>
            </a:r>
            <a:endParaRPr sz="1600">
              <a:latin typeface="Verdana"/>
              <a:ea typeface="Verdana"/>
              <a:cs typeface="Verdana"/>
              <a:sym typeface="Verdana"/>
            </a:endParaRPr>
          </a:p>
          <a:p>
            <a:pPr indent="0" lvl="0" marL="12700" marR="5080" rtl="0" algn="l">
              <a:lnSpc>
                <a:spcPct val="151100"/>
              </a:lnSpc>
              <a:spcBef>
                <a:spcPts val="24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rgbClr val="151617"/>
                </a:solidFill>
                <a:latin typeface="SimSun-ExtB"/>
                <a:ea typeface="SimSun-ExtB"/>
                <a:cs typeface="SimSun-ExtB"/>
                <a:sym typeface="SimSun-ExtB"/>
              </a:rPr>
              <a:t>Avaliação, por parte da ANA, para promover norma de referência sobre desenho do edital e critério de seleção, tendo em vista potencial impacto na regulação</a:t>
            </a:r>
            <a:endParaRPr sz="1600">
              <a:latin typeface="SimSun-ExtB"/>
              <a:ea typeface="SimSun-ExtB"/>
              <a:cs typeface="SimSun-ExtB"/>
              <a:sym typeface="SimSun-ExtB"/>
            </a:endParaRPr>
          </a:p>
        </p:txBody>
      </p:sp>
      <p:grpSp>
        <p:nvGrpSpPr>
          <p:cNvPr id="314" name="Google Shape;314;p30"/>
          <p:cNvGrpSpPr/>
          <p:nvPr/>
        </p:nvGrpSpPr>
        <p:grpSpPr>
          <a:xfrm>
            <a:off x="6020562" y="3672077"/>
            <a:ext cx="528700" cy="528827"/>
            <a:chOff x="6020562" y="3672077"/>
            <a:chExt cx="528700" cy="528827"/>
          </a:xfrm>
        </p:grpSpPr>
        <p:sp>
          <p:nvSpPr>
            <p:cNvPr id="315" name="Google Shape;315;p30"/>
            <p:cNvSpPr/>
            <p:nvPr/>
          </p:nvSpPr>
          <p:spPr>
            <a:xfrm>
              <a:off x="6031103" y="3682745"/>
              <a:ext cx="518159" cy="518159"/>
            </a:xfrm>
            <a:custGeom>
              <a:rect b="b" l="l" r="r" t="t"/>
              <a:pathLst>
                <a:path extrusionOk="0" h="518160" w="518159">
                  <a:moveTo>
                    <a:pt x="517766" y="12065"/>
                  </a:moveTo>
                  <a:lnTo>
                    <a:pt x="517245" y="9144"/>
                  </a:lnTo>
                  <a:lnTo>
                    <a:pt x="517144" y="8509"/>
                  </a:lnTo>
                  <a:lnTo>
                    <a:pt x="517017" y="8001"/>
                  </a:lnTo>
                  <a:lnTo>
                    <a:pt x="516763" y="7620"/>
                  </a:lnTo>
                  <a:lnTo>
                    <a:pt x="516496" y="7112"/>
                  </a:lnTo>
                  <a:lnTo>
                    <a:pt x="514591" y="4191"/>
                  </a:lnTo>
                  <a:lnTo>
                    <a:pt x="514223" y="3810"/>
                  </a:lnTo>
                  <a:lnTo>
                    <a:pt x="513969" y="3429"/>
                  </a:lnTo>
                  <a:lnTo>
                    <a:pt x="510667" y="1270"/>
                  </a:lnTo>
                  <a:lnTo>
                    <a:pt x="510146" y="1016"/>
                  </a:lnTo>
                  <a:lnTo>
                    <a:pt x="509778" y="762"/>
                  </a:lnTo>
                  <a:lnTo>
                    <a:pt x="509968" y="762"/>
                  </a:lnTo>
                  <a:lnTo>
                    <a:pt x="505714" y="0"/>
                  </a:lnTo>
                  <a:lnTo>
                    <a:pt x="499745" y="0"/>
                  </a:lnTo>
                  <a:lnTo>
                    <a:pt x="499745" y="3683"/>
                  </a:lnTo>
                  <a:lnTo>
                    <a:pt x="499745" y="7493"/>
                  </a:lnTo>
                  <a:lnTo>
                    <a:pt x="499745" y="495554"/>
                  </a:lnTo>
                  <a:lnTo>
                    <a:pt x="495541" y="499618"/>
                  </a:lnTo>
                  <a:lnTo>
                    <a:pt x="7620" y="499618"/>
                  </a:lnTo>
                  <a:lnTo>
                    <a:pt x="3810" y="499618"/>
                  </a:lnTo>
                  <a:lnTo>
                    <a:pt x="0" y="499618"/>
                  </a:lnTo>
                  <a:lnTo>
                    <a:pt x="0" y="505587"/>
                  </a:lnTo>
                  <a:lnTo>
                    <a:pt x="7239" y="516382"/>
                  </a:lnTo>
                  <a:lnTo>
                    <a:pt x="7620" y="516763"/>
                  </a:lnTo>
                  <a:lnTo>
                    <a:pt x="8636" y="517017"/>
                  </a:lnTo>
                  <a:lnTo>
                    <a:pt x="12192" y="517779"/>
                  </a:lnTo>
                  <a:lnTo>
                    <a:pt x="505714" y="517779"/>
                  </a:lnTo>
                  <a:lnTo>
                    <a:pt x="509270" y="517017"/>
                  </a:lnTo>
                  <a:lnTo>
                    <a:pt x="509397" y="517017"/>
                  </a:lnTo>
                  <a:lnTo>
                    <a:pt x="510146" y="516763"/>
                  </a:lnTo>
                  <a:lnTo>
                    <a:pt x="510667" y="516382"/>
                  </a:lnTo>
                  <a:lnTo>
                    <a:pt x="513969" y="514223"/>
                  </a:lnTo>
                  <a:lnTo>
                    <a:pt x="514223" y="513842"/>
                  </a:lnTo>
                  <a:lnTo>
                    <a:pt x="514591" y="513461"/>
                  </a:lnTo>
                  <a:lnTo>
                    <a:pt x="516763" y="510159"/>
                  </a:lnTo>
                  <a:lnTo>
                    <a:pt x="517017" y="509651"/>
                  </a:lnTo>
                  <a:lnTo>
                    <a:pt x="517144" y="509143"/>
                  </a:lnTo>
                  <a:lnTo>
                    <a:pt x="517766" y="505587"/>
                  </a:lnTo>
                  <a:lnTo>
                    <a:pt x="517766" y="12065"/>
                  </a:lnTo>
                  <a:close/>
                </a:path>
              </a:pathLst>
            </a:custGeom>
            <a:solidFill>
              <a:srgbClr val="151617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/>
            </a:p>
          </p:txBody>
        </p:sp>
        <p:sp>
          <p:nvSpPr>
            <p:cNvPr id="316" name="Google Shape;316;p30"/>
            <p:cNvSpPr/>
            <p:nvPr/>
          </p:nvSpPr>
          <p:spPr>
            <a:xfrm>
              <a:off x="6020562" y="3672077"/>
              <a:ext cx="510540" cy="510540"/>
            </a:xfrm>
            <a:custGeom>
              <a:rect b="b" l="l" r="r" t="t"/>
              <a:pathLst>
                <a:path extrusionOk="0" h="510539" w="510540">
                  <a:moveTo>
                    <a:pt x="506094" y="0"/>
                  </a:moveTo>
                  <a:lnTo>
                    <a:pt x="4063" y="0"/>
                  </a:lnTo>
                  <a:lnTo>
                    <a:pt x="0" y="4064"/>
                  </a:lnTo>
                  <a:lnTo>
                    <a:pt x="0" y="9144"/>
                  </a:lnTo>
                  <a:lnTo>
                    <a:pt x="0" y="506222"/>
                  </a:lnTo>
                  <a:lnTo>
                    <a:pt x="4063" y="510286"/>
                  </a:lnTo>
                  <a:lnTo>
                    <a:pt x="506094" y="510286"/>
                  </a:lnTo>
                  <a:lnTo>
                    <a:pt x="510286" y="506222"/>
                  </a:lnTo>
                  <a:lnTo>
                    <a:pt x="510286" y="4064"/>
                  </a:lnTo>
                  <a:lnTo>
                    <a:pt x="506094" y="0"/>
                  </a:lnTo>
                  <a:close/>
                </a:path>
              </a:pathLst>
            </a:custGeom>
            <a:solidFill>
              <a:srgbClr val="F8EBE3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/>
            </a:p>
          </p:txBody>
        </p:sp>
        <p:sp>
          <p:nvSpPr>
            <p:cNvPr id="317" name="Google Shape;317;p30"/>
            <p:cNvSpPr/>
            <p:nvPr/>
          </p:nvSpPr>
          <p:spPr>
            <a:xfrm>
              <a:off x="6020562" y="3672077"/>
              <a:ext cx="510540" cy="510540"/>
            </a:xfrm>
            <a:custGeom>
              <a:rect b="b" l="l" r="r" t="t"/>
              <a:pathLst>
                <a:path extrusionOk="0" h="510539" w="510540">
                  <a:moveTo>
                    <a:pt x="0" y="9144"/>
                  </a:moveTo>
                  <a:lnTo>
                    <a:pt x="0" y="4064"/>
                  </a:lnTo>
                  <a:lnTo>
                    <a:pt x="4063" y="0"/>
                  </a:lnTo>
                  <a:lnTo>
                    <a:pt x="9143" y="0"/>
                  </a:lnTo>
                  <a:lnTo>
                    <a:pt x="501141" y="0"/>
                  </a:lnTo>
                  <a:lnTo>
                    <a:pt x="506094" y="0"/>
                  </a:lnTo>
                  <a:lnTo>
                    <a:pt x="510286" y="4064"/>
                  </a:lnTo>
                  <a:lnTo>
                    <a:pt x="510286" y="9144"/>
                  </a:lnTo>
                  <a:lnTo>
                    <a:pt x="510286" y="501142"/>
                  </a:lnTo>
                  <a:lnTo>
                    <a:pt x="510286" y="506222"/>
                  </a:lnTo>
                  <a:lnTo>
                    <a:pt x="506094" y="510286"/>
                  </a:lnTo>
                  <a:lnTo>
                    <a:pt x="501141" y="510286"/>
                  </a:lnTo>
                  <a:lnTo>
                    <a:pt x="9143" y="510286"/>
                  </a:lnTo>
                  <a:lnTo>
                    <a:pt x="4063" y="510286"/>
                  </a:lnTo>
                  <a:lnTo>
                    <a:pt x="0" y="506222"/>
                  </a:lnTo>
                  <a:lnTo>
                    <a:pt x="0" y="501142"/>
                  </a:lnTo>
                  <a:lnTo>
                    <a:pt x="0" y="9144"/>
                  </a:lnTo>
                  <a:close/>
                </a:path>
              </a:pathLst>
            </a:custGeom>
            <a:noFill/>
            <a:ln cap="flat" cmpd="sng" w="9525">
              <a:solidFill>
                <a:srgbClr val="15161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/>
            </a:p>
          </p:txBody>
        </p:sp>
        <p:pic>
          <p:nvPicPr>
            <p:cNvPr id="318" name="Google Shape;318;p30"/>
            <p:cNvPicPr preferRelativeResize="0"/>
            <p:nvPr/>
          </p:nvPicPr>
          <p:blipFill rotWithShape="1">
            <a:blip r:embed="rId6">
              <a:alphaModFix/>
            </a:blip>
            <a:srcRect b="0" l="0" r="0" t="0"/>
            <a:stretch/>
          </p:blipFill>
          <p:spPr>
            <a:xfrm>
              <a:off x="6105525" y="3714534"/>
              <a:ext cx="340156" cy="425284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319" name="Google Shape;319;p30"/>
          <p:cNvSpPr txBox="1"/>
          <p:nvPr/>
        </p:nvSpPr>
        <p:spPr>
          <a:xfrm>
            <a:off x="6745605" y="1611909"/>
            <a:ext cx="5207635" cy="314071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32075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rgbClr val="151617"/>
                </a:solidFill>
                <a:latin typeface="Verdana"/>
                <a:ea typeface="Verdana"/>
                <a:cs typeface="Verdana"/>
                <a:sym typeface="Verdana"/>
              </a:rPr>
              <a:t>Difusão dos resultados:</a:t>
            </a:r>
            <a:endParaRPr sz="1600">
              <a:latin typeface="Verdana"/>
              <a:ea typeface="Verdana"/>
              <a:cs typeface="Verdana"/>
              <a:sym typeface="Verdana"/>
            </a:endParaRPr>
          </a:p>
          <a:p>
            <a:pPr indent="0" lvl="0" marL="12700" marR="5080" rtl="0" algn="l">
              <a:lnSpc>
                <a:spcPct val="181250"/>
              </a:lnSpc>
              <a:spcBef>
                <a:spcPts val="225"/>
              </a:spcBef>
              <a:spcAft>
                <a:spcPts val="0"/>
              </a:spcAft>
              <a:buNone/>
            </a:pPr>
            <a:r>
              <a:rPr lang="en-US" sz="1600">
                <a:solidFill>
                  <a:srgbClr val="151617"/>
                </a:solidFill>
                <a:latin typeface="SimSun-ExtB"/>
                <a:ea typeface="SimSun-ExtB"/>
                <a:cs typeface="SimSun-ExtB"/>
                <a:sym typeface="SimSun-ExtB"/>
              </a:rPr>
              <a:t>Promover a difusão dos resultados entre os diversos TCEs visando debate e eventual padronização de posicionamento, com o objetivo de assegurar</a:t>
            </a:r>
            <a:endParaRPr sz="1600">
              <a:latin typeface="SimSun-ExtB"/>
              <a:ea typeface="SimSun-ExtB"/>
              <a:cs typeface="SimSun-ExtB"/>
              <a:sym typeface="SimSun-ExtB"/>
            </a:endParaRPr>
          </a:p>
          <a:p>
            <a:pPr indent="0" lvl="0" marL="12700" rtl="0" algn="l">
              <a:lnSpc>
                <a:spcPct val="100000"/>
              </a:lnSpc>
              <a:spcBef>
                <a:spcPts val="725"/>
              </a:spcBef>
              <a:spcAft>
                <a:spcPts val="0"/>
              </a:spcAft>
              <a:buNone/>
            </a:pPr>
            <a:r>
              <a:rPr lang="en-US" sz="1600">
                <a:solidFill>
                  <a:srgbClr val="151617"/>
                </a:solidFill>
                <a:latin typeface="SimSun-ExtB"/>
                <a:ea typeface="SimSun-ExtB"/>
                <a:cs typeface="SimSun-ExtB"/>
                <a:sym typeface="SimSun-ExtB"/>
              </a:rPr>
              <a:t>estabilidade jurídica oa setor</a:t>
            </a:r>
            <a:endParaRPr sz="1600">
              <a:latin typeface="SimSun-ExtB"/>
              <a:ea typeface="SimSun-ExtB"/>
              <a:cs typeface="SimSun-ExtB"/>
              <a:sym typeface="SimSun-ExtB"/>
            </a:endParaRPr>
          </a:p>
          <a:p>
            <a:pPr indent="0" lvl="0" marL="12700" marR="411480" rtl="0" algn="l">
              <a:lnSpc>
                <a:spcPct val="155800"/>
              </a:lnSpc>
              <a:spcBef>
                <a:spcPts val="1125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rgbClr val="151617"/>
                </a:solidFill>
                <a:latin typeface="Verdana"/>
                <a:ea typeface="Verdana"/>
                <a:cs typeface="Verdana"/>
                <a:sym typeface="Verdana"/>
              </a:rPr>
              <a:t>Envolver BNDES e multilaterais: </a:t>
            </a:r>
            <a:r>
              <a:rPr lang="en-US" sz="1600">
                <a:solidFill>
                  <a:srgbClr val="151617"/>
                </a:solidFill>
                <a:latin typeface="SimSun-ExtB"/>
                <a:ea typeface="SimSun-ExtB"/>
                <a:cs typeface="SimSun-ExtB"/>
                <a:sym typeface="SimSun-ExtB"/>
              </a:rPr>
              <a:t>Multilaterais e BNDES podem difundir e promover melhores práticas de desenhos de licitação</a:t>
            </a:r>
            <a:endParaRPr sz="1600">
              <a:latin typeface="SimSun-ExtB"/>
              <a:ea typeface="SimSun-ExtB"/>
              <a:cs typeface="SimSun-ExtB"/>
              <a:sym typeface="SimSun-ExtB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spTree>
      <p:nvGrpSpPr>
        <p:cNvPr id="323" name="Shape 3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4" name="Google Shape;324;p3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7995"/>
          </a:xfrm>
          <a:prstGeom prst="rect">
            <a:avLst/>
          </a:prstGeom>
          <a:noFill/>
          <a:ln>
            <a:noFill/>
          </a:ln>
        </p:spPr>
      </p:pic>
      <p:sp>
        <p:nvSpPr>
          <p:cNvPr id="325" name="Google Shape;325;p31"/>
          <p:cNvSpPr txBox="1"/>
          <p:nvPr>
            <p:ph type="title"/>
          </p:nvPr>
        </p:nvSpPr>
        <p:spPr>
          <a:xfrm>
            <a:off x="4510278" y="2353132"/>
            <a:ext cx="3171825" cy="94043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000"/>
              <a:t>Obrigado!</a:t>
            </a:r>
            <a:endParaRPr sz="600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12"/>
          <p:cNvSpPr/>
          <p:nvPr/>
        </p:nvSpPr>
        <p:spPr>
          <a:xfrm>
            <a:off x="1676400" y="191046"/>
            <a:ext cx="7010400" cy="61282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2497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667">
                <a:solidFill>
                  <a:srgbClr val="151617"/>
                </a:solidFill>
                <a:latin typeface="Montserrat Black"/>
                <a:ea typeface="Montserrat Black"/>
                <a:cs typeface="Montserrat Black"/>
                <a:sym typeface="Montserrat Black"/>
              </a:rPr>
              <a:t>Participação Privada no Saneamento: ~60 milhões hab.</a:t>
            </a:r>
            <a:endParaRPr sz="2667"/>
          </a:p>
        </p:txBody>
      </p:sp>
      <p:pic>
        <p:nvPicPr>
          <p:cNvPr descr="preencoded.png" id="93" name="Google Shape;93;p1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60577" y="1752551"/>
            <a:ext cx="4876602" cy="4914404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reencoded.png" id="94" name="Google Shape;94;p1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689204" y="1153716"/>
            <a:ext cx="6142219" cy="5067102"/>
          </a:xfrm>
          <a:prstGeom prst="rect">
            <a:avLst/>
          </a:prstGeom>
          <a:noFill/>
          <a:ln>
            <a:noFill/>
          </a:ln>
        </p:spPr>
      </p:pic>
      <p:sp>
        <p:nvSpPr>
          <p:cNvPr id="95" name="Google Shape;95;p12"/>
          <p:cNvSpPr/>
          <p:nvPr/>
        </p:nvSpPr>
        <p:spPr>
          <a:xfrm>
            <a:off x="475059" y="6373515"/>
            <a:ext cx="11241882" cy="21709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6391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42"/>
          </a:p>
        </p:txBody>
      </p:sp>
      <p:sp>
        <p:nvSpPr>
          <p:cNvPr id="96" name="Google Shape;96;p12"/>
          <p:cNvSpPr/>
          <p:nvPr/>
        </p:nvSpPr>
        <p:spPr>
          <a:xfrm>
            <a:off x="475059" y="6743304"/>
            <a:ext cx="11241882" cy="21709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6391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42"/>
          </a:p>
        </p:txBody>
      </p:sp>
      <p:sp>
        <p:nvSpPr>
          <p:cNvPr id="97" name="Google Shape;97;p12"/>
          <p:cNvSpPr/>
          <p:nvPr/>
        </p:nvSpPr>
        <p:spPr>
          <a:xfrm>
            <a:off x="10667197" y="6472437"/>
            <a:ext cx="1524803" cy="359469"/>
          </a:xfrm>
          <a:prstGeom prst="rect">
            <a:avLst/>
          </a:prstGeom>
          <a:solidFill>
            <a:srgbClr val="F8ECE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</a:endParaRPr>
          </a:p>
        </p:txBody>
      </p:sp>
      <p:sp>
        <p:nvSpPr>
          <p:cNvPr id="98" name="Google Shape;98;p12"/>
          <p:cNvSpPr/>
          <p:nvPr/>
        </p:nvSpPr>
        <p:spPr>
          <a:xfrm>
            <a:off x="5689204" y="6238280"/>
            <a:ext cx="10192444" cy="24378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6426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67">
                <a:solidFill>
                  <a:srgbClr val="151617"/>
                </a:solidFill>
                <a:latin typeface="Inconsolata"/>
                <a:ea typeface="Inconsolata"/>
                <a:cs typeface="Inconsolata"/>
                <a:sym typeface="Inconsolata"/>
              </a:rPr>
              <a:t>Fonte: ABCON SINDCON, 2024</a:t>
            </a:r>
            <a:endParaRPr sz="1167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13"/>
          <p:cNvSpPr/>
          <p:nvPr/>
        </p:nvSpPr>
        <p:spPr>
          <a:xfrm>
            <a:off x="566936" y="445393"/>
            <a:ext cx="6368058" cy="50611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2497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167">
                <a:solidFill>
                  <a:srgbClr val="151617"/>
                </a:solidFill>
                <a:latin typeface="Montserrat Black"/>
                <a:ea typeface="Montserrat Black"/>
                <a:cs typeface="Montserrat Black"/>
                <a:sym typeface="Montserrat Black"/>
              </a:rPr>
              <a:t>Projeção da Participação Privada</a:t>
            </a:r>
            <a:endParaRPr sz="3167"/>
          </a:p>
        </p:txBody>
      </p:sp>
      <p:pic>
        <p:nvPicPr>
          <p:cNvPr descr="preencoded.png" id="105" name="Google Shape;105;p1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97430" y="1130039"/>
            <a:ext cx="6776521" cy="2926023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reencoded.png" id="106" name="Google Shape;106;p1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358830" y="2404963"/>
            <a:ext cx="4758829" cy="4420195"/>
          </a:xfrm>
          <a:prstGeom prst="rect">
            <a:avLst/>
          </a:prstGeom>
          <a:noFill/>
          <a:ln>
            <a:noFill/>
          </a:ln>
        </p:spPr>
      </p:pic>
      <p:sp>
        <p:nvSpPr>
          <p:cNvPr id="107" name="Google Shape;107;p13"/>
          <p:cNvSpPr/>
          <p:nvPr/>
        </p:nvSpPr>
        <p:spPr>
          <a:xfrm>
            <a:off x="6872486" y="5978922"/>
            <a:ext cx="4758829" cy="25915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50"/>
          </a:p>
        </p:txBody>
      </p:sp>
      <p:sp>
        <p:nvSpPr>
          <p:cNvPr id="108" name="Google Shape;108;p13"/>
          <p:cNvSpPr/>
          <p:nvPr/>
        </p:nvSpPr>
        <p:spPr>
          <a:xfrm>
            <a:off x="566936" y="6566000"/>
            <a:ext cx="11058128" cy="25915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50"/>
          </a:p>
        </p:txBody>
      </p:sp>
      <p:sp>
        <p:nvSpPr>
          <p:cNvPr id="109" name="Google Shape;109;p13"/>
          <p:cNvSpPr/>
          <p:nvPr/>
        </p:nvSpPr>
        <p:spPr>
          <a:xfrm>
            <a:off x="397431" y="4140200"/>
            <a:ext cx="10192444" cy="24378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6426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67">
                <a:solidFill>
                  <a:srgbClr val="151617"/>
                </a:solidFill>
                <a:latin typeface="Inconsolata"/>
                <a:ea typeface="Inconsolata"/>
                <a:cs typeface="Inconsolata"/>
                <a:sym typeface="Inconsolata"/>
              </a:rPr>
              <a:t>Fonte: ABCON SINDCON, 2024</a:t>
            </a:r>
            <a:endParaRPr sz="1167"/>
          </a:p>
        </p:txBody>
      </p:sp>
      <p:sp>
        <p:nvSpPr>
          <p:cNvPr id="110" name="Google Shape;110;p13"/>
          <p:cNvSpPr txBox="1"/>
          <p:nvPr>
            <p:ph type="title"/>
          </p:nvPr>
        </p:nvSpPr>
        <p:spPr>
          <a:xfrm>
            <a:off x="498449" y="410718"/>
            <a:ext cx="11195100" cy="97091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14"/>
          <p:cNvSpPr/>
          <p:nvPr/>
        </p:nvSpPr>
        <p:spPr>
          <a:xfrm>
            <a:off x="475754" y="373857"/>
            <a:ext cx="6022082" cy="42485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2497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667">
                <a:solidFill>
                  <a:srgbClr val="151617"/>
                </a:solidFill>
                <a:latin typeface="Montserrat Black"/>
                <a:ea typeface="Montserrat Black"/>
                <a:cs typeface="Montserrat Black"/>
                <a:sym typeface="Montserrat Black"/>
              </a:rPr>
              <a:t>Concessões em bloco vs. Concessões individuais</a:t>
            </a:r>
            <a:endParaRPr sz="2667"/>
          </a:p>
        </p:txBody>
      </p:sp>
      <p:sp>
        <p:nvSpPr>
          <p:cNvPr id="117" name="Google Shape;117;p14"/>
          <p:cNvSpPr/>
          <p:nvPr/>
        </p:nvSpPr>
        <p:spPr>
          <a:xfrm>
            <a:off x="1976656" y="1390588"/>
            <a:ext cx="2246808" cy="21242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2505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333">
                <a:solidFill>
                  <a:srgbClr val="151617"/>
                </a:solidFill>
                <a:latin typeface="Montserrat Black"/>
                <a:ea typeface="Montserrat Black"/>
                <a:cs typeface="Montserrat Black"/>
                <a:sym typeface="Montserrat Black"/>
              </a:rPr>
              <a:t>Municípios Com Estatais</a:t>
            </a:r>
            <a:endParaRPr sz="1333"/>
          </a:p>
        </p:txBody>
      </p:sp>
      <p:sp>
        <p:nvSpPr>
          <p:cNvPr id="118" name="Google Shape;118;p14"/>
          <p:cNvSpPr/>
          <p:nvPr/>
        </p:nvSpPr>
        <p:spPr>
          <a:xfrm>
            <a:off x="2169992" y="2878999"/>
            <a:ext cx="5454452" cy="2174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6391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42">
                <a:solidFill>
                  <a:srgbClr val="151617"/>
                </a:solidFill>
                <a:latin typeface="Inconsolata"/>
                <a:ea typeface="Inconsolata"/>
                <a:cs typeface="Inconsolata"/>
                <a:sym typeface="Inconsolata"/>
              </a:rPr>
              <a:t>Modelagem individualizada</a:t>
            </a:r>
            <a:endParaRPr sz="1042"/>
          </a:p>
        </p:txBody>
      </p:sp>
      <p:sp>
        <p:nvSpPr>
          <p:cNvPr id="119" name="Google Shape;119;p14"/>
          <p:cNvSpPr/>
          <p:nvPr/>
        </p:nvSpPr>
        <p:spPr>
          <a:xfrm>
            <a:off x="1984296" y="2464215"/>
            <a:ext cx="2231529" cy="21242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2505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333">
                <a:solidFill>
                  <a:srgbClr val="151617"/>
                </a:solidFill>
                <a:latin typeface="Montserrat Black"/>
                <a:ea typeface="Montserrat Black"/>
                <a:cs typeface="Montserrat Black"/>
                <a:sym typeface="Montserrat Black"/>
              </a:rPr>
              <a:t>Municípios Sem Estatais</a:t>
            </a:r>
            <a:endParaRPr sz="1333"/>
          </a:p>
        </p:txBody>
      </p:sp>
      <p:sp>
        <p:nvSpPr>
          <p:cNvPr id="120" name="Google Shape;120;p14"/>
          <p:cNvSpPr/>
          <p:nvPr/>
        </p:nvSpPr>
        <p:spPr>
          <a:xfrm>
            <a:off x="1106863" y="1855916"/>
            <a:ext cx="5454452" cy="4349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6391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42">
                <a:solidFill>
                  <a:srgbClr val="151617"/>
                </a:solidFill>
                <a:latin typeface="Inconsolata"/>
                <a:ea typeface="Inconsolata"/>
                <a:cs typeface="Inconsolata"/>
                <a:sym typeface="Inconsolata"/>
              </a:rPr>
              <a:t>Modelagem por grandes estruturadoras, como o BNDES e o IFC</a:t>
            </a:r>
            <a:endParaRPr sz="1042"/>
          </a:p>
        </p:txBody>
      </p:sp>
      <p:sp>
        <p:nvSpPr>
          <p:cNvPr id="121" name="Google Shape;121;p14"/>
          <p:cNvSpPr/>
          <p:nvPr/>
        </p:nvSpPr>
        <p:spPr>
          <a:xfrm>
            <a:off x="7391400" y="2172887"/>
            <a:ext cx="3560647" cy="32384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lnSpc>
                <a:spcPct val="10245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67">
                <a:solidFill>
                  <a:srgbClr val="151617"/>
                </a:solidFill>
                <a:latin typeface="Inconsolata"/>
                <a:ea typeface="Inconsolata"/>
                <a:cs typeface="Inconsolata"/>
                <a:sym typeface="Inconsolata"/>
              </a:rPr>
              <a:t>Exemplo Minas Gerais (esgoto): </a:t>
            </a:r>
            <a:endParaRPr/>
          </a:p>
          <a:p>
            <a:pPr indent="-285739" lvl="0" marL="285739" rtl="0" algn="ctr">
              <a:lnSpc>
                <a:spcPct val="102459"/>
              </a:lnSpc>
              <a:spcBef>
                <a:spcPts val="0"/>
              </a:spcBef>
              <a:spcAft>
                <a:spcPts val="0"/>
              </a:spcAft>
              <a:buClr>
                <a:srgbClr val="151617"/>
              </a:buClr>
              <a:buSzPts val="1667"/>
              <a:buFont typeface="Inconsolata"/>
              <a:buChar char="-"/>
            </a:pPr>
            <a:r>
              <a:rPr b="1" lang="en-US" sz="1667">
                <a:solidFill>
                  <a:srgbClr val="151617"/>
                </a:solidFill>
                <a:latin typeface="Inconsolata"/>
                <a:ea typeface="Inconsolata"/>
                <a:cs typeface="Inconsolata"/>
                <a:sym typeface="Inconsolata"/>
              </a:rPr>
              <a:t>- 853 Municípios</a:t>
            </a:r>
            <a:endParaRPr b="1" sz="1667">
              <a:solidFill>
                <a:srgbClr val="151617"/>
              </a:solidFill>
              <a:latin typeface="Inconsolata"/>
              <a:ea typeface="Inconsolata"/>
              <a:cs typeface="Inconsolata"/>
              <a:sym typeface="Inconsolata"/>
            </a:endParaRPr>
          </a:p>
          <a:p>
            <a:pPr indent="-285739" lvl="0" marL="285739" rtl="0" algn="ctr">
              <a:lnSpc>
                <a:spcPct val="102459"/>
              </a:lnSpc>
              <a:spcBef>
                <a:spcPts val="0"/>
              </a:spcBef>
              <a:spcAft>
                <a:spcPts val="0"/>
              </a:spcAft>
              <a:buClr>
                <a:srgbClr val="151617"/>
              </a:buClr>
              <a:buSzPts val="1667"/>
              <a:buFont typeface="Inconsolata"/>
              <a:buChar char="-"/>
            </a:pPr>
            <a:r>
              <a:rPr b="1" lang="en-US" sz="1667">
                <a:solidFill>
                  <a:srgbClr val="151617"/>
                </a:solidFill>
                <a:latin typeface="Inconsolata"/>
                <a:ea typeface="Inconsolata"/>
                <a:cs typeface="Inconsolata"/>
                <a:sym typeface="Inconsolata"/>
              </a:rPr>
              <a:t>COPASA + COPANOR = 289</a:t>
            </a:r>
            <a:endParaRPr/>
          </a:p>
          <a:p>
            <a:pPr indent="0" lvl="0" marL="0" rtl="0" algn="ctr">
              <a:lnSpc>
                <a:spcPct val="10245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67">
                <a:solidFill>
                  <a:srgbClr val="151617"/>
                </a:solidFill>
                <a:latin typeface="Inconsolata"/>
                <a:ea typeface="Inconsolata"/>
                <a:cs typeface="Inconsolata"/>
                <a:sym typeface="Inconsolata"/>
              </a:rPr>
              <a:t>- Municipal = 558</a:t>
            </a:r>
            <a:endParaRPr sz="1667"/>
          </a:p>
        </p:txBody>
      </p:sp>
      <p:pic>
        <p:nvPicPr>
          <p:cNvPr descr="preencoded.png" id="122" name="Google Shape;122;p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729480" y="3430900"/>
            <a:ext cx="5107285" cy="3026370"/>
          </a:xfrm>
          <a:prstGeom prst="rect">
            <a:avLst/>
          </a:prstGeom>
          <a:noFill/>
          <a:ln>
            <a:noFill/>
          </a:ln>
        </p:spPr>
      </p:pic>
      <p:sp>
        <p:nvSpPr>
          <p:cNvPr id="123" name="Google Shape;123;p14"/>
          <p:cNvSpPr/>
          <p:nvPr/>
        </p:nvSpPr>
        <p:spPr>
          <a:xfrm>
            <a:off x="5920979" y="5368330"/>
            <a:ext cx="5801519" cy="2174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6391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42"/>
          </a:p>
        </p:txBody>
      </p:sp>
      <p:sp>
        <p:nvSpPr>
          <p:cNvPr id="124" name="Google Shape;124;p14"/>
          <p:cNvSpPr/>
          <p:nvPr/>
        </p:nvSpPr>
        <p:spPr>
          <a:xfrm>
            <a:off x="475754" y="6490891"/>
            <a:ext cx="11240493" cy="2174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6391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42"/>
          </a:p>
        </p:txBody>
      </p:sp>
      <p:sp>
        <p:nvSpPr>
          <p:cNvPr id="125" name="Google Shape;125;p14"/>
          <p:cNvSpPr/>
          <p:nvPr/>
        </p:nvSpPr>
        <p:spPr>
          <a:xfrm>
            <a:off x="10667197" y="6472437"/>
            <a:ext cx="1524803" cy="359469"/>
          </a:xfrm>
          <a:prstGeom prst="rect">
            <a:avLst/>
          </a:prstGeom>
          <a:solidFill>
            <a:srgbClr val="F8ECE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</a:endParaRPr>
          </a:p>
        </p:txBody>
      </p:sp>
      <p:pic>
        <p:nvPicPr>
          <p:cNvPr id="126" name="Google Shape;126;p1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55235" y="3794577"/>
            <a:ext cx="5912909" cy="2486695"/>
          </a:xfrm>
          <a:prstGeom prst="rect">
            <a:avLst/>
          </a:prstGeom>
          <a:noFill/>
          <a:ln>
            <a:noFill/>
          </a:ln>
        </p:spPr>
      </p:pic>
      <p:sp>
        <p:nvSpPr>
          <p:cNvPr id="127" name="Google Shape;127;p14"/>
          <p:cNvSpPr/>
          <p:nvPr/>
        </p:nvSpPr>
        <p:spPr>
          <a:xfrm>
            <a:off x="3976488" y="4949799"/>
            <a:ext cx="1480796" cy="1216638"/>
          </a:xfrm>
          <a:prstGeom prst="ellipse">
            <a:avLst/>
          </a:prstGeom>
          <a:noFill/>
          <a:ln cap="flat" cmpd="sng" w="2540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</a:endParaRPr>
          </a:p>
        </p:txBody>
      </p:sp>
      <p:sp>
        <p:nvSpPr>
          <p:cNvPr id="128" name="Google Shape;128;p14"/>
          <p:cNvSpPr/>
          <p:nvPr/>
        </p:nvSpPr>
        <p:spPr>
          <a:xfrm>
            <a:off x="3439761" y="4131860"/>
            <a:ext cx="1480796" cy="1216638"/>
          </a:xfrm>
          <a:prstGeom prst="ellipse">
            <a:avLst/>
          </a:prstGeom>
          <a:noFill/>
          <a:ln cap="flat" cmpd="sng" w="2540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15"/>
          <p:cNvSpPr/>
          <p:nvPr/>
        </p:nvSpPr>
        <p:spPr>
          <a:xfrm>
            <a:off x="661492" y="895449"/>
            <a:ext cx="7821018" cy="118129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2473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708">
                <a:solidFill>
                  <a:srgbClr val="151617"/>
                </a:solidFill>
                <a:latin typeface="Montserrat Black"/>
                <a:ea typeface="Montserrat Black"/>
                <a:cs typeface="Montserrat Black"/>
                <a:sym typeface="Montserrat Black"/>
              </a:rPr>
              <a:t>Critérios de Julgamento nas Licitações</a:t>
            </a:r>
            <a:endParaRPr sz="3708"/>
          </a:p>
        </p:txBody>
      </p:sp>
      <p:sp>
        <p:nvSpPr>
          <p:cNvPr id="135" name="Google Shape;135;p15"/>
          <p:cNvSpPr/>
          <p:nvPr/>
        </p:nvSpPr>
        <p:spPr>
          <a:xfrm>
            <a:off x="661492" y="2360216"/>
            <a:ext cx="3816053" cy="2009081"/>
          </a:xfrm>
          <a:prstGeom prst="roundRect">
            <a:avLst>
              <a:gd fmla="val 379" name="adj"/>
            </a:avLst>
          </a:prstGeom>
          <a:solidFill>
            <a:srgbClr val="F8ECE4"/>
          </a:solidFill>
          <a:ln cap="flat" cmpd="sng" w="9525">
            <a:solidFill>
              <a:srgbClr val="151617"/>
            </a:solidFill>
            <a:prstDash val="solid"/>
            <a:round/>
            <a:headEnd len="sm" w="sm" type="none"/>
            <a:tailEnd len="sm" w="sm" type="none"/>
          </a:ln>
          <a:effectLst>
            <a:outerShdw rotWithShape="0" algn="bl" dir="2700000" dist="20320">
              <a:srgbClr val="151617"/>
            </a:outerShdw>
          </a:effectLst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</p:txBody>
      </p:sp>
      <p:sp>
        <p:nvSpPr>
          <p:cNvPr id="136" name="Google Shape;136;p15"/>
          <p:cNvSpPr/>
          <p:nvPr/>
        </p:nvSpPr>
        <p:spPr>
          <a:xfrm>
            <a:off x="856854" y="2555578"/>
            <a:ext cx="3425329" cy="5905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2504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33">
                <a:solidFill>
                  <a:srgbClr val="151617"/>
                </a:solidFill>
                <a:latin typeface="Montserrat Black"/>
                <a:ea typeface="Montserrat Black"/>
                <a:cs typeface="Montserrat Black"/>
                <a:sym typeface="Montserrat Black"/>
              </a:rPr>
              <a:t>Critérios de julgamento reconhecidos</a:t>
            </a:r>
            <a:endParaRPr sz="1833"/>
          </a:p>
        </p:txBody>
      </p:sp>
      <p:sp>
        <p:nvSpPr>
          <p:cNvPr id="137" name="Google Shape;137;p15"/>
          <p:cNvSpPr/>
          <p:nvPr/>
        </p:nvSpPr>
        <p:spPr>
          <a:xfrm>
            <a:off x="856854" y="3259534"/>
            <a:ext cx="3425329" cy="90725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6289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58">
                <a:solidFill>
                  <a:srgbClr val="151617"/>
                </a:solidFill>
                <a:latin typeface="Inconsolata"/>
                <a:ea typeface="Inconsolata"/>
                <a:cs typeface="Inconsolata"/>
                <a:sym typeface="Inconsolata"/>
              </a:rPr>
              <a:t>Menor preço, melhor técnica, técnica e preço (combinado), maior retorno econômico, entre outros</a:t>
            </a:r>
            <a:endParaRPr sz="1458"/>
          </a:p>
        </p:txBody>
      </p:sp>
      <p:sp>
        <p:nvSpPr>
          <p:cNvPr id="138" name="Google Shape;138;p15"/>
          <p:cNvSpPr/>
          <p:nvPr/>
        </p:nvSpPr>
        <p:spPr>
          <a:xfrm>
            <a:off x="4666556" y="2360216"/>
            <a:ext cx="3816053" cy="2009081"/>
          </a:xfrm>
          <a:prstGeom prst="roundRect">
            <a:avLst>
              <a:gd fmla="val 379" name="adj"/>
            </a:avLst>
          </a:prstGeom>
          <a:solidFill>
            <a:srgbClr val="F8ECE4"/>
          </a:solidFill>
          <a:ln cap="flat" cmpd="sng" w="9525">
            <a:solidFill>
              <a:srgbClr val="151617"/>
            </a:solidFill>
            <a:prstDash val="solid"/>
            <a:round/>
            <a:headEnd len="sm" w="sm" type="none"/>
            <a:tailEnd len="sm" w="sm" type="none"/>
          </a:ln>
          <a:effectLst>
            <a:outerShdw rotWithShape="0" algn="bl" dir="2700000" dist="20320">
              <a:srgbClr val="151617"/>
            </a:outerShdw>
          </a:effectLst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</p:txBody>
      </p:sp>
      <p:sp>
        <p:nvSpPr>
          <p:cNvPr id="139" name="Google Shape;139;p15"/>
          <p:cNvSpPr/>
          <p:nvPr/>
        </p:nvSpPr>
        <p:spPr>
          <a:xfrm>
            <a:off x="4861918" y="2555578"/>
            <a:ext cx="2362696" cy="2952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2504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33">
                <a:solidFill>
                  <a:srgbClr val="151617"/>
                </a:solidFill>
                <a:latin typeface="Montserrat Black"/>
                <a:ea typeface="Montserrat Black"/>
                <a:cs typeface="Montserrat Black"/>
                <a:sym typeface="Montserrat Black"/>
              </a:rPr>
              <a:t>Limitações legais</a:t>
            </a:r>
            <a:endParaRPr sz="1833"/>
          </a:p>
        </p:txBody>
      </p:sp>
      <p:sp>
        <p:nvSpPr>
          <p:cNvPr id="140" name="Google Shape;140;p15"/>
          <p:cNvSpPr/>
          <p:nvPr/>
        </p:nvSpPr>
        <p:spPr>
          <a:xfrm>
            <a:off x="4861918" y="2964259"/>
            <a:ext cx="3425329" cy="12096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6289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58">
                <a:solidFill>
                  <a:srgbClr val="151617"/>
                </a:solidFill>
                <a:latin typeface="Inconsolata"/>
                <a:ea typeface="Inconsolata"/>
                <a:cs typeface="Inconsolata"/>
                <a:sym typeface="Inconsolata"/>
              </a:rPr>
              <a:t>Técnica e preço autorizado apenas em serviços intelectuais ou com alto grau de complexidade técnica (Lei 14.133/2021, art. 36)</a:t>
            </a:r>
            <a:endParaRPr sz="1458"/>
          </a:p>
        </p:txBody>
      </p:sp>
      <p:sp>
        <p:nvSpPr>
          <p:cNvPr id="141" name="Google Shape;141;p15"/>
          <p:cNvSpPr/>
          <p:nvPr/>
        </p:nvSpPr>
        <p:spPr>
          <a:xfrm>
            <a:off x="661492" y="4558308"/>
            <a:ext cx="7821018" cy="1404243"/>
          </a:xfrm>
          <a:prstGeom prst="roundRect">
            <a:avLst>
              <a:gd fmla="val 543" name="adj"/>
            </a:avLst>
          </a:prstGeom>
          <a:solidFill>
            <a:srgbClr val="F8ECE4"/>
          </a:solidFill>
          <a:ln cap="flat" cmpd="sng" w="9525">
            <a:solidFill>
              <a:srgbClr val="151617"/>
            </a:solidFill>
            <a:prstDash val="solid"/>
            <a:round/>
            <a:headEnd len="sm" w="sm" type="none"/>
            <a:tailEnd len="sm" w="sm" type="none"/>
          </a:ln>
          <a:effectLst>
            <a:outerShdw rotWithShape="0" algn="bl" dir="2700000" dist="20320">
              <a:srgbClr val="151617"/>
            </a:outerShdw>
          </a:effectLst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</p:txBody>
      </p:sp>
      <p:sp>
        <p:nvSpPr>
          <p:cNvPr id="142" name="Google Shape;142;p15"/>
          <p:cNvSpPr/>
          <p:nvPr/>
        </p:nvSpPr>
        <p:spPr>
          <a:xfrm>
            <a:off x="856854" y="4753669"/>
            <a:ext cx="2362696" cy="2952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2504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33">
                <a:solidFill>
                  <a:srgbClr val="151617"/>
                </a:solidFill>
                <a:latin typeface="Montserrat Black"/>
                <a:ea typeface="Montserrat Black"/>
                <a:cs typeface="Montserrat Black"/>
                <a:sym typeface="Montserrat Black"/>
              </a:rPr>
              <a:t>O que a pesquisa quer investigar?</a:t>
            </a:r>
            <a:endParaRPr sz="1833"/>
          </a:p>
        </p:txBody>
      </p:sp>
      <p:sp>
        <p:nvSpPr>
          <p:cNvPr id="143" name="Google Shape;143;p15"/>
          <p:cNvSpPr/>
          <p:nvPr/>
        </p:nvSpPr>
        <p:spPr>
          <a:xfrm>
            <a:off x="856854" y="5162352"/>
            <a:ext cx="7430294" cy="60483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6289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58">
                <a:solidFill>
                  <a:srgbClr val="151617"/>
                </a:solidFill>
                <a:latin typeface="Inconsolata"/>
                <a:ea typeface="Inconsolata"/>
                <a:cs typeface="Inconsolata"/>
                <a:sym typeface="Inconsolata"/>
              </a:rPr>
              <a:t>Qual o melhor desenho de seleção reconhecido pelos Tribunais de Contas?</a:t>
            </a:r>
            <a:endParaRPr sz="1458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8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16"/>
          <p:cNvSpPr/>
          <p:nvPr/>
        </p:nvSpPr>
        <p:spPr>
          <a:xfrm>
            <a:off x="3178919" y="514916"/>
            <a:ext cx="6388398" cy="590649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lnSpc>
                <a:spcPct val="12473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708">
                <a:solidFill>
                  <a:srgbClr val="151617"/>
                </a:solidFill>
                <a:latin typeface="Montserrat Black"/>
                <a:ea typeface="Montserrat Black"/>
                <a:cs typeface="Montserrat Black"/>
                <a:sym typeface="Montserrat Black"/>
              </a:rPr>
              <a:t>Justificativa da Pesquisa</a:t>
            </a:r>
            <a:endParaRPr sz="3708"/>
          </a:p>
        </p:txBody>
      </p:sp>
      <p:pic>
        <p:nvPicPr>
          <p:cNvPr descr="preencoded.png" id="150" name="Google Shape;150;p1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157803" y="2439873"/>
            <a:ext cx="472480" cy="472480"/>
          </a:xfrm>
          <a:prstGeom prst="rect">
            <a:avLst/>
          </a:prstGeom>
          <a:noFill/>
          <a:ln>
            <a:noFill/>
          </a:ln>
        </p:spPr>
      </p:pic>
      <p:sp>
        <p:nvSpPr>
          <p:cNvPr id="151" name="Google Shape;151;p16"/>
          <p:cNvSpPr/>
          <p:nvPr/>
        </p:nvSpPr>
        <p:spPr>
          <a:xfrm>
            <a:off x="1315941" y="2935270"/>
            <a:ext cx="2362696" cy="2952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2504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33">
                <a:solidFill>
                  <a:srgbClr val="151617"/>
                </a:solidFill>
                <a:latin typeface="Montserrat Black"/>
                <a:ea typeface="Montserrat Black"/>
                <a:cs typeface="Montserrat Black"/>
                <a:sym typeface="Montserrat Black"/>
              </a:rPr>
              <a:t>Impacto tarifário</a:t>
            </a:r>
            <a:endParaRPr sz="1833"/>
          </a:p>
        </p:txBody>
      </p:sp>
      <p:sp>
        <p:nvSpPr>
          <p:cNvPr id="152" name="Google Shape;152;p16"/>
          <p:cNvSpPr/>
          <p:nvPr/>
        </p:nvSpPr>
        <p:spPr>
          <a:xfrm>
            <a:off x="880264" y="3332380"/>
            <a:ext cx="3027561" cy="12096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just">
              <a:lnSpc>
                <a:spcPct val="16289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58">
                <a:solidFill>
                  <a:srgbClr val="151617"/>
                </a:solidFill>
                <a:latin typeface="Inconsolata"/>
                <a:ea typeface="Inconsolata"/>
                <a:cs typeface="Inconsolata"/>
                <a:sym typeface="Inconsolata"/>
              </a:rPr>
              <a:t>Desenho do edital pode influenciar diretamente no valor cobrado dos usuários e na viabilidade econômica do projeto.</a:t>
            </a:r>
            <a:endParaRPr sz="1458"/>
          </a:p>
        </p:txBody>
      </p:sp>
      <p:grpSp>
        <p:nvGrpSpPr>
          <p:cNvPr id="153" name="Google Shape;153;p16"/>
          <p:cNvGrpSpPr/>
          <p:nvPr/>
        </p:nvGrpSpPr>
        <p:grpSpPr>
          <a:xfrm>
            <a:off x="7386424" y="2343559"/>
            <a:ext cx="3079283" cy="2331740"/>
            <a:chOff x="5490417" y="2711508"/>
            <a:chExt cx="3695139" cy="2798088"/>
          </a:xfrm>
        </p:grpSpPr>
        <p:pic>
          <p:nvPicPr>
            <p:cNvPr descr="preencoded.png" id="154" name="Google Shape;154;p16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7023525" y="2711508"/>
              <a:ext cx="566976" cy="566976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55" name="Google Shape;155;p16"/>
            <p:cNvSpPr/>
            <p:nvPr/>
          </p:nvSpPr>
          <p:spPr>
            <a:xfrm>
              <a:off x="5490417" y="3349326"/>
              <a:ext cx="3633192" cy="70866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ctr">
                <a:lnSpc>
                  <a:spcPct val="12504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833">
                  <a:solidFill>
                    <a:srgbClr val="151617"/>
                  </a:solidFill>
                  <a:latin typeface="Montserrat Black"/>
                  <a:ea typeface="Montserrat Black"/>
                  <a:cs typeface="Montserrat Black"/>
                  <a:sym typeface="Montserrat Black"/>
                </a:rPr>
                <a:t>Eficiência e qualidade da concessão</a:t>
              </a:r>
              <a:endParaRPr sz="1833"/>
            </a:p>
          </p:txBody>
        </p:sp>
        <p:sp>
          <p:nvSpPr>
            <p:cNvPr id="156" name="Google Shape;156;p16"/>
            <p:cNvSpPr/>
            <p:nvPr/>
          </p:nvSpPr>
          <p:spPr>
            <a:xfrm>
              <a:off x="5552364" y="4057986"/>
              <a:ext cx="3633192" cy="145161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just">
                <a:lnSpc>
                  <a:spcPct val="16289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58">
                  <a:solidFill>
                    <a:srgbClr val="151617"/>
                  </a:solidFill>
                  <a:latin typeface="Inconsolata"/>
                  <a:ea typeface="Inconsolata"/>
                  <a:cs typeface="Inconsolata"/>
                  <a:sym typeface="Inconsolata"/>
                </a:rPr>
                <a:t>Escolha criteriosa do prestador de serviço é fundamental para assegurar a universalização e a qualidade do saneamento.</a:t>
              </a:r>
              <a:endParaRPr sz="1458"/>
            </a:p>
          </p:txBody>
        </p:sp>
      </p:grpSp>
      <p:sp>
        <p:nvSpPr>
          <p:cNvPr id="157" name="Google Shape;157;p16"/>
          <p:cNvSpPr/>
          <p:nvPr/>
        </p:nvSpPr>
        <p:spPr>
          <a:xfrm>
            <a:off x="0" y="5780050"/>
            <a:ext cx="12192000" cy="1077951"/>
          </a:xfrm>
          <a:prstGeom prst="rect">
            <a:avLst/>
          </a:prstGeom>
          <a:solidFill>
            <a:srgbClr val="E5B8B7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17"/>
          <p:cNvSpPr txBox="1"/>
          <p:nvPr>
            <p:ph type="title"/>
          </p:nvPr>
        </p:nvSpPr>
        <p:spPr>
          <a:xfrm>
            <a:off x="498449" y="410718"/>
            <a:ext cx="11195100" cy="89460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398250">
            <a:spAutoFit/>
          </a:bodyPr>
          <a:lstStyle/>
          <a:p>
            <a:pPr indent="0" lvl="0" marL="258318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Levantamento Bibliográfico – Banco Mundial</a:t>
            </a:r>
            <a:endParaRPr/>
          </a:p>
        </p:txBody>
      </p:sp>
      <p:sp>
        <p:nvSpPr>
          <p:cNvPr id="163" name="Google Shape;163;p17"/>
          <p:cNvSpPr txBox="1"/>
          <p:nvPr/>
        </p:nvSpPr>
        <p:spPr>
          <a:xfrm>
            <a:off x="1773224" y="2136338"/>
            <a:ext cx="8645549" cy="286232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/>
              <a:t>“(...) Um processo que envolve uma avaliação técnica dos planos de negócios propostos tem, no entanto, importantes desvantagens. Muitas vezes, envolve uma </a:t>
            </a:r>
            <a:r>
              <a:rPr b="1" lang="en-US" sz="1800"/>
              <a:t>considerável discricionariedade </a:t>
            </a:r>
            <a:r>
              <a:rPr lang="en-US" sz="1800"/>
              <a:t>e julgamento por parte do comitê de avaliação, o que </a:t>
            </a:r>
            <a:r>
              <a:rPr b="1" lang="en-US" sz="1800"/>
              <a:t>reduz a transparência geral e a automaticidade do processo de adjudicação</a:t>
            </a:r>
            <a:r>
              <a:rPr lang="en-US" sz="1800"/>
              <a:t>. A experiência também mostrou que as </a:t>
            </a:r>
            <a:r>
              <a:rPr b="1" lang="en-US" sz="1800"/>
              <a:t>mudanças nas condições de mercado após a adjudicação do contrato muitas vezes exigem que os operadores façam modificações significativas </a:t>
            </a:r>
            <a:r>
              <a:rPr lang="en-US" sz="1800"/>
              <a:t>(e justificáveis) em seus planos de negócios e programas de investimento.” (KERF, M. et al. Concessions for infrastructure: a guide to their design and award. Washington, D.C.: World Bank, 1998.)</a:t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7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18"/>
          <p:cNvSpPr txBox="1"/>
          <p:nvPr>
            <p:ph type="title"/>
          </p:nvPr>
        </p:nvSpPr>
        <p:spPr>
          <a:xfrm>
            <a:off x="498449" y="410718"/>
            <a:ext cx="11195100" cy="89460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398250">
            <a:spAutoFit/>
          </a:bodyPr>
          <a:lstStyle/>
          <a:p>
            <a:pPr indent="0" lvl="0" marL="258318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Levantamento Bibliográfico – Banco Mundial</a:t>
            </a:r>
            <a:endParaRPr/>
          </a:p>
        </p:txBody>
      </p:sp>
      <p:sp>
        <p:nvSpPr>
          <p:cNvPr id="169" name="Google Shape;169;p18"/>
          <p:cNvSpPr txBox="1"/>
          <p:nvPr/>
        </p:nvSpPr>
        <p:spPr>
          <a:xfrm>
            <a:off x="1773224" y="2667000"/>
            <a:ext cx="8645549" cy="20313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/>
              <a:t>“(...) As propostas técnicas são </a:t>
            </a:r>
            <a:r>
              <a:rPr b="1" lang="en-US" sz="1800"/>
              <a:t>praticamente inúteis para qualquer contrato com duração de 25 a 30 anos</a:t>
            </a:r>
            <a:r>
              <a:rPr lang="en-US" sz="1800"/>
              <a:t> e estão </a:t>
            </a:r>
            <a:r>
              <a:rPr b="1" lang="en-US" sz="1800"/>
              <a:t>sujeitas a manipulação e decisões arbitrárias</a:t>
            </a:r>
            <a:r>
              <a:rPr lang="en-US" sz="1800"/>
              <a:t>, pois a avaliação pode ser </a:t>
            </a:r>
            <a:r>
              <a:rPr b="1" lang="en-US" sz="1800"/>
              <a:t>altamente subjetiva</a:t>
            </a:r>
            <a:r>
              <a:rPr lang="en-US" sz="1800"/>
              <a:t>. Nenhuma concessionária </a:t>
            </a:r>
            <a:r>
              <a:rPr b="1" lang="en-US" sz="1800"/>
              <a:t>seguirá sua proposta técnica original por mais de seis meses</a:t>
            </a:r>
            <a:r>
              <a:rPr lang="en-US" sz="1800"/>
              <a:t> e, de fato, nenhum governo deveria exigir isso.” (GUASCH, Louis. Granting and renegotiating infrastructure concessions: doing it right. Washington, D.C.: The World Bank, 2004)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Tema do Office">
  <a:themeElements>
    <a:clrScheme name="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