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6858000" cx="12192000"/>
  <p:notesSz cx="6858000" cy="9144000"/>
  <p:embeddedFontLst>
    <p:embeddedFont>
      <p:font typeface="Play"/>
      <p:regular r:id="rId16"/>
      <p:bold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C155B19-721D-42AB-8F45-511D976B3F73}">
  <a:tblStyle styleId="{FC155B19-721D-42AB-8F45-511D976B3F73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9EC"/>
          </a:solidFill>
        </a:fill>
      </a:tcStyle>
    </a:wholeTbl>
    <a:band1H>
      <a:tcTxStyle/>
      <a:tcStyle>
        <a:fill>
          <a:solidFill>
            <a:srgbClr val="CAD1D8"/>
          </a:solidFill>
        </a:fill>
      </a:tcStyle>
    </a:band1H>
    <a:band2H>
      <a:tcTxStyle/>
    </a:band2H>
    <a:band1V>
      <a:tcTxStyle/>
      <a:tcStyle>
        <a:fill>
          <a:solidFill>
            <a:srgbClr val="CAD1D8"/>
          </a:solidFill>
        </a:fill>
      </a:tcStyle>
    </a:band1V>
    <a:band2V>
      <a:tcTxStyle/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Play-bold.fntdata"/><Relationship Id="rId16" Type="http://schemas.openxmlformats.org/officeDocument/2006/relationships/font" Target="fonts/Play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pt-BR" sz="3600"/>
              <a:t>Critérios de julgamento em licitações de PPPs e concessões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pt-BR"/>
              <a:t>Egon Bockmann Moreira</a:t>
            </a:r>
            <a:endParaRPr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pt-BR"/>
              <a:t>Professor Titular da Faculdade de Direito da UFPR</a:t>
            </a:r>
            <a:endParaRPr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			Estrutura exposição</a:t>
            </a:r>
            <a:endParaRPr/>
          </a:p>
        </p:txBody>
      </p:sp>
      <p:sp>
        <p:nvSpPr>
          <p:cNvPr id="90" name="Google Shape;90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3 ideias-força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Critério de julgamento = arquitetura de incentivos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Dois tipos contratuais, duas lógicas estruturais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A inserção da técnica: quando ela desajusta o leilão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Setores maduros </a:t>
            </a:r>
            <a:r>
              <a:rPr i="1" lang="pt-BR"/>
              <a:t>vs.</a:t>
            </a:r>
            <a:r>
              <a:rPr lang="pt-BR"/>
              <a:t> setores dependentes da técnica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Considerações finais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3 ideias-força – Concessões e PPPs</a:t>
            </a:r>
            <a:endParaRPr/>
          </a:p>
        </p:txBody>
      </p:sp>
      <p:sp>
        <p:nvSpPr>
          <p:cNvPr id="96" name="Google Shape;96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64135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AutoNum type="arabicPeriod"/>
            </a:pPr>
            <a:r>
              <a:rPr lang="pt-BR"/>
              <a:t>Critério de julgamento não é detalhe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Bússola do projeto concessionário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DNA da sustentabilidade contratual</a:t>
            </a:r>
            <a:endParaRPr/>
          </a:p>
          <a:p>
            <a:pPr indent="-8763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AutoNum type="arabicPeriod"/>
            </a:pPr>
            <a:r>
              <a:rPr lang="pt-BR"/>
              <a:t>Licitação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Processo de negociação coletiva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Atenua assimetria de informações</a:t>
            </a:r>
            <a:endParaRPr/>
          </a:p>
          <a:p>
            <a:pPr indent="-8763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AutoNum type="arabicPeriod"/>
            </a:pPr>
            <a:r>
              <a:rPr lang="pt-BR"/>
              <a:t>Critério de julgamento inadequado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Estimula litigiosidade (na licitação e no contrato)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Potencial encarecimento da tarifa + insustentabilidade financeira do projeto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Critérios de julgamento = arquitetura de incentivos</a:t>
            </a:r>
            <a:endParaRPr/>
          </a:p>
        </p:txBody>
      </p:sp>
      <p:sp>
        <p:nvSpPr>
          <p:cNvPr id="102" name="Google Shape;102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Concessões e PPPs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Projetos de interesse público - longo prazo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t-BR"/>
              <a:t>Benefícios sociais (usuários, externalidades positivas e metas)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t-BR"/>
              <a:t>Benefícios financeiros (investimento privado </a:t>
            </a:r>
            <a:r>
              <a:rPr i="1" lang="pt-BR"/>
              <a:t>vs</a:t>
            </a:r>
            <a:r>
              <a:rPr lang="pt-BR"/>
              <a:t> orçamento público)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t-BR"/>
              <a:t>Tarifa adequada (modicidade + universalização)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Qualidade, preço e estabilidade no longo prazo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Alinhar incentivos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Aproximar o resultado do leilão ao objetivo de interesse público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Revelar informação privada do licitante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t-BR"/>
              <a:t>Quem melhor suporta – e como – os custos e os riscos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Maximizar fluxo de caixa financiável (“bancabilidade”)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Dois tipos contratuais, duas lógicas estruturais</a:t>
            </a:r>
            <a:endParaRPr/>
          </a:p>
        </p:txBody>
      </p:sp>
      <p:sp>
        <p:nvSpPr>
          <p:cNvPr id="108" name="Google Shape;108;p1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Contratos de desembolso orçamentário puro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Empreitadas de obras e serviços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Orçamento prévio = limites desembolso (Lei nº 14.133/2021, art. 125)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Ênfase econômica = custos, insumos, prazos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Equilíbrio = manter proposta efetiva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Julgamento de propostas = lógica econômica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Técnica e preço pode ser justificável (inacessibilidade técnica)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Técnica e preço = situações excepcionais (TCU, Acórdão 3.750/2019)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Dois tipos contratuais, duas lógicas estruturais</a:t>
            </a:r>
            <a:endParaRPr/>
          </a:p>
        </p:txBody>
      </p:sp>
      <p:sp>
        <p:nvSpPr>
          <p:cNvPr id="114" name="Google Shape;114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Contratos de investimento privado em infraestrutura pública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Concessões e PPPs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Desembolso privado, remuneração e amortização em longo prazo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Ênfase financeira = fluxos receitas/despesas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Objetivo = tarifa módica + universalização (metas)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Equilíbrio = sustentabilidade projeto concessionário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Julgamento de propostas = lógica financeira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pt-BR"/>
              <a:t>Setores maduros = técnica e preço injustificável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Setores maduros: quando a técnica desajusta o leilão</a:t>
            </a:r>
            <a:endParaRPr/>
          </a:p>
        </p:txBody>
      </p:sp>
      <p:sp>
        <p:nvSpPr>
          <p:cNvPr id="120" name="Google Shape;120;p1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514350" lvl="0" marL="5143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AutoNum type="arabicPeriod"/>
            </a:pPr>
            <a:r>
              <a:rPr lang="pt-BR"/>
              <a:t>Dificuldade comparativa preço – técnica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Diferencial técnico pouco mensurável (detalhes, não substância)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Padrões já uniformes (regulador nacional + boas práticas internacionais)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Comparação perde sentido/objetividade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AutoNum type="arabicPeriod"/>
            </a:pPr>
            <a:r>
              <a:rPr lang="pt-BR"/>
              <a:t>Preço em segundo plano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Tarifa/outorga perdem peso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i="1" lang="pt-BR"/>
              <a:t>Trade-off</a:t>
            </a:r>
            <a:r>
              <a:rPr lang="pt-BR"/>
              <a:t> recai no usuário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Risco de comprometer modicidade e universalização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AutoNum type="arabicPeriod"/>
            </a:pPr>
            <a:r>
              <a:rPr lang="pt-BR"/>
              <a:t>Direcionamento e litigiosidade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Subjetividade difusa </a:t>
            </a:r>
            <a:r>
              <a:rPr i="1" lang="pt-BR"/>
              <a:t>vs </a:t>
            </a:r>
            <a:r>
              <a:rPr lang="pt-BR"/>
              <a:t>julgamento objetivo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Frustração lógica dos leilões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Judicialização previsível</a:t>
            </a:r>
            <a:endParaRPr/>
          </a:p>
          <a:p>
            <a:pPr indent="-8763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i="1"/>
          </a:p>
          <a:p>
            <a:pPr indent="-8763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" name="Google Shape;125;p20"/>
          <p:cNvGraphicFramePr/>
          <p:nvPr/>
        </p:nvGraphicFramePr>
        <p:xfrm>
          <a:off x="739740" y="10241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{FC155B19-721D-42AB-8F45-511D976B3F73}</a:tableStyleId>
              </a:tblPr>
              <a:tblGrid>
                <a:gridCol w="3448700"/>
                <a:gridCol w="3448700"/>
                <a:gridCol w="3448700"/>
              </a:tblGrid>
              <a:tr h="7578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Setor</a:t>
                      </a:r>
                      <a:endParaRPr sz="1600" u="none" cap="none" strike="noStrike"/>
                    </a:p>
                  </a:txBody>
                  <a:tcPr marT="45725" marB="45725" marR="91450" marL="91450">
                    <a:solidFill>
                      <a:srgbClr val="E6EB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Critério que melhor espelha a lógica estrutural</a:t>
                      </a:r>
                      <a:endParaRPr sz="1600" u="none" cap="none" strike="noStrike"/>
                    </a:p>
                  </a:txBody>
                  <a:tcPr marT="45725" marB="45725" marR="91450" marL="91450">
                    <a:solidFill>
                      <a:srgbClr val="E6EB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Observação de objetividade</a:t>
                      </a:r>
                      <a:endParaRPr sz="1600" u="none" cap="none" strike="noStrike"/>
                    </a:p>
                  </a:txBody>
                  <a:tcPr marT="45725" marB="45725" marR="91450" marL="91450">
                    <a:solidFill>
                      <a:srgbClr val="E6EBF0"/>
                    </a:solidFill>
                  </a:tcPr>
                </a:tc>
              </a:tr>
              <a:tr h="757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Energia (transmissão)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Menor Receita Anual Permitida - RAP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Requisitos técnicos na habilitação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757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Rodovias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Menor tarifa / outorga de desempate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Níveis de serviço padronizados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757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Saneamento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Maior outorga / menor tarifa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Tarifa/indicadores definidos em contrato e regulação independente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</a:tr>
              <a:tr h="757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Aeroportos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Maior outorga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Qualidade regulada por indicadores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</a:tr>
              <a:tr h="757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Iluminação pública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Menor contraprestação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Tecnologia commoditizada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</a:tr>
              <a:tr h="757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Ônibus urbano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Menor tarifa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cap="none" strike="noStrike"/>
                        <a:t>Padrões mínimos de frota/acesso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Considerações finais</a:t>
            </a:r>
            <a:endParaRPr/>
          </a:p>
        </p:txBody>
      </p:sp>
      <p:sp>
        <p:nvSpPr>
          <p:cNvPr id="131" name="Google Shape;131;p2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Compatibilizar o critério com a natureza do contrato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Concessões e PPPs = centralidade outorga + tarifa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Matriz de risco coerente com o critério envolvido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Técnica + preço = excepcional + justificativa robusta + modelo avaliação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Mecanismos de prevenção e solução adequada de conflitos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