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y="6858000" cx="12192000"/>
  <p:notesSz cx="6858000" cy="9144000"/>
  <p:embeddedFontLst>
    <p:embeddedFont>
      <p:font typeface="Play"/>
      <p:regular r:id="rId41"/>
      <p:bold r:id="rId42"/>
    </p:embeddedFont>
    <p:embeddedFont>
      <p:font typeface="Noto Sans Symbols"/>
      <p:regular r:id="rId43"/>
      <p:bold r:id="rId44"/>
    </p:embeddedFont>
    <p:embeddedFont>
      <p:font typeface="Open Sans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A4219AD2-589A-4DBD-AD4F-F024FA604009}">
  <a:tblStyle styleId="{A4219AD2-589A-4DBD-AD4F-F024FA604009}" styleName="Table_0">
    <a:wholeTbl>
      <a:tcTxStyle b="off" i="off">
        <a:font>
          <a:latin typeface="Aptos"/>
          <a:ea typeface="Aptos"/>
          <a:cs typeface="Aptos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7E9EC"/>
          </a:solidFill>
        </a:fill>
      </a:tcStyle>
    </a:wholeTbl>
    <a:band1H>
      <a:tcTxStyle/>
      <a:tcStyle>
        <a:fill>
          <a:solidFill>
            <a:srgbClr val="CAD1D8"/>
          </a:solidFill>
        </a:fill>
      </a:tcStyle>
    </a:band1H>
    <a:band2H>
      <a:tcTxStyle/>
    </a:band2H>
    <a:band1V>
      <a:tcTxStyle/>
      <a:tcStyle>
        <a:fill>
          <a:solidFill>
            <a:srgbClr val="CAD1D8"/>
          </a:solidFill>
        </a:fill>
      </a:tcStyle>
    </a:band1V>
    <a:band2V>
      <a:tcTxStyle/>
    </a:band2V>
    <a:la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ptos"/>
          <a:ea typeface="Aptos"/>
          <a:cs typeface="Aptos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ptos"/>
          <a:ea typeface="Aptos"/>
          <a:cs typeface="Aptos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font" Target="fonts/Play-bold.fntdata"/><Relationship Id="rId41" Type="http://schemas.openxmlformats.org/officeDocument/2006/relationships/font" Target="fonts/Play-regular.fntdata"/><Relationship Id="rId22" Type="http://schemas.openxmlformats.org/officeDocument/2006/relationships/slide" Target="slides/slide16.xml"/><Relationship Id="rId44" Type="http://schemas.openxmlformats.org/officeDocument/2006/relationships/font" Target="fonts/NotoSansSymbols-bold.fntdata"/><Relationship Id="rId21" Type="http://schemas.openxmlformats.org/officeDocument/2006/relationships/slide" Target="slides/slide15.xml"/><Relationship Id="rId43" Type="http://schemas.openxmlformats.org/officeDocument/2006/relationships/font" Target="fonts/NotoSansSymbols-regular.fntdata"/><Relationship Id="rId24" Type="http://schemas.openxmlformats.org/officeDocument/2006/relationships/slide" Target="slides/slide18.xml"/><Relationship Id="rId46" Type="http://schemas.openxmlformats.org/officeDocument/2006/relationships/font" Target="fonts/OpenSans-bold.fntdata"/><Relationship Id="rId23" Type="http://schemas.openxmlformats.org/officeDocument/2006/relationships/slide" Target="slides/slide17.xml"/><Relationship Id="rId45" Type="http://schemas.openxmlformats.org/officeDocument/2006/relationships/font" Target="fonts/OpenSans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48" Type="http://schemas.openxmlformats.org/officeDocument/2006/relationships/font" Target="fonts/OpenSans-boldItalic.fntdata"/><Relationship Id="rId25" Type="http://schemas.openxmlformats.org/officeDocument/2006/relationships/slide" Target="slides/slide19.xml"/><Relationship Id="rId47" Type="http://schemas.openxmlformats.org/officeDocument/2006/relationships/font" Target="fonts/OpenSans-italic.fntdata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None/>
              <a:defRPr sz="2400">
                <a:solidFill>
                  <a:srgbClr val="75757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Relationship Id="rId4" Type="http://schemas.openxmlformats.org/officeDocument/2006/relationships/image" Target="../media/image20.png"/><Relationship Id="rId5" Type="http://schemas.openxmlformats.org/officeDocument/2006/relationships/image" Target="../media/image1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17.png"/><Relationship Id="rId5" Type="http://schemas.openxmlformats.org/officeDocument/2006/relationships/image" Target="../media/image2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Relationship Id="rId4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Relationship Id="rId4" Type="http://schemas.openxmlformats.org/officeDocument/2006/relationships/image" Target="../media/image2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png"/><Relationship Id="rId4" Type="http://schemas.openxmlformats.org/officeDocument/2006/relationships/image" Target="../media/image3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.png"/><Relationship Id="rId4" Type="http://schemas.openxmlformats.org/officeDocument/2006/relationships/image" Target="../media/image2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Relationship Id="rId4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Relationship Id="rId4" Type="http://schemas.openxmlformats.org/officeDocument/2006/relationships/image" Target="../media/image27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.png"/><Relationship Id="rId4" Type="http://schemas.openxmlformats.org/officeDocument/2006/relationships/image" Target="../media/image28.png"/><Relationship Id="rId5" Type="http://schemas.openxmlformats.org/officeDocument/2006/relationships/image" Target="../media/image3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7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7.png"/><Relationship Id="rId4" Type="http://schemas.openxmlformats.org/officeDocument/2006/relationships/image" Target="../media/image3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7.png"/><Relationship Id="rId4" Type="http://schemas.openxmlformats.org/officeDocument/2006/relationships/image" Target="../media/image3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7.png"/><Relationship Id="rId4" Type="http://schemas.openxmlformats.org/officeDocument/2006/relationships/image" Target="../media/image35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7.png"/><Relationship Id="rId4" Type="http://schemas.openxmlformats.org/officeDocument/2006/relationships/image" Target="../media/image3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Relationship Id="rId4" Type="http://schemas.openxmlformats.org/officeDocument/2006/relationships/image" Target="../media/image13.png"/><Relationship Id="rId10" Type="http://schemas.openxmlformats.org/officeDocument/2006/relationships/image" Target="../media/image14.jpg"/><Relationship Id="rId9" Type="http://schemas.openxmlformats.org/officeDocument/2006/relationships/image" Target="../media/image15.png"/><Relationship Id="rId5" Type="http://schemas.openxmlformats.org/officeDocument/2006/relationships/image" Target="../media/image12.png"/><Relationship Id="rId6" Type="http://schemas.openxmlformats.org/officeDocument/2006/relationships/image" Target="../media/image16.png"/><Relationship Id="rId7" Type="http://schemas.openxmlformats.org/officeDocument/2006/relationships/image" Target="../media/image19.png"/><Relationship Id="rId8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365760" y="1122363"/>
            <a:ext cx="1144016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lang="pt-BR"/>
              <a:t>Imprecisões e Incertezas em Modelagens Econômico-Financeiras de PPPs/Concessões</a:t>
            </a:r>
            <a:endParaRPr/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Moderador: Antônio Tarciso Carvalho, Procurador do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MPC/TCE-BA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pt-BR"/>
              <a:t>Edson Pamplona, Professor da Universidade Federal de Itajubá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2"/>
          <p:cNvSpPr txBox="1"/>
          <p:nvPr>
            <p:ph type="title"/>
          </p:nvPr>
        </p:nvSpPr>
        <p:spPr>
          <a:xfrm>
            <a:off x="889000" y="71438"/>
            <a:ext cx="89154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Por que túnel e não ponte?</a:t>
            </a:r>
            <a:endParaRPr/>
          </a:p>
        </p:txBody>
      </p:sp>
      <p:pic>
        <p:nvPicPr>
          <p:cNvPr id="254" name="Google Shape;25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6829" y="2514010"/>
            <a:ext cx="5532885" cy="3447099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2"/>
          <p:cNvSpPr txBox="1"/>
          <p:nvPr/>
        </p:nvSpPr>
        <p:spPr>
          <a:xfrm>
            <a:off x="485503" y="1188447"/>
            <a:ext cx="11162534" cy="1492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Não seria possível a implantação de uma ponte: 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pt-BR" sz="1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restrição do cone aéreo da Base Aérea de Santos  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pt-BR" sz="1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gabarito vertical mínimo que permitisse a passagem de navegações de grande porte 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pt-BR" sz="1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pontes podem ser fechadas em condições climáticas adversas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56" name="Google Shape;256;p22"/>
          <p:cNvSpPr txBox="1"/>
          <p:nvPr/>
        </p:nvSpPr>
        <p:spPr>
          <a:xfrm rot="2284956">
            <a:off x="3016729" y="3463130"/>
            <a:ext cx="149305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Base aérea de Santos</a:t>
            </a:r>
            <a:endParaRPr/>
          </a:p>
        </p:txBody>
      </p:sp>
      <p:cxnSp>
        <p:nvCxnSpPr>
          <p:cNvPr id="257" name="Google Shape;257;p22"/>
          <p:cNvCxnSpPr/>
          <p:nvPr/>
        </p:nvCxnSpPr>
        <p:spPr>
          <a:xfrm flipH="1">
            <a:off x="3109781" y="4745307"/>
            <a:ext cx="426129" cy="284144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58" name="Google Shape;258;p22"/>
          <p:cNvSpPr/>
          <p:nvPr/>
        </p:nvSpPr>
        <p:spPr>
          <a:xfrm>
            <a:off x="2850227" y="4745307"/>
            <a:ext cx="230819" cy="249807"/>
          </a:xfrm>
          <a:prstGeom prst="ellipse">
            <a:avLst/>
          </a:prstGeom>
          <a:solidFill>
            <a:srgbClr val="C00000"/>
          </a:solidFill>
          <a:ln cap="flat" cmpd="sng" w="1905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/>
          </a:p>
        </p:txBody>
      </p:sp>
      <p:pic>
        <p:nvPicPr>
          <p:cNvPr id="259" name="Google Shape;259;p22"/>
          <p:cNvPicPr preferRelativeResize="0"/>
          <p:nvPr/>
        </p:nvPicPr>
        <p:blipFill rotWithShape="1">
          <a:blip r:embed="rId5">
            <a:alphaModFix/>
          </a:blip>
          <a:srcRect b="0" l="48748" r="0" t="64591"/>
          <a:stretch/>
        </p:blipFill>
        <p:spPr>
          <a:xfrm>
            <a:off x="6096000" y="2723332"/>
            <a:ext cx="5668236" cy="300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3"/>
          <p:cNvSpPr txBox="1"/>
          <p:nvPr>
            <p:ph type="title"/>
          </p:nvPr>
        </p:nvSpPr>
        <p:spPr>
          <a:xfrm>
            <a:off x="838200" y="365125"/>
            <a:ext cx="89154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Túnel Submerso</a:t>
            </a:r>
            <a:endParaRPr/>
          </a:p>
        </p:txBody>
      </p:sp>
      <p:pic>
        <p:nvPicPr>
          <p:cNvPr id="265" name="Google Shape;265;p23"/>
          <p:cNvPicPr preferRelativeResize="0"/>
          <p:nvPr/>
        </p:nvPicPr>
        <p:blipFill rotWithShape="1">
          <a:blip r:embed="rId4">
            <a:alphaModFix/>
          </a:blip>
          <a:srcRect b="15053" l="0" r="0" t="0"/>
          <a:stretch/>
        </p:blipFill>
        <p:spPr>
          <a:xfrm>
            <a:off x="3647520" y="4044260"/>
            <a:ext cx="8540485" cy="2204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35850" y="1249680"/>
            <a:ext cx="7667051" cy="26942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4"/>
          <p:cNvSpPr txBox="1"/>
          <p:nvPr>
            <p:ph type="title"/>
          </p:nvPr>
        </p:nvSpPr>
        <p:spPr>
          <a:xfrm>
            <a:off x="838200" y="365125"/>
            <a:ext cx="89154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Exemplo ilustrativo do uso de ferramentas de avaliação de incerteza e Risco</a:t>
            </a:r>
            <a:endParaRPr/>
          </a:p>
        </p:txBody>
      </p:sp>
      <p:sp>
        <p:nvSpPr>
          <p:cNvPr id="272" name="Google Shape;272;p24"/>
          <p:cNvSpPr txBox="1"/>
          <p:nvPr>
            <p:ph idx="1" type="body"/>
          </p:nvPr>
        </p:nvSpPr>
        <p:spPr>
          <a:xfrm>
            <a:off x="2082800" y="1690688"/>
            <a:ext cx="967232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INVESTIMENTOS TOTAIS:  	</a:t>
            </a:r>
            <a:r>
              <a:rPr b="1" lang="pt-BR">
                <a:solidFill>
                  <a:srgbClr val="0070C0"/>
                </a:solidFill>
              </a:rPr>
              <a:t>R$ 6,810 BILHÕES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APORTE PÚBLICO: 		</a:t>
            </a:r>
            <a:r>
              <a:rPr b="1" lang="pt-BR">
                <a:solidFill>
                  <a:srgbClr val="0070C0"/>
                </a:solidFill>
              </a:rPr>
              <a:t>R$ 5,137 BILHÕES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DESPESAS OPERACIONAIS: </a:t>
            </a:r>
            <a:r>
              <a:rPr b="1" lang="pt-BR">
                <a:solidFill>
                  <a:srgbClr val="0070C0"/>
                </a:solidFill>
              </a:rPr>
              <a:t>R$ 1,78 BILHÃO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CONTRAPRESTAÇÃO:  	</a:t>
            </a:r>
            <a:r>
              <a:rPr b="1" lang="pt-BR">
                <a:solidFill>
                  <a:srgbClr val="0070C0"/>
                </a:solidFill>
              </a:rPr>
              <a:t>R$ 438 MILHÕES/ANO </a:t>
            </a:r>
            <a:r>
              <a:rPr lang="pt-BR"/>
              <a:t>(APÓS O INÍCIO DA OPERAÇÃO)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RECEITA TARIFÁRIA: 		</a:t>
            </a:r>
            <a:r>
              <a:rPr b="1" lang="pt-BR">
                <a:solidFill>
                  <a:srgbClr val="0070C0"/>
                </a:solidFill>
              </a:rPr>
              <a:t>R$ 2,34 BILHÕES </a:t>
            </a:r>
            <a:r>
              <a:rPr lang="pt-BR"/>
              <a:t>(soma a partir do 6º ano)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PRAZO:  				</a:t>
            </a:r>
            <a:r>
              <a:rPr b="1" lang="pt-BR">
                <a:solidFill>
                  <a:srgbClr val="0070C0"/>
                </a:solidFill>
              </a:rPr>
              <a:t>30 ANOS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MODELO JURÍDICO: 		</a:t>
            </a:r>
            <a:r>
              <a:rPr b="1" lang="pt-BR">
                <a:solidFill>
                  <a:srgbClr val="0070C0"/>
                </a:solidFill>
              </a:rPr>
              <a:t>PARCERIA PÚBLICO-PRIVADA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5"/>
          <p:cNvSpPr txBox="1"/>
          <p:nvPr>
            <p:ph type="title"/>
          </p:nvPr>
        </p:nvSpPr>
        <p:spPr>
          <a:xfrm>
            <a:off x="817880" y="192405"/>
            <a:ext cx="8915400" cy="955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Planilha Excel com dados Edital</a:t>
            </a:r>
            <a:endParaRPr/>
          </a:p>
        </p:txBody>
      </p:sp>
      <p:pic>
        <p:nvPicPr>
          <p:cNvPr id="278" name="Google Shape;278;p25"/>
          <p:cNvPicPr preferRelativeResize="0"/>
          <p:nvPr/>
        </p:nvPicPr>
        <p:blipFill rotWithShape="1">
          <a:blip r:embed="rId4">
            <a:alphaModFix/>
          </a:blip>
          <a:srcRect b="9333" l="0" r="0" t="15112"/>
          <a:stretch/>
        </p:blipFill>
        <p:spPr>
          <a:xfrm>
            <a:off x="0" y="1036320"/>
            <a:ext cx="12192000" cy="5181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5"/>
          <p:cNvSpPr txBox="1"/>
          <p:nvPr/>
        </p:nvSpPr>
        <p:spPr>
          <a:xfrm>
            <a:off x="3450248" y="6217920"/>
            <a:ext cx="689208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 Edital: Investimentos, Aporte Público, Contraprestação anual, Receitas Tarifárias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Valores estimados: Despesas e Tributos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6"/>
          <p:cNvSpPr txBox="1"/>
          <p:nvPr>
            <p:ph type="title"/>
          </p:nvPr>
        </p:nvSpPr>
        <p:spPr>
          <a:xfrm>
            <a:off x="817880" y="192405"/>
            <a:ext cx="8915400" cy="955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Planilha Excel com Projeção DRE e FCFF</a:t>
            </a:r>
            <a:endParaRPr/>
          </a:p>
        </p:txBody>
      </p:sp>
      <p:pic>
        <p:nvPicPr>
          <p:cNvPr id="285" name="Google Shape;285;p26"/>
          <p:cNvPicPr preferRelativeResize="0"/>
          <p:nvPr/>
        </p:nvPicPr>
        <p:blipFill rotWithShape="1">
          <a:blip r:embed="rId4">
            <a:alphaModFix/>
          </a:blip>
          <a:srcRect b="7852" l="0" r="0" t="14815"/>
          <a:stretch/>
        </p:blipFill>
        <p:spPr>
          <a:xfrm>
            <a:off x="0" y="1016000"/>
            <a:ext cx="12192000" cy="530352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6"/>
          <p:cNvSpPr txBox="1"/>
          <p:nvPr/>
        </p:nvSpPr>
        <p:spPr>
          <a:xfrm>
            <a:off x="3450248" y="6217920"/>
            <a:ext cx="689208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Fonte Edital: Investimentos, Aporte Público, Contraprestação anual, Receitas Tarifárias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Valores estimados: Despesas e Tributos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7"/>
          <p:cNvSpPr txBox="1"/>
          <p:nvPr>
            <p:ph type="title"/>
          </p:nvPr>
        </p:nvSpPr>
        <p:spPr>
          <a:xfrm>
            <a:off x="817880" y="192405"/>
            <a:ext cx="8915400" cy="955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VPL e TIR  (determinísticos)</a:t>
            </a:r>
            <a:endParaRPr/>
          </a:p>
        </p:txBody>
      </p:sp>
      <p:pic>
        <p:nvPicPr>
          <p:cNvPr id="292" name="Google Shape;292;p27"/>
          <p:cNvPicPr preferRelativeResize="0"/>
          <p:nvPr/>
        </p:nvPicPr>
        <p:blipFill rotWithShape="1">
          <a:blip r:embed="rId4">
            <a:alphaModFix/>
          </a:blip>
          <a:srcRect b="34667" l="2833" r="58250" t="57185"/>
          <a:stretch/>
        </p:blipFill>
        <p:spPr>
          <a:xfrm>
            <a:off x="2318573" y="1220847"/>
            <a:ext cx="7073946" cy="833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18573" y="2133600"/>
            <a:ext cx="7252147" cy="375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7"/>
          <p:cNvSpPr txBox="1"/>
          <p:nvPr/>
        </p:nvSpPr>
        <p:spPr>
          <a:xfrm>
            <a:off x="5466080" y="4514334"/>
            <a:ext cx="3793795" cy="101566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Sendo: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Taxa mínima de atratividade= 9%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Projeto viável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8"/>
          <p:cNvSpPr txBox="1"/>
          <p:nvPr>
            <p:ph type="title"/>
          </p:nvPr>
        </p:nvSpPr>
        <p:spPr>
          <a:xfrm>
            <a:off x="838200" y="365125"/>
            <a:ext cx="8915400" cy="9861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Incerteza nas variáveis</a:t>
            </a:r>
            <a:endParaRPr/>
          </a:p>
        </p:txBody>
      </p:sp>
      <p:sp>
        <p:nvSpPr>
          <p:cNvPr id="300" name="Google Shape;300;p28"/>
          <p:cNvSpPr txBox="1"/>
          <p:nvPr>
            <p:ph idx="1" type="body"/>
          </p:nvPr>
        </p:nvSpPr>
        <p:spPr>
          <a:xfrm>
            <a:off x="1564640" y="1351280"/>
            <a:ext cx="967232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800"/>
              <a:buChar char="•"/>
            </a:pPr>
            <a:r>
              <a:rPr b="1" lang="pt-BR">
                <a:solidFill>
                  <a:srgbClr val="FF0000"/>
                </a:solidFill>
              </a:rPr>
              <a:t>Variáveis Selecionadas: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RECEITA TARIFÁRIA: Variação de “Veículos Equivalentes”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INVESTIMENTOS: Variação nos “investimentos nas obras”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DESPESAS OPERACIONAIS: Variação no “fator de despesas”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800"/>
              <a:buChar char="•"/>
            </a:pPr>
            <a:r>
              <a:rPr b="1" lang="pt-BR">
                <a:solidFill>
                  <a:srgbClr val="FF0000"/>
                </a:solidFill>
              </a:rPr>
              <a:t>Não são variáveis: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PEDÁGIO: Já definido em R$ 6,15  (março de 2025)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CONTRAPRESTAÇÃO: R$ 438 MILHÕES/ANO (APÓS O INÍCIO DA OPERAÇÃO) (definido na licitação: menos 0,5%)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/>
              <a:t>APORTE PÚBLICO R$ 5,137 BILHÕES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9"/>
          <p:cNvSpPr txBox="1"/>
          <p:nvPr>
            <p:ph type="title"/>
          </p:nvPr>
        </p:nvSpPr>
        <p:spPr>
          <a:xfrm>
            <a:off x="838200" y="365125"/>
            <a:ext cx="8915400" cy="9861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Incerteza nas variáveis</a:t>
            </a:r>
            <a:endParaRPr/>
          </a:p>
        </p:txBody>
      </p:sp>
      <p:sp>
        <p:nvSpPr>
          <p:cNvPr id="306" name="Google Shape;306;p29"/>
          <p:cNvSpPr txBox="1"/>
          <p:nvPr>
            <p:ph idx="1" type="body"/>
          </p:nvPr>
        </p:nvSpPr>
        <p:spPr>
          <a:xfrm>
            <a:off x="624840" y="2108200"/>
            <a:ext cx="10688320" cy="2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AutoNum type="arabicPeriod"/>
            </a:pPr>
            <a:r>
              <a:rPr lang="pt-BR" sz="7200"/>
              <a:t> Análise de sensibilidade e de cenários</a:t>
            </a:r>
            <a:endParaRPr/>
          </a:p>
          <a:p>
            <a:pPr indent="-2095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t/>
            </a:r>
            <a:endParaRPr sz="48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0"/>
          <p:cNvSpPr txBox="1"/>
          <p:nvPr>
            <p:ph type="title"/>
          </p:nvPr>
        </p:nvSpPr>
        <p:spPr>
          <a:xfrm>
            <a:off x="838200" y="365125"/>
            <a:ext cx="89154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Análise de Sensibilidade (incertezas)</a:t>
            </a:r>
            <a:endParaRPr/>
          </a:p>
        </p:txBody>
      </p:sp>
      <p:pic>
        <p:nvPicPr>
          <p:cNvPr id="312" name="Google Shape;312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62480" y="1503680"/>
            <a:ext cx="8717280" cy="4744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1"/>
          <p:cNvSpPr txBox="1"/>
          <p:nvPr>
            <p:ph type="title"/>
          </p:nvPr>
        </p:nvSpPr>
        <p:spPr>
          <a:xfrm>
            <a:off x="838200" y="365125"/>
            <a:ext cx="89154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Análise de Sensibilidade (incertezas)</a:t>
            </a:r>
            <a:endParaRPr/>
          </a:p>
        </p:txBody>
      </p:sp>
      <p:pic>
        <p:nvPicPr>
          <p:cNvPr id="318" name="Google Shape;318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36800" y="1452880"/>
            <a:ext cx="8432800" cy="4531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4"/>
          <p:cNvPicPr preferRelativeResize="0"/>
          <p:nvPr/>
        </p:nvPicPr>
        <p:blipFill rotWithShape="1">
          <a:blip r:embed="rId4">
            <a:alphaModFix/>
          </a:blip>
          <a:srcRect b="21777" l="49333" r="6165" t="27704"/>
          <a:stretch/>
        </p:blipFill>
        <p:spPr>
          <a:xfrm>
            <a:off x="284479" y="1605280"/>
            <a:ext cx="5632275" cy="3596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4"/>
          <p:cNvPicPr preferRelativeResize="0"/>
          <p:nvPr/>
        </p:nvPicPr>
        <p:blipFill rotWithShape="1">
          <a:blip r:embed="rId5">
            <a:alphaModFix/>
          </a:blip>
          <a:srcRect b="22519" l="8250" r="52999" t="28148"/>
          <a:stretch/>
        </p:blipFill>
        <p:spPr>
          <a:xfrm>
            <a:off x="5547360" y="93079"/>
            <a:ext cx="4622800" cy="3310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4"/>
          <p:cNvPicPr preferRelativeResize="0"/>
          <p:nvPr/>
        </p:nvPicPr>
        <p:blipFill rotWithShape="1">
          <a:blip r:embed="rId6">
            <a:alphaModFix/>
          </a:blip>
          <a:srcRect b="39258" l="0" r="59833" t="23111"/>
          <a:stretch/>
        </p:blipFill>
        <p:spPr>
          <a:xfrm>
            <a:off x="6528401" y="2976880"/>
            <a:ext cx="5379120" cy="283464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>
            <p:ph type="title"/>
          </p:nvPr>
        </p:nvSpPr>
        <p:spPr>
          <a:xfrm>
            <a:off x="3210560" y="365125"/>
            <a:ext cx="1869440" cy="93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UNIFEI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3685239" y="5201920"/>
            <a:ext cx="2789521" cy="93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Play"/>
              <a:buNone/>
            </a:pPr>
            <a:r>
              <a:rPr b="0" i="0" lang="pt-BR" sz="4400" u="none" cap="none" strike="noStrike">
                <a:solidFill>
                  <a:srgbClr val="FF0000"/>
                </a:solidFill>
                <a:latin typeface="Play"/>
                <a:ea typeface="Play"/>
                <a:cs typeface="Play"/>
                <a:sym typeface="Play"/>
              </a:rPr>
              <a:t>Itajubá - MG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2"/>
          <p:cNvSpPr txBox="1"/>
          <p:nvPr>
            <p:ph type="title"/>
          </p:nvPr>
        </p:nvSpPr>
        <p:spPr>
          <a:xfrm>
            <a:off x="228600" y="241300"/>
            <a:ext cx="2768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Análise de Sensibilidade (incertezas)</a:t>
            </a:r>
            <a:endParaRPr/>
          </a:p>
        </p:txBody>
      </p:sp>
      <p:pic>
        <p:nvPicPr>
          <p:cNvPr id="324" name="Google Shape;32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08400" y="0"/>
            <a:ext cx="5384800" cy="7122160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32"/>
          <p:cNvSpPr/>
          <p:nvPr/>
        </p:nvSpPr>
        <p:spPr>
          <a:xfrm rot="-1986542">
            <a:off x="7250138" y="2249418"/>
            <a:ext cx="2761260" cy="881856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Máximo Investimento em Obras: 6.774.000.000</a:t>
            </a:r>
            <a:endParaRPr sz="11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3"/>
          <p:cNvSpPr txBox="1"/>
          <p:nvPr>
            <p:ph type="title"/>
          </p:nvPr>
        </p:nvSpPr>
        <p:spPr>
          <a:xfrm>
            <a:off x="0" y="250825"/>
            <a:ext cx="2423160" cy="1557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Análise de Sensibilidade (incertezas)</a:t>
            </a:r>
            <a:endParaRPr/>
          </a:p>
        </p:txBody>
      </p:sp>
      <p:pic>
        <p:nvPicPr>
          <p:cNvPr id="331" name="Google Shape;331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44240" y="250824"/>
            <a:ext cx="7222173" cy="64242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4"/>
          <p:cNvSpPr txBox="1"/>
          <p:nvPr>
            <p:ph type="title"/>
          </p:nvPr>
        </p:nvSpPr>
        <p:spPr>
          <a:xfrm>
            <a:off x="838200" y="365125"/>
            <a:ext cx="8915400" cy="9861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Incerteza nas variáveis</a:t>
            </a:r>
            <a:endParaRPr/>
          </a:p>
        </p:txBody>
      </p:sp>
      <p:sp>
        <p:nvSpPr>
          <p:cNvPr id="337" name="Google Shape;337;p34"/>
          <p:cNvSpPr txBox="1"/>
          <p:nvPr/>
        </p:nvSpPr>
        <p:spPr>
          <a:xfrm>
            <a:off x="1244600" y="2418080"/>
            <a:ext cx="8310880" cy="2021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2. Análise de RISCO:   Modelos probabilísticos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5"/>
          <p:cNvSpPr txBox="1"/>
          <p:nvPr>
            <p:ph type="title"/>
          </p:nvPr>
        </p:nvSpPr>
        <p:spPr>
          <a:xfrm>
            <a:off x="838200" y="365125"/>
            <a:ext cx="8915400" cy="9861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Risco nas variáveis</a:t>
            </a:r>
            <a:endParaRPr/>
          </a:p>
        </p:txBody>
      </p:sp>
      <p:sp>
        <p:nvSpPr>
          <p:cNvPr id="343" name="Google Shape;343;p35"/>
          <p:cNvSpPr txBox="1"/>
          <p:nvPr/>
        </p:nvSpPr>
        <p:spPr>
          <a:xfrm>
            <a:off x="1244600" y="2418080"/>
            <a:ext cx="8310880" cy="2021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pt-BR" sz="6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Caso Túnel com os dados do edital e com dados estimados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6"/>
          <p:cNvSpPr txBox="1"/>
          <p:nvPr>
            <p:ph type="title"/>
          </p:nvPr>
        </p:nvSpPr>
        <p:spPr>
          <a:xfrm>
            <a:off x="436880" y="-125095"/>
            <a:ext cx="824992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ANÁLISE DE RISCO: </a:t>
            </a:r>
            <a:br>
              <a:rPr lang="pt-BR" sz="3200">
                <a:solidFill>
                  <a:srgbClr val="FF0000"/>
                </a:solidFill>
              </a:rPr>
            </a:br>
            <a:r>
              <a:rPr lang="pt-BR" sz="3200">
                <a:solidFill>
                  <a:srgbClr val="FF0000"/>
                </a:solidFill>
              </a:rPr>
              <a:t>Simulação de Monte Carlo (Dados iniciais)</a:t>
            </a:r>
            <a:endParaRPr/>
          </a:p>
        </p:txBody>
      </p:sp>
      <p:pic>
        <p:nvPicPr>
          <p:cNvPr descr="Exibição de Frequência Gráfico. Use Criar Relatório com formato de gráfico do Microsoft Excel ou Extrair Dados para acessar os detalhes." id="349" name="Google Shape;349;p36" title="TIR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7961" y="965202"/>
            <a:ext cx="8778240" cy="46355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50" name="Google Shape;350;p36"/>
          <p:cNvGraphicFramePr/>
          <p:nvPr/>
        </p:nvGraphicFramePr>
        <p:xfrm>
          <a:off x="6898640" y="42938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{A4219AD2-589A-4DBD-AD4F-F024FA604009}</a:tableStyleId>
              </a:tblPr>
              <a:tblGrid>
                <a:gridCol w="2184400"/>
                <a:gridCol w="1347800"/>
                <a:gridCol w="1573200"/>
              </a:tblGrid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None/>
                      </a:pPr>
                      <a:r>
                        <a:rPr b="0" i="0" lang="pt-BR" sz="18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Estatísticas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/>
                        <a:t>Resultados</a:t>
                      </a:r>
                      <a:endParaRPr b="0" i="0" sz="20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Avaliações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10.000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TIR determinística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None/>
                      </a:pPr>
                      <a:r>
                        <a:rPr b="1" i="0" lang="pt-BR" sz="18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TIR=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lang="pt-BR" sz="1800" u="none" cap="none" strike="noStrike"/>
                        <a:t>10,0%</a:t>
                      </a:r>
                      <a:endParaRPr b="1" i="0" sz="18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Média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E(TIR)=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11,4%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Probab. inviabilidade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P(TIR&lt;TMA) 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1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37,5%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TMA=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1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TMA=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1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9%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315500"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Desvio Padrão                       DP(TIR)=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6,6%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</a:tbl>
          </a:graphicData>
        </a:graphic>
      </p:graphicFrame>
      <p:pic>
        <p:nvPicPr>
          <p:cNvPr descr="Exibição da Contribuição para Variação Gráfico. Use Criar Relatório com formato de gráfico do Microsoft Excel ou Extrair Dados para acessar os detalhes." id="351" name="Google Shape;351;p36" title="Sensibilidade: TIR"/>
          <p:cNvPicPr preferRelativeResize="0"/>
          <p:nvPr/>
        </p:nvPicPr>
        <p:blipFill rotWithShape="1">
          <a:blip r:embed="rId5">
            <a:alphaModFix/>
          </a:blip>
          <a:srcRect b="64919" l="0" r="0" t="0"/>
          <a:stretch/>
        </p:blipFill>
        <p:spPr>
          <a:xfrm>
            <a:off x="5253226" y="1663065"/>
            <a:ext cx="6258053" cy="2025015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36"/>
          <p:cNvSpPr txBox="1"/>
          <p:nvPr/>
        </p:nvSpPr>
        <p:spPr>
          <a:xfrm>
            <a:off x="5963920" y="2289177"/>
            <a:ext cx="14804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Investimento</a:t>
            </a:r>
            <a:endParaRPr/>
          </a:p>
        </p:txBody>
      </p:sp>
      <p:sp>
        <p:nvSpPr>
          <p:cNvPr id="353" name="Google Shape;353;p36"/>
          <p:cNvSpPr txBox="1"/>
          <p:nvPr/>
        </p:nvSpPr>
        <p:spPr>
          <a:xfrm>
            <a:off x="9308194" y="2573657"/>
            <a:ext cx="11769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Despesas</a:t>
            </a:r>
            <a:endParaRPr/>
          </a:p>
        </p:txBody>
      </p:sp>
      <p:sp>
        <p:nvSpPr>
          <p:cNvPr id="354" name="Google Shape;354;p36"/>
          <p:cNvSpPr txBox="1"/>
          <p:nvPr/>
        </p:nvSpPr>
        <p:spPr>
          <a:xfrm>
            <a:off x="8586834" y="2839808"/>
            <a:ext cx="23578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Veículos equivalentes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7"/>
          <p:cNvSpPr txBox="1"/>
          <p:nvPr>
            <p:ph type="title"/>
          </p:nvPr>
        </p:nvSpPr>
        <p:spPr>
          <a:xfrm>
            <a:off x="436880" y="-125095"/>
            <a:ext cx="824992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ANÁLISE DE RISCO: </a:t>
            </a:r>
            <a:br>
              <a:rPr lang="pt-BR" sz="3200">
                <a:solidFill>
                  <a:srgbClr val="FF0000"/>
                </a:solidFill>
              </a:rPr>
            </a:br>
            <a:r>
              <a:rPr lang="pt-BR" sz="3200">
                <a:solidFill>
                  <a:srgbClr val="FF0000"/>
                </a:solidFill>
              </a:rPr>
              <a:t>Simulação de Monte Carlo (Dados iniciais)</a:t>
            </a:r>
            <a:endParaRPr/>
          </a:p>
        </p:txBody>
      </p:sp>
      <p:cxnSp>
        <p:nvCxnSpPr>
          <p:cNvPr id="360" name="Google Shape;360;p37"/>
          <p:cNvCxnSpPr/>
          <p:nvPr/>
        </p:nvCxnSpPr>
        <p:spPr>
          <a:xfrm rot="10800000">
            <a:off x="4053840" y="3800474"/>
            <a:ext cx="219075" cy="517525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61" name="Google Shape;361;p37"/>
          <p:cNvSpPr/>
          <p:nvPr/>
        </p:nvSpPr>
        <p:spPr>
          <a:xfrm>
            <a:off x="3266440" y="4379913"/>
            <a:ext cx="2209800" cy="8316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TIR= </a:t>
            </a: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10%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E(TIR) = </a:t>
            </a: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11,4%</a:t>
            </a:r>
            <a:endParaRPr/>
          </a:p>
        </p:txBody>
      </p:sp>
      <p:sp>
        <p:nvSpPr>
          <p:cNvPr id="362" name="Google Shape;362;p37"/>
          <p:cNvSpPr/>
          <p:nvPr/>
        </p:nvSpPr>
        <p:spPr>
          <a:xfrm>
            <a:off x="4727240" y="2214840"/>
            <a:ext cx="1415452" cy="4623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8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σ</a:t>
            </a:r>
            <a:r>
              <a:rPr b="1" lang="pt-BR" sz="2400">
                <a:solidFill>
                  <a:srgbClr val="0000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pt-BR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6,6%</a:t>
            </a:r>
            <a:endParaRPr/>
          </a:p>
        </p:txBody>
      </p:sp>
      <p:sp>
        <p:nvSpPr>
          <p:cNvPr id="363" name="Google Shape;363;p37"/>
          <p:cNvSpPr/>
          <p:nvPr/>
        </p:nvSpPr>
        <p:spPr>
          <a:xfrm>
            <a:off x="2073614" y="1939925"/>
            <a:ext cx="1090290" cy="4623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37,5%</a:t>
            </a:r>
            <a:endParaRPr/>
          </a:p>
        </p:txBody>
      </p:sp>
      <p:cxnSp>
        <p:nvCxnSpPr>
          <p:cNvPr id="364" name="Google Shape;364;p37"/>
          <p:cNvCxnSpPr/>
          <p:nvPr/>
        </p:nvCxnSpPr>
        <p:spPr>
          <a:xfrm>
            <a:off x="2672715" y="3784600"/>
            <a:ext cx="26670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5" name="Google Shape;365;p37"/>
          <p:cNvSpPr/>
          <p:nvPr/>
        </p:nvSpPr>
        <p:spPr>
          <a:xfrm>
            <a:off x="5171440" y="3768725"/>
            <a:ext cx="681277" cy="4623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TIR</a:t>
            </a:r>
            <a:endParaRPr/>
          </a:p>
        </p:txBody>
      </p:sp>
      <p:grpSp>
        <p:nvGrpSpPr>
          <p:cNvPr id="366" name="Google Shape;366;p37"/>
          <p:cNvGrpSpPr/>
          <p:nvPr/>
        </p:nvGrpSpPr>
        <p:grpSpPr>
          <a:xfrm>
            <a:off x="2901315" y="1955800"/>
            <a:ext cx="2363788" cy="1828800"/>
            <a:chOff x="432" y="528"/>
            <a:chExt cx="1489" cy="1152"/>
          </a:xfrm>
        </p:grpSpPr>
        <p:sp>
          <p:nvSpPr>
            <p:cNvPr id="367" name="Google Shape;367;p37"/>
            <p:cNvSpPr/>
            <p:nvPr/>
          </p:nvSpPr>
          <p:spPr>
            <a:xfrm>
              <a:off x="432" y="1200"/>
              <a:ext cx="327" cy="432"/>
            </a:xfrm>
            <a:custGeom>
              <a:rect b="b" l="l" r="r" t="t"/>
              <a:pathLst>
                <a:path extrusionOk="0" fill="none" h="21600" w="2160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extrusionOk="0" h="21600" w="2160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37"/>
            <p:cNvSpPr/>
            <p:nvPr/>
          </p:nvSpPr>
          <p:spPr>
            <a:xfrm rot="10800000">
              <a:off x="1159" y="528"/>
              <a:ext cx="436" cy="672"/>
            </a:xfrm>
            <a:custGeom>
              <a:rect b="b" l="l" r="r" t="t"/>
              <a:pathLst>
                <a:path extrusionOk="0" fill="none" h="21600" w="21600">
                  <a:moveTo>
                    <a:pt x="21550" y="21599"/>
                  </a:moveTo>
                  <a:cubicBezTo>
                    <a:pt x="9640" y="21572"/>
                    <a:pt x="0" y="11909"/>
                    <a:pt x="0" y="0"/>
                  </a:cubicBezTo>
                </a:path>
                <a:path extrusionOk="0" h="21600" w="21600">
                  <a:moveTo>
                    <a:pt x="21550" y="21599"/>
                  </a:moveTo>
                  <a:cubicBezTo>
                    <a:pt x="9640" y="21572"/>
                    <a:pt x="0" y="11909"/>
                    <a:pt x="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37"/>
            <p:cNvSpPr/>
            <p:nvPr/>
          </p:nvSpPr>
          <p:spPr>
            <a:xfrm rot="10800000">
              <a:off x="758" y="528"/>
              <a:ext cx="437" cy="672"/>
            </a:xfrm>
            <a:custGeom>
              <a:rect b="b" l="l" r="r" t="t"/>
              <a:pathLst>
                <a:path extrusionOk="0" fill="none" h="21600" w="21650">
                  <a:moveTo>
                    <a:pt x="21650" y="0"/>
                  </a:moveTo>
                  <a:cubicBezTo>
                    <a:pt x="21650" y="11929"/>
                    <a:pt x="11979" y="21600"/>
                    <a:pt x="50" y="21600"/>
                  </a:cubicBezTo>
                  <a:cubicBezTo>
                    <a:pt x="33" y="21600"/>
                    <a:pt x="16" y="21599"/>
                    <a:pt x="0" y="21599"/>
                  </a:cubicBezTo>
                </a:path>
                <a:path extrusionOk="0" h="21600" w="21650">
                  <a:moveTo>
                    <a:pt x="21650" y="0"/>
                  </a:moveTo>
                  <a:cubicBezTo>
                    <a:pt x="21650" y="11929"/>
                    <a:pt x="11979" y="21600"/>
                    <a:pt x="50" y="21600"/>
                  </a:cubicBezTo>
                  <a:cubicBezTo>
                    <a:pt x="33" y="21600"/>
                    <a:pt x="16" y="21599"/>
                    <a:pt x="0" y="21599"/>
                  </a:cubicBezTo>
                  <a:lnTo>
                    <a:pt x="5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37"/>
            <p:cNvSpPr/>
            <p:nvPr/>
          </p:nvSpPr>
          <p:spPr>
            <a:xfrm>
              <a:off x="1594" y="1152"/>
              <a:ext cx="327" cy="432"/>
            </a:xfrm>
            <a:custGeom>
              <a:rect b="b" l="l" r="r" t="t"/>
              <a:pathLst>
                <a:path extrusionOk="0" fill="none" h="21600" w="2160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extrusionOk="0" h="21600" w="2160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71" name="Google Shape;371;p37"/>
            <p:cNvCxnSpPr/>
            <p:nvPr/>
          </p:nvCxnSpPr>
          <p:spPr>
            <a:xfrm>
              <a:off x="1158" y="528"/>
              <a:ext cx="0" cy="1152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372" name="Google Shape;372;p37"/>
          <p:cNvCxnSpPr/>
          <p:nvPr/>
        </p:nvCxnSpPr>
        <p:spPr>
          <a:xfrm>
            <a:off x="3053715" y="2489200"/>
            <a:ext cx="265733" cy="1117476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373" name="Google Shape;373;p37"/>
          <p:cNvGrpSpPr/>
          <p:nvPr/>
        </p:nvGrpSpPr>
        <p:grpSpPr>
          <a:xfrm>
            <a:off x="3054187" y="2113279"/>
            <a:ext cx="1174277" cy="2037771"/>
            <a:chOff x="3005" y="1056"/>
            <a:chExt cx="828" cy="758"/>
          </a:xfrm>
        </p:grpSpPr>
        <p:cxnSp>
          <p:nvCxnSpPr>
            <p:cNvPr id="374" name="Google Shape;374;p37"/>
            <p:cNvCxnSpPr/>
            <p:nvPr/>
          </p:nvCxnSpPr>
          <p:spPr>
            <a:xfrm>
              <a:off x="3558" y="1056"/>
              <a:ext cx="0" cy="61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75" name="Google Shape;375;p37"/>
            <p:cNvSpPr/>
            <p:nvPr/>
          </p:nvSpPr>
          <p:spPr>
            <a:xfrm>
              <a:off x="3005" y="1700"/>
              <a:ext cx="828" cy="11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TMA= 9%</a:t>
              </a:r>
              <a:endParaRPr/>
            </a:p>
          </p:txBody>
        </p:sp>
        <p:grpSp>
          <p:nvGrpSpPr>
            <p:cNvPr id="376" name="Google Shape;376;p37"/>
            <p:cNvGrpSpPr/>
            <p:nvPr/>
          </p:nvGrpSpPr>
          <p:grpSpPr>
            <a:xfrm>
              <a:off x="3106" y="1455"/>
              <a:ext cx="452" cy="211"/>
              <a:chOff x="3106" y="1455"/>
              <a:chExt cx="452" cy="211"/>
            </a:xfrm>
          </p:grpSpPr>
          <p:cxnSp>
            <p:nvCxnSpPr>
              <p:cNvPr id="377" name="Google Shape;377;p37"/>
              <p:cNvCxnSpPr/>
              <p:nvPr/>
            </p:nvCxnSpPr>
            <p:spPr>
              <a:xfrm>
                <a:off x="3106" y="1595"/>
                <a:ext cx="421" cy="71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8" name="Google Shape;378;p37"/>
              <p:cNvCxnSpPr/>
              <p:nvPr/>
            </p:nvCxnSpPr>
            <p:spPr>
              <a:xfrm>
                <a:off x="3206" y="1522"/>
                <a:ext cx="352" cy="73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9" name="Google Shape;379;p37"/>
              <p:cNvCxnSpPr/>
              <p:nvPr/>
            </p:nvCxnSpPr>
            <p:spPr>
              <a:xfrm>
                <a:off x="3290" y="1455"/>
                <a:ext cx="267" cy="59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cxnSp>
        <p:nvCxnSpPr>
          <p:cNvPr id="380" name="Google Shape;380;p37"/>
          <p:cNvCxnSpPr/>
          <p:nvPr/>
        </p:nvCxnSpPr>
        <p:spPr>
          <a:xfrm>
            <a:off x="3435017" y="3007622"/>
            <a:ext cx="447403" cy="172455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1" name="Google Shape;381;p37"/>
          <p:cNvCxnSpPr/>
          <p:nvPr/>
        </p:nvCxnSpPr>
        <p:spPr>
          <a:xfrm>
            <a:off x="3468729" y="2767116"/>
            <a:ext cx="413694" cy="152503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82" name="Google Shape;382;p37"/>
          <p:cNvCxnSpPr/>
          <p:nvPr/>
        </p:nvCxnSpPr>
        <p:spPr>
          <a:xfrm>
            <a:off x="3510472" y="2544818"/>
            <a:ext cx="326566" cy="13233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3" name="Google Shape;383;p37"/>
          <p:cNvSpPr txBox="1"/>
          <p:nvPr/>
        </p:nvSpPr>
        <p:spPr>
          <a:xfrm>
            <a:off x="3248226" y="5440415"/>
            <a:ext cx="887743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TIR determinística é 10%, acima da TMA de 9%. Portanto o projeto é viável.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Mas a probabilidade de inviabilidade é de 37,5%, ou seja, quase 4 vezes em 10.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8"/>
          <p:cNvSpPr txBox="1"/>
          <p:nvPr>
            <p:ph type="title"/>
          </p:nvPr>
        </p:nvSpPr>
        <p:spPr>
          <a:xfrm>
            <a:off x="406400" y="128905"/>
            <a:ext cx="8249920" cy="856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Simulação de Monte Carlo com </a:t>
            </a:r>
            <a:r>
              <a:rPr b="1" lang="pt-BR" sz="3200">
                <a:solidFill>
                  <a:srgbClr val="FF0000"/>
                </a:solidFill>
              </a:rPr>
              <a:t>despesas 10% maiores</a:t>
            </a:r>
            <a:endParaRPr/>
          </a:p>
        </p:txBody>
      </p:sp>
      <p:sp>
        <p:nvSpPr>
          <p:cNvPr id="389" name="Google Shape;389;p38"/>
          <p:cNvSpPr txBox="1"/>
          <p:nvPr/>
        </p:nvSpPr>
        <p:spPr>
          <a:xfrm>
            <a:off x="6300986" y="2329817"/>
            <a:ext cx="14804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Investimento</a:t>
            </a:r>
            <a:endParaRPr/>
          </a:p>
        </p:txBody>
      </p:sp>
      <p:pic>
        <p:nvPicPr>
          <p:cNvPr descr="Exibição de Frequência Gráfico. Use Criar Relatório com formato de gráfico do Microsoft Excel ou Extrair Dados para acessar os detalhes." id="390" name="Google Shape;390;p38" title="TIR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680" y="985520"/>
            <a:ext cx="8849360" cy="46431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91" name="Google Shape;391;p38"/>
          <p:cNvGraphicFramePr/>
          <p:nvPr/>
        </p:nvGraphicFramePr>
        <p:xfrm>
          <a:off x="6898640" y="429387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{A4219AD2-589A-4DBD-AD4F-F024FA604009}</a:tableStyleId>
              </a:tblPr>
              <a:tblGrid>
                <a:gridCol w="2184400"/>
                <a:gridCol w="1347800"/>
                <a:gridCol w="1573200"/>
              </a:tblGrid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None/>
                      </a:pPr>
                      <a:r>
                        <a:rPr b="0" i="0" lang="pt-BR" sz="18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Estatísticas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/>
                        <a:t>Resultados</a:t>
                      </a:r>
                      <a:endParaRPr b="0" i="0" sz="20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Avaliações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10.000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TIR Determinística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None/>
                      </a:pPr>
                      <a:r>
                        <a:rPr b="1" i="0" lang="pt-BR" sz="18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TIR=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lang="pt-BR" sz="1800" u="none" cap="none" strike="noStrike"/>
                        <a:t>9,3%</a:t>
                      </a:r>
                      <a:endParaRPr b="1" i="0" sz="18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Média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E(TIR)=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10,4%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Probab. inviabilidade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P(TIR&lt;TMA) 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1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46,9%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TMA=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TMA=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9%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315500"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Desvio Padrão                       DP(TIR)=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5,9%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9"/>
          <p:cNvSpPr txBox="1"/>
          <p:nvPr>
            <p:ph type="title"/>
          </p:nvPr>
        </p:nvSpPr>
        <p:spPr>
          <a:xfrm>
            <a:off x="436880" y="-125095"/>
            <a:ext cx="824992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ANÁLISE DE RISCO: </a:t>
            </a:r>
            <a:br>
              <a:rPr lang="pt-BR" sz="3200">
                <a:solidFill>
                  <a:srgbClr val="FF0000"/>
                </a:solidFill>
              </a:rPr>
            </a:br>
            <a:r>
              <a:rPr lang="pt-BR" sz="3200">
                <a:solidFill>
                  <a:srgbClr val="FF0000"/>
                </a:solidFill>
              </a:rPr>
              <a:t>Simulação de Monte Carlo</a:t>
            </a:r>
            <a:endParaRPr/>
          </a:p>
        </p:txBody>
      </p:sp>
      <p:grpSp>
        <p:nvGrpSpPr>
          <p:cNvPr id="397" name="Google Shape;397;p39"/>
          <p:cNvGrpSpPr/>
          <p:nvPr/>
        </p:nvGrpSpPr>
        <p:grpSpPr>
          <a:xfrm>
            <a:off x="151709" y="2256700"/>
            <a:ext cx="4019113" cy="3292782"/>
            <a:chOff x="2073614" y="1939925"/>
            <a:chExt cx="4069078" cy="3292782"/>
          </a:xfrm>
        </p:grpSpPr>
        <p:cxnSp>
          <p:nvCxnSpPr>
            <p:cNvPr id="398" name="Google Shape;398;p39"/>
            <p:cNvCxnSpPr/>
            <p:nvPr/>
          </p:nvCxnSpPr>
          <p:spPr>
            <a:xfrm rot="10800000">
              <a:off x="4053840" y="3800474"/>
              <a:ext cx="219075" cy="517525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399" name="Google Shape;399;p39"/>
            <p:cNvSpPr/>
            <p:nvPr/>
          </p:nvSpPr>
          <p:spPr>
            <a:xfrm>
              <a:off x="3110604" y="4401068"/>
              <a:ext cx="2209800" cy="83163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0080"/>
                  </a:solidFill>
                  <a:latin typeface="Arial"/>
                  <a:ea typeface="Arial"/>
                  <a:cs typeface="Arial"/>
                  <a:sym typeface="Arial"/>
                </a:rPr>
                <a:t>TIR= </a:t>
              </a: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10%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0080"/>
                  </a:solidFill>
                  <a:latin typeface="Arial"/>
                  <a:ea typeface="Arial"/>
                  <a:cs typeface="Arial"/>
                  <a:sym typeface="Arial"/>
                </a:rPr>
                <a:t>E(TIR) = </a:t>
              </a: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11,4%</a:t>
              </a:r>
              <a:endParaRPr/>
            </a:p>
          </p:txBody>
        </p:sp>
        <p:sp>
          <p:nvSpPr>
            <p:cNvPr id="400" name="Google Shape;400;p39"/>
            <p:cNvSpPr/>
            <p:nvPr/>
          </p:nvSpPr>
          <p:spPr>
            <a:xfrm>
              <a:off x="4727240" y="2214840"/>
              <a:ext cx="1415452" cy="4623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0080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σ</a:t>
              </a:r>
              <a:r>
                <a:rPr b="1" lang="pt-BR" sz="2400">
                  <a:solidFill>
                    <a:srgbClr val="00008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b="1" lang="pt-BR" sz="2400">
                  <a:solidFill>
                    <a:srgbClr val="000080"/>
                  </a:solidFill>
                  <a:latin typeface="Arial"/>
                  <a:ea typeface="Arial"/>
                  <a:cs typeface="Arial"/>
                  <a:sym typeface="Arial"/>
                </a:rPr>
                <a:t>= </a:t>
              </a: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6,6%</a:t>
              </a:r>
              <a:endParaRPr/>
            </a:p>
          </p:txBody>
        </p:sp>
        <p:sp>
          <p:nvSpPr>
            <p:cNvPr id="401" name="Google Shape;401;p39"/>
            <p:cNvSpPr/>
            <p:nvPr/>
          </p:nvSpPr>
          <p:spPr>
            <a:xfrm>
              <a:off x="2073614" y="1939925"/>
              <a:ext cx="1090290" cy="4623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37,5%</a:t>
              </a:r>
              <a:endParaRPr/>
            </a:p>
          </p:txBody>
        </p:sp>
        <p:cxnSp>
          <p:nvCxnSpPr>
            <p:cNvPr id="402" name="Google Shape;402;p39"/>
            <p:cNvCxnSpPr/>
            <p:nvPr/>
          </p:nvCxnSpPr>
          <p:spPr>
            <a:xfrm>
              <a:off x="2672715" y="3784600"/>
              <a:ext cx="2667000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03" name="Google Shape;403;p39"/>
            <p:cNvSpPr/>
            <p:nvPr/>
          </p:nvSpPr>
          <p:spPr>
            <a:xfrm>
              <a:off x="5171440" y="3768725"/>
              <a:ext cx="681277" cy="4623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TIR</a:t>
              </a:r>
              <a:endParaRPr/>
            </a:p>
          </p:txBody>
        </p:sp>
        <p:grpSp>
          <p:nvGrpSpPr>
            <p:cNvPr id="404" name="Google Shape;404;p39"/>
            <p:cNvGrpSpPr/>
            <p:nvPr/>
          </p:nvGrpSpPr>
          <p:grpSpPr>
            <a:xfrm>
              <a:off x="2901315" y="1955800"/>
              <a:ext cx="2363788" cy="1828800"/>
              <a:chOff x="432" y="528"/>
              <a:chExt cx="1489" cy="1152"/>
            </a:xfrm>
          </p:grpSpPr>
          <p:sp>
            <p:nvSpPr>
              <p:cNvPr id="405" name="Google Shape;405;p39"/>
              <p:cNvSpPr/>
              <p:nvPr/>
            </p:nvSpPr>
            <p:spPr>
              <a:xfrm>
                <a:off x="432" y="1200"/>
                <a:ext cx="327" cy="432"/>
              </a:xfrm>
              <a:custGeom>
                <a:rect b="b" l="l" r="r" t="t"/>
                <a:pathLst>
                  <a:path extrusionOk="0" fill="none" h="21600" w="2160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</a:path>
                  <a:path extrusionOk="0" h="21600" w="2160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39"/>
              <p:cNvSpPr/>
              <p:nvPr/>
            </p:nvSpPr>
            <p:spPr>
              <a:xfrm rot="10800000">
                <a:off x="1159" y="528"/>
                <a:ext cx="436" cy="672"/>
              </a:xfrm>
              <a:custGeom>
                <a:rect b="b" l="l" r="r" t="t"/>
                <a:pathLst>
                  <a:path extrusionOk="0" fill="none" h="21600" w="21600">
                    <a:moveTo>
                      <a:pt x="21550" y="21599"/>
                    </a:moveTo>
                    <a:cubicBezTo>
                      <a:pt x="9640" y="21572"/>
                      <a:pt x="0" y="11909"/>
                      <a:pt x="0" y="0"/>
                    </a:cubicBezTo>
                  </a:path>
                  <a:path extrusionOk="0" h="21600" w="21600">
                    <a:moveTo>
                      <a:pt x="21550" y="21599"/>
                    </a:moveTo>
                    <a:cubicBezTo>
                      <a:pt x="9640" y="21572"/>
                      <a:pt x="0" y="1190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39"/>
              <p:cNvSpPr/>
              <p:nvPr/>
            </p:nvSpPr>
            <p:spPr>
              <a:xfrm rot="10800000">
                <a:off x="758" y="528"/>
                <a:ext cx="437" cy="672"/>
              </a:xfrm>
              <a:custGeom>
                <a:rect b="b" l="l" r="r" t="t"/>
                <a:pathLst>
                  <a:path extrusionOk="0" fill="none" h="21600" w="21650">
                    <a:moveTo>
                      <a:pt x="21650" y="0"/>
                    </a:moveTo>
                    <a:cubicBezTo>
                      <a:pt x="21650" y="11929"/>
                      <a:pt x="11979" y="21600"/>
                      <a:pt x="50" y="21600"/>
                    </a:cubicBezTo>
                    <a:cubicBezTo>
                      <a:pt x="33" y="21600"/>
                      <a:pt x="16" y="21599"/>
                      <a:pt x="0" y="21599"/>
                    </a:cubicBezTo>
                  </a:path>
                  <a:path extrusionOk="0" h="21600" w="21650">
                    <a:moveTo>
                      <a:pt x="21650" y="0"/>
                    </a:moveTo>
                    <a:cubicBezTo>
                      <a:pt x="21650" y="11929"/>
                      <a:pt x="11979" y="21600"/>
                      <a:pt x="50" y="21600"/>
                    </a:cubicBezTo>
                    <a:cubicBezTo>
                      <a:pt x="33" y="21600"/>
                      <a:pt x="16" y="21599"/>
                      <a:pt x="0" y="21599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39"/>
              <p:cNvSpPr/>
              <p:nvPr/>
            </p:nvSpPr>
            <p:spPr>
              <a:xfrm>
                <a:off x="1594" y="1152"/>
                <a:ext cx="327" cy="432"/>
              </a:xfrm>
              <a:custGeom>
                <a:rect b="b" l="l" r="r" t="t"/>
                <a:pathLst>
                  <a:path extrusionOk="0" fill="none" h="21600" w="2160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</a:path>
                  <a:path extrusionOk="0" h="21600" w="2160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09" name="Google Shape;409;p39"/>
              <p:cNvCxnSpPr/>
              <p:nvPr/>
            </p:nvCxnSpPr>
            <p:spPr>
              <a:xfrm>
                <a:off x="1158" y="528"/>
                <a:ext cx="0" cy="1152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cxnSp>
          <p:nvCxnSpPr>
            <p:cNvPr id="410" name="Google Shape;410;p39"/>
            <p:cNvCxnSpPr/>
            <p:nvPr/>
          </p:nvCxnSpPr>
          <p:spPr>
            <a:xfrm>
              <a:off x="3053714" y="2489200"/>
              <a:ext cx="467263" cy="87685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411" name="Google Shape;411;p39"/>
            <p:cNvGrpSpPr/>
            <p:nvPr/>
          </p:nvGrpSpPr>
          <p:grpSpPr>
            <a:xfrm>
              <a:off x="3054187" y="2113279"/>
              <a:ext cx="1174277" cy="2037771"/>
              <a:chOff x="3005" y="1056"/>
              <a:chExt cx="828" cy="758"/>
            </a:xfrm>
          </p:grpSpPr>
          <p:cxnSp>
            <p:nvCxnSpPr>
              <p:cNvPr id="412" name="Google Shape;412;p39"/>
              <p:cNvCxnSpPr/>
              <p:nvPr/>
            </p:nvCxnSpPr>
            <p:spPr>
              <a:xfrm>
                <a:off x="3558" y="1056"/>
                <a:ext cx="0" cy="610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413" name="Google Shape;413;p39"/>
              <p:cNvSpPr/>
              <p:nvPr/>
            </p:nvSpPr>
            <p:spPr>
              <a:xfrm>
                <a:off x="3005" y="1700"/>
                <a:ext cx="828" cy="1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6025" lIns="92075" spcFirstLastPara="1" rIns="92075" wrap="square" tIns="46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40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TMA= 9%</a:t>
                </a:r>
                <a:endParaRPr/>
              </a:p>
            </p:txBody>
          </p:sp>
          <p:grpSp>
            <p:nvGrpSpPr>
              <p:cNvPr id="414" name="Google Shape;414;p39"/>
              <p:cNvGrpSpPr/>
              <p:nvPr/>
            </p:nvGrpSpPr>
            <p:grpSpPr>
              <a:xfrm>
                <a:off x="3106" y="1455"/>
                <a:ext cx="452" cy="211"/>
                <a:chOff x="3106" y="1455"/>
                <a:chExt cx="452" cy="211"/>
              </a:xfrm>
            </p:grpSpPr>
            <p:cxnSp>
              <p:nvCxnSpPr>
                <p:cNvPr id="415" name="Google Shape;415;p39"/>
                <p:cNvCxnSpPr/>
                <p:nvPr/>
              </p:nvCxnSpPr>
              <p:spPr>
                <a:xfrm>
                  <a:off x="3106" y="1595"/>
                  <a:ext cx="421" cy="71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16" name="Google Shape;416;p39"/>
                <p:cNvCxnSpPr/>
                <p:nvPr/>
              </p:nvCxnSpPr>
              <p:spPr>
                <a:xfrm>
                  <a:off x="3206" y="1522"/>
                  <a:ext cx="352" cy="73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17" name="Google Shape;417;p39"/>
                <p:cNvCxnSpPr/>
                <p:nvPr/>
              </p:nvCxnSpPr>
              <p:spPr>
                <a:xfrm>
                  <a:off x="3290" y="1455"/>
                  <a:ext cx="267" cy="59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</p:grpSp>
        </p:grpSp>
        <p:cxnSp>
          <p:nvCxnSpPr>
            <p:cNvPr id="418" name="Google Shape;418;p39"/>
            <p:cNvCxnSpPr/>
            <p:nvPr/>
          </p:nvCxnSpPr>
          <p:spPr>
            <a:xfrm>
              <a:off x="3435017" y="3007622"/>
              <a:ext cx="447403" cy="172455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19" name="Google Shape;419;p39"/>
            <p:cNvCxnSpPr/>
            <p:nvPr/>
          </p:nvCxnSpPr>
          <p:spPr>
            <a:xfrm>
              <a:off x="3468729" y="2767116"/>
              <a:ext cx="413694" cy="152503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20" name="Google Shape;420;p39"/>
            <p:cNvCxnSpPr/>
            <p:nvPr/>
          </p:nvCxnSpPr>
          <p:spPr>
            <a:xfrm>
              <a:off x="3510472" y="2544818"/>
              <a:ext cx="326566" cy="13233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21" name="Google Shape;421;p39"/>
            <p:cNvCxnSpPr/>
            <p:nvPr/>
          </p:nvCxnSpPr>
          <p:spPr>
            <a:xfrm>
              <a:off x="3588851" y="2381999"/>
              <a:ext cx="285352" cy="91326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22" name="Google Shape;422;p39"/>
          <p:cNvGrpSpPr/>
          <p:nvPr/>
        </p:nvGrpSpPr>
        <p:grpSpPr>
          <a:xfrm>
            <a:off x="4320103" y="2302384"/>
            <a:ext cx="3912186" cy="3271627"/>
            <a:chOff x="6213516" y="1924050"/>
            <a:chExt cx="4069078" cy="3271627"/>
          </a:xfrm>
        </p:grpSpPr>
        <p:cxnSp>
          <p:nvCxnSpPr>
            <p:cNvPr id="423" name="Google Shape;423;p39"/>
            <p:cNvCxnSpPr/>
            <p:nvPr/>
          </p:nvCxnSpPr>
          <p:spPr>
            <a:xfrm rot="10800000">
              <a:off x="8068123" y="3836119"/>
              <a:ext cx="344694" cy="466004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424" name="Google Shape;424;p39"/>
            <p:cNvSpPr/>
            <p:nvPr/>
          </p:nvSpPr>
          <p:spPr>
            <a:xfrm>
              <a:off x="7406342" y="4364038"/>
              <a:ext cx="2209800" cy="83163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0080"/>
                  </a:solidFill>
                  <a:latin typeface="Arial"/>
                  <a:ea typeface="Arial"/>
                  <a:cs typeface="Arial"/>
                  <a:sym typeface="Arial"/>
                </a:rPr>
                <a:t>TIR= </a:t>
              </a: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9,3%</a:t>
              </a:r>
              <a:endParaRPr b="1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0080"/>
                  </a:solidFill>
                  <a:latin typeface="Arial"/>
                  <a:ea typeface="Arial"/>
                  <a:cs typeface="Arial"/>
                  <a:sym typeface="Arial"/>
                </a:rPr>
                <a:t>E(TIR) = </a:t>
              </a: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10,4%</a:t>
              </a:r>
              <a:endParaRPr/>
            </a:p>
          </p:txBody>
        </p:sp>
        <p:sp>
          <p:nvSpPr>
            <p:cNvPr id="425" name="Google Shape;425;p39"/>
            <p:cNvSpPr/>
            <p:nvPr/>
          </p:nvSpPr>
          <p:spPr>
            <a:xfrm>
              <a:off x="8867142" y="2198965"/>
              <a:ext cx="1415452" cy="4623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0080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σ</a:t>
              </a:r>
              <a:r>
                <a:rPr b="1" lang="pt-BR" sz="2400">
                  <a:solidFill>
                    <a:srgbClr val="00008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b="1" lang="pt-BR" sz="2400">
                  <a:solidFill>
                    <a:srgbClr val="000080"/>
                  </a:solidFill>
                  <a:latin typeface="Arial"/>
                  <a:ea typeface="Arial"/>
                  <a:cs typeface="Arial"/>
                  <a:sym typeface="Arial"/>
                </a:rPr>
                <a:t>= </a:t>
              </a: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5,9%</a:t>
              </a:r>
              <a:endParaRPr/>
            </a:p>
          </p:txBody>
        </p:sp>
        <p:sp>
          <p:nvSpPr>
            <p:cNvPr id="426" name="Google Shape;426;p39"/>
            <p:cNvSpPr/>
            <p:nvPr/>
          </p:nvSpPr>
          <p:spPr>
            <a:xfrm>
              <a:off x="6213516" y="1924050"/>
              <a:ext cx="1090290" cy="4623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46,9%</a:t>
              </a:r>
              <a:endParaRPr/>
            </a:p>
          </p:txBody>
        </p:sp>
        <p:cxnSp>
          <p:nvCxnSpPr>
            <p:cNvPr id="427" name="Google Shape;427;p39"/>
            <p:cNvCxnSpPr/>
            <p:nvPr/>
          </p:nvCxnSpPr>
          <p:spPr>
            <a:xfrm>
              <a:off x="6812617" y="3768725"/>
              <a:ext cx="2667000" cy="0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28" name="Google Shape;428;p39"/>
            <p:cNvSpPr/>
            <p:nvPr/>
          </p:nvSpPr>
          <p:spPr>
            <a:xfrm>
              <a:off x="9311342" y="3752850"/>
              <a:ext cx="681277" cy="4623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TIR</a:t>
              </a:r>
              <a:endParaRPr/>
            </a:p>
          </p:txBody>
        </p:sp>
        <p:grpSp>
          <p:nvGrpSpPr>
            <p:cNvPr id="429" name="Google Shape;429;p39"/>
            <p:cNvGrpSpPr/>
            <p:nvPr/>
          </p:nvGrpSpPr>
          <p:grpSpPr>
            <a:xfrm>
              <a:off x="6886650" y="1948731"/>
              <a:ext cx="2305653" cy="1828800"/>
              <a:chOff x="432" y="528"/>
              <a:chExt cx="1489" cy="1152"/>
            </a:xfrm>
          </p:grpSpPr>
          <p:sp>
            <p:nvSpPr>
              <p:cNvPr id="430" name="Google Shape;430;p39"/>
              <p:cNvSpPr/>
              <p:nvPr/>
            </p:nvSpPr>
            <p:spPr>
              <a:xfrm>
                <a:off x="432" y="1200"/>
                <a:ext cx="327" cy="432"/>
              </a:xfrm>
              <a:custGeom>
                <a:rect b="b" l="l" r="r" t="t"/>
                <a:pathLst>
                  <a:path extrusionOk="0" fill="none" h="21600" w="2160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</a:path>
                  <a:path extrusionOk="0" h="21600" w="2160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39"/>
              <p:cNvSpPr/>
              <p:nvPr/>
            </p:nvSpPr>
            <p:spPr>
              <a:xfrm rot="10800000">
                <a:off x="1159" y="528"/>
                <a:ext cx="436" cy="672"/>
              </a:xfrm>
              <a:custGeom>
                <a:rect b="b" l="l" r="r" t="t"/>
                <a:pathLst>
                  <a:path extrusionOk="0" fill="none" h="21600" w="21600">
                    <a:moveTo>
                      <a:pt x="21550" y="21599"/>
                    </a:moveTo>
                    <a:cubicBezTo>
                      <a:pt x="9640" y="21572"/>
                      <a:pt x="0" y="11909"/>
                      <a:pt x="0" y="0"/>
                    </a:cubicBezTo>
                  </a:path>
                  <a:path extrusionOk="0" h="21600" w="21600">
                    <a:moveTo>
                      <a:pt x="21550" y="21599"/>
                    </a:moveTo>
                    <a:cubicBezTo>
                      <a:pt x="9640" y="21572"/>
                      <a:pt x="0" y="1190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39"/>
              <p:cNvSpPr/>
              <p:nvPr/>
            </p:nvSpPr>
            <p:spPr>
              <a:xfrm rot="10800000">
                <a:off x="758" y="528"/>
                <a:ext cx="437" cy="672"/>
              </a:xfrm>
              <a:custGeom>
                <a:rect b="b" l="l" r="r" t="t"/>
                <a:pathLst>
                  <a:path extrusionOk="0" fill="none" h="21600" w="21650">
                    <a:moveTo>
                      <a:pt x="21650" y="0"/>
                    </a:moveTo>
                    <a:cubicBezTo>
                      <a:pt x="21650" y="11929"/>
                      <a:pt x="11979" y="21600"/>
                      <a:pt x="50" y="21600"/>
                    </a:cubicBezTo>
                    <a:cubicBezTo>
                      <a:pt x="33" y="21600"/>
                      <a:pt x="16" y="21599"/>
                      <a:pt x="0" y="21599"/>
                    </a:cubicBezTo>
                  </a:path>
                  <a:path extrusionOk="0" h="21600" w="21650">
                    <a:moveTo>
                      <a:pt x="21650" y="0"/>
                    </a:moveTo>
                    <a:cubicBezTo>
                      <a:pt x="21650" y="11929"/>
                      <a:pt x="11979" y="21600"/>
                      <a:pt x="50" y="21600"/>
                    </a:cubicBezTo>
                    <a:cubicBezTo>
                      <a:pt x="33" y="21600"/>
                      <a:pt x="16" y="21599"/>
                      <a:pt x="0" y="21599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39"/>
              <p:cNvSpPr/>
              <p:nvPr/>
            </p:nvSpPr>
            <p:spPr>
              <a:xfrm>
                <a:off x="1594" y="1152"/>
                <a:ext cx="327" cy="432"/>
              </a:xfrm>
              <a:custGeom>
                <a:rect b="b" l="l" r="r" t="t"/>
                <a:pathLst>
                  <a:path extrusionOk="0" fill="none" h="21600" w="2160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</a:path>
                  <a:path extrusionOk="0" h="21600" w="2160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34" name="Google Shape;434;p39"/>
              <p:cNvCxnSpPr/>
              <p:nvPr/>
            </p:nvCxnSpPr>
            <p:spPr>
              <a:xfrm>
                <a:off x="1158" y="528"/>
                <a:ext cx="0" cy="1152"/>
              </a:xfrm>
              <a:prstGeom prst="straightConnector1">
                <a:avLst/>
              </a:prstGeom>
              <a:solidFill>
                <a:schemeClr val="lt1"/>
              </a:solidFill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cxnSp>
          <p:nvCxnSpPr>
            <p:cNvPr id="435" name="Google Shape;435;p39"/>
            <p:cNvCxnSpPr/>
            <p:nvPr/>
          </p:nvCxnSpPr>
          <p:spPr>
            <a:xfrm>
              <a:off x="7193617" y="2473325"/>
              <a:ext cx="417946" cy="768262"/>
            </a:xfrm>
            <a:prstGeom prst="straightConnector1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436" name="Google Shape;436;p39"/>
            <p:cNvGrpSpPr/>
            <p:nvPr/>
          </p:nvGrpSpPr>
          <p:grpSpPr>
            <a:xfrm>
              <a:off x="7123176" y="1955801"/>
              <a:ext cx="1213986" cy="2182181"/>
              <a:chOff x="2955" y="1056"/>
              <a:chExt cx="856" cy="727"/>
            </a:xfrm>
          </p:grpSpPr>
          <p:cxnSp>
            <p:nvCxnSpPr>
              <p:cNvPr id="437" name="Google Shape;437;p39"/>
              <p:cNvCxnSpPr/>
              <p:nvPr/>
            </p:nvCxnSpPr>
            <p:spPr>
              <a:xfrm>
                <a:off x="3558" y="1056"/>
                <a:ext cx="0" cy="610"/>
              </a:xfrm>
              <a:prstGeom prst="straightConnector1">
                <a:avLst/>
              </a:prstGeom>
              <a:solidFill>
                <a:schemeClr val="lt1"/>
              </a:solidFill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438" name="Google Shape;438;p39"/>
              <p:cNvSpPr/>
              <p:nvPr/>
            </p:nvSpPr>
            <p:spPr>
              <a:xfrm>
                <a:off x="2955" y="1680"/>
                <a:ext cx="856" cy="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6025" lIns="92075" spcFirstLastPara="1" rIns="92075" wrap="square" tIns="46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40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TMA= 9%</a:t>
                </a:r>
                <a:endParaRPr/>
              </a:p>
            </p:txBody>
          </p:sp>
          <p:grpSp>
            <p:nvGrpSpPr>
              <p:cNvPr id="439" name="Google Shape;439;p39"/>
              <p:cNvGrpSpPr/>
              <p:nvPr/>
            </p:nvGrpSpPr>
            <p:grpSpPr>
              <a:xfrm>
                <a:off x="3082" y="1436"/>
                <a:ext cx="445" cy="230"/>
                <a:chOff x="3082" y="1436"/>
                <a:chExt cx="445" cy="230"/>
              </a:xfrm>
            </p:grpSpPr>
            <p:cxnSp>
              <p:nvCxnSpPr>
                <p:cNvPr id="440" name="Google Shape;440;p39"/>
                <p:cNvCxnSpPr/>
                <p:nvPr/>
              </p:nvCxnSpPr>
              <p:spPr>
                <a:xfrm>
                  <a:off x="3082" y="1583"/>
                  <a:ext cx="445" cy="83"/>
                </a:xfrm>
                <a:prstGeom prst="straightConnector1">
                  <a:avLst/>
                </a:prstGeom>
                <a:solidFill>
                  <a:schemeClr val="lt1"/>
                </a:solidFill>
                <a:ln cap="flat" cmpd="sng" w="127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41" name="Google Shape;441;p39"/>
                <p:cNvCxnSpPr/>
                <p:nvPr/>
              </p:nvCxnSpPr>
              <p:spPr>
                <a:xfrm>
                  <a:off x="3140" y="1515"/>
                  <a:ext cx="387" cy="58"/>
                </a:xfrm>
                <a:prstGeom prst="straightConnector1">
                  <a:avLst/>
                </a:prstGeom>
                <a:solidFill>
                  <a:schemeClr val="lt1"/>
                </a:solidFill>
                <a:ln cap="flat" cmpd="sng" w="127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42" name="Google Shape;442;p39"/>
                <p:cNvCxnSpPr/>
                <p:nvPr/>
              </p:nvCxnSpPr>
              <p:spPr>
                <a:xfrm>
                  <a:off x="3152" y="1436"/>
                  <a:ext cx="375" cy="64"/>
                </a:xfrm>
                <a:prstGeom prst="straightConnector1">
                  <a:avLst/>
                </a:prstGeom>
                <a:solidFill>
                  <a:schemeClr val="lt1"/>
                </a:solidFill>
                <a:ln cap="flat" cmpd="sng" w="127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</p:grpSp>
        </p:grpSp>
        <p:cxnSp>
          <p:nvCxnSpPr>
            <p:cNvPr id="443" name="Google Shape;443;p39"/>
            <p:cNvCxnSpPr/>
            <p:nvPr/>
          </p:nvCxnSpPr>
          <p:spPr>
            <a:xfrm>
              <a:off x="7402588" y="2930069"/>
              <a:ext cx="574177" cy="17533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44" name="Google Shape;444;p39"/>
            <p:cNvCxnSpPr/>
            <p:nvPr/>
          </p:nvCxnSpPr>
          <p:spPr>
            <a:xfrm>
              <a:off x="7448003" y="2710628"/>
              <a:ext cx="528763" cy="17533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45" name="Google Shape;445;p39"/>
            <p:cNvCxnSpPr/>
            <p:nvPr/>
          </p:nvCxnSpPr>
          <p:spPr>
            <a:xfrm>
              <a:off x="7503315" y="2473325"/>
              <a:ext cx="473457" cy="18377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46" name="Google Shape;446;p39"/>
            <p:cNvCxnSpPr/>
            <p:nvPr/>
          </p:nvCxnSpPr>
          <p:spPr>
            <a:xfrm>
              <a:off x="7551293" y="2289549"/>
              <a:ext cx="425472" cy="165712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447" name="Google Shape;447;p39"/>
          <p:cNvSpPr txBox="1"/>
          <p:nvPr/>
        </p:nvSpPr>
        <p:spPr>
          <a:xfrm>
            <a:off x="742314" y="1547306"/>
            <a:ext cx="31884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(Dados iniciais)</a:t>
            </a:r>
            <a:endParaRPr/>
          </a:p>
        </p:txBody>
      </p:sp>
      <p:sp>
        <p:nvSpPr>
          <p:cNvPr id="448" name="Google Shape;448;p39"/>
          <p:cNvSpPr txBox="1"/>
          <p:nvPr/>
        </p:nvSpPr>
        <p:spPr>
          <a:xfrm>
            <a:off x="4165126" y="1573920"/>
            <a:ext cx="35930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(Despesas 10% maiores)</a:t>
            </a:r>
            <a:endParaRPr/>
          </a:p>
        </p:txBody>
      </p:sp>
      <p:sp>
        <p:nvSpPr>
          <p:cNvPr id="449" name="Google Shape;449;p39"/>
          <p:cNvSpPr txBox="1"/>
          <p:nvPr/>
        </p:nvSpPr>
        <p:spPr>
          <a:xfrm>
            <a:off x="3187275" y="5698363"/>
            <a:ext cx="887743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TIR determinística é 9,3%, acima da TMA de 9%. Portanto o projeto é viável.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Mas a probabilidade de inviabilidade é de 46,9%, ou seja, quase 50%.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40"/>
          <p:cNvSpPr txBox="1"/>
          <p:nvPr>
            <p:ph type="title"/>
          </p:nvPr>
        </p:nvSpPr>
        <p:spPr>
          <a:xfrm>
            <a:off x="406400" y="128905"/>
            <a:ext cx="8249920" cy="856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Simulação de Monte Carlo com despesas 20% maiores</a:t>
            </a:r>
            <a:endParaRPr/>
          </a:p>
        </p:txBody>
      </p:sp>
      <p:pic>
        <p:nvPicPr>
          <p:cNvPr descr="Exibição de Frequência Gráfico. Use Criar Relatório com formato de gráfico do Microsoft Excel ou Extrair Dados para acessar os detalhes." id="455" name="Google Shape;455;p40" title="TIR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9560" y="985520"/>
            <a:ext cx="8671560" cy="4511040"/>
          </a:xfrm>
          <a:prstGeom prst="rect">
            <a:avLst/>
          </a:prstGeom>
          <a:noFill/>
          <a:ln>
            <a:noFill/>
          </a:ln>
        </p:spPr>
      </p:pic>
      <p:sp>
        <p:nvSpPr>
          <p:cNvPr id="456" name="Google Shape;456;p40"/>
          <p:cNvSpPr txBox="1"/>
          <p:nvPr/>
        </p:nvSpPr>
        <p:spPr>
          <a:xfrm>
            <a:off x="6300986" y="2329817"/>
            <a:ext cx="14804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Investimento</a:t>
            </a:r>
            <a:endParaRPr/>
          </a:p>
        </p:txBody>
      </p:sp>
      <p:graphicFrame>
        <p:nvGraphicFramePr>
          <p:cNvPr id="457" name="Google Shape;457;p40"/>
          <p:cNvGraphicFramePr/>
          <p:nvPr/>
        </p:nvGraphicFramePr>
        <p:xfrm>
          <a:off x="6725919" y="41588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{A4219AD2-589A-4DBD-AD4F-F024FA604009}</a:tableStyleId>
              </a:tblPr>
              <a:tblGrid>
                <a:gridCol w="2184400"/>
                <a:gridCol w="1347800"/>
                <a:gridCol w="1573200"/>
              </a:tblGrid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None/>
                      </a:pPr>
                      <a:r>
                        <a:rPr b="0" i="0" lang="pt-BR" sz="18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Estatísticas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/>
                        <a:t>Resultados</a:t>
                      </a:r>
                      <a:endParaRPr b="0" i="0" sz="20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Avaliações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10.000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TIR determinística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None/>
                      </a:pPr>
                      <a:r>
                        <a:rPr b="1" i="0" lang="pt-BR" sz="18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TIR=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lang="pt-BR" sz="1800" u="none" cap="none" strike="noStrike"/>
                        <a:t>8,5%</a:t>
                      </a:r>
                      <a:endParaRPr b="1" i="0" sz="18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Média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E(TIR)=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9,7%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Probab. inviabilidade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P(TIR&lt;TMA) 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1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54,9%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TMA=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TMA=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9%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315500"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Desvio Padrão                       DP(TIR)=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5,3%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1"/>
          <p:cNvSpPr txBox="1"/>
          <p:nvPr>
            <p:ph type="title"/>
          </p:nvPr>
        </p:nvSpPr>
        <p:spPr>
          <a:xfrm>
            <a:off x="436880" y="-125095"/>
            <a:ext cx="824992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ANÁLISE DE RISCO: </a:t>
            </a:r>
            <a:br>
              <a:rPr lang="pt-BR" sz="3200">
                <a:solidFill>
                  <a:srgbClr val="FF0000"/>
                </a:solidFill>
              </a:rPr>
            </a:br>
            <a:r>
              <a:rPr lang="pt-BR" sz="3200">
                <a:solidFill>
                  <a:srgbClr val="FF0000"/>
                </a:solidFill>
              </a:rPr>
              <a:t>Simulação de Monte Carlo</a:t>
            </a:r>
            <a:endParaRPr/>
          </a:p>
        </p:txBody>
      </p:sp>
      <p:grpSp>
        <p:nvGrpSpPr>
          <p:cNvPr id="463" name="Google Shape;463;p41"/>
          <p:cNvGrpSpPr/>
          <p:nvPr/>
        </p:nvGrpSpPr>
        <p:grpSpPr>
          <a:xfrm>
            <a:off x="151709" y="2256700"/>
            <a:ext cx="4019113" cy="3292782"/>
            <a:chOff x="2073614" y="1939925"/>
            <a:chExt cx="4069078" cy="3292782"/>
          </a:xfrm>
        </p:grpSpPr>
        <p:cxnSp>
          <p:nvCxnSpPr>
            <p:cNvPr id="464" name="Google Shape;464;p41"/>
            <p:cNvCxnSpPr/>
            <p:nvPr/>
          </p:nvCxnSpPr>
          <p:spPr>
            <a:xfrm rot="10800000">
              <a:off x="4053840" y="3800474"/>
              <a:ext cx="219075" cy="517525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465" name="Google Shape;465;p41"/>
            <p:cNvSpPr/>
            <p:nvPr/>
          </p:nvSpPr>
          <p:spPr>
            <a:xfrm>
              <a:off x="3110604" y="4401068"/>
              <a:ext cx="2209800" cy="83163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0080"/>
                  </a:solidFill>
                  <a:latin typeface="Arial"/>
                  <a:ea typeface="Arial"/>
                  <a:cs typeface="Arial"/>
                  <a:sym typeface="Arial"/>
                </a:rPr>
                <a:t>TIR= </a:t>
              </a: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10%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0080"/>
                  </a:solidFill>
                  <a:latin typeface="Arial"/>
                  <a:ea typeface="Arial"/>
                  <a:cs typeface="Arial"/>
                  <a:sym typeface="Arial"/>
                </a:rPr>
                <a:t>E(TIR) = </a:t>
              </a: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11,4%</a:t>
              </a:r>
              <a:endParaRPr/>
            </a:p>
          </p:txBody>
        </p:sp>
        <p:sp>
          <p:nvSpPr>
            <p:cNvPr id="466" name="Google Shape;466;p41"/>
            <p:cNvSpPr/>
            <p:nvPr/>
          </p:nvSpPr>
          <p:spPr>
            <a:xfrm>
              <a:off x="4727240" y="2214840"/>
              <a:ext cx="1415452" cy="4623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0080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σ</a:t>
              </a:r>
              <a:r>
                <a:rPr b="1" lang="pt-BR" sz="2400">
                  <a:solidFill>
                    <a:srgbClr val="00008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b="1" lang="pt-BR" sz="2400">
                  <a:solidFill>
                    <a:srgbClr val="000080"/>
                  </a:solidFill>
                  <a:latin typeface="Arial"/>
                  <a:ea typeface="Arial"/>
                  <a:cs typeface="Arial"/>
                  <a:sym typeface="Arial"/>
                </a:rPr>
                <a:t>= </a:t>
              </a: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6,6%</a:t>
              </a:r>
              <a:endParaRPr/>
            </a:p>
          </p:txBody>
        </p:sp>
        <p:sp>
          <p:nvSpPr>
            <p:cNvPr id="467" name="Google Shape;467;p41"/>
            <p:cNvSpPr/>
            <p:nvPr/>
          </p:nvSpPr>
          <p:spPr>
            <a:xfrm>
              <a:off x="2073614" y="1939925"/>
              <a:ext cx="1090290" cy="4623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37,5%</a:t>
              </a:r>
              <a:endParaRPr/>
            </a:p>
          </p:txBody>
        </p:sp>
        <p:cxnSp>
          <p:nvCxnSpPr>
            <p:cNvPr id="468" name="Google Shape;468;p41"/>
            <p:cNvCxnSpPr/>
            <p:nvPr/>
          </p:nvCxnSpPr>
          <p:spPr>
            <a:xfrm>
              <a:off x="2672715" y="3784600"/>
              <a:ext cx="2667000" cy="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69" name="Google Shape;469;p41"/>
            <p:cNvSpPr/>
            <p:nvPr/>
          </p:nvSpPr>
          <p:spPr>
            <a:xfrm>
              <a:off x="5171440" y="3768725"/>
              <a:ext cx="681277" cy="4623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TIR</a:t>
              </a:r>
              <a:endParaRPr/>
            </a:p>
          </p:txBody>
        </p:sp>
        <p:grpSp>
          <p:nvGrpSpPr>
            <p:cNvPr id="470" name="Google Shape;470;p41"/>
            <p:cNvGrpSpPr/>
            <p:nvPr/>
          </p:nvGrpSpPr>
          <p:grpSpPr>
            <a:xfrm>
              <a:off x="2901315" y="1955800"/>
              <a:ext cx="2363788" cy="1828800"/>
              <a:chOff x="432" y="528"/>
              <a:chExt cx="1489" cy="1152"/>
            </a:xfrm>
          </p:grpSpPr>
          <p:sp>
            <p:nvSpPr>
              <p:cNvPr id="471" name="Google Shape;471;p41"/>
              <p:cNvSpPr/>
              <p:nvPr/>
            </p:nvSpPr>
            <p:spPr>
              <a:xfrm>
                <a:off x="432" y="1200"/>
                <a:ext cx="327" cy="432"/>
              </a:xfrm>
              <a:custGeom>
                <a:rect b="b" l="l" r="r" t="t"/>
                <a:pathLst>
                  <a:path extrusionOk="0" fill="none" h="21600" w="2160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</a:path>
                  <a:path extrusionOk="0" h="21600" w="2160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41"/>
              <p:cNvSpPr/>
              <p:nvPr/>
            </p:nvSpPr>
            <p:spPr>
              <a:xfrm rot="10800000">
                <a:off x="1159" y="528"/>
                <a:ext cx="436" cy="672"/>
              </a:xfrm>
              <a:custGeom>
                <a:rect b="b" l="l" r="r" t="t"/>
                <a:pathLst>
                  <a:path extrusionOk="0" fill="none" h="21600" w="21600">
                    <a:moveTo>
                      <a:pt x="21550" y="21599"/>
                    </a:moveTo>
                    <a:cubicBezTo>
                      <a:pt x="9640" y="21572"/>
                      <a:pt x="0" y="11909"/>
                      <a:pt x="0" y="0"/>
                    </a:cubicBezTo>
                  </a:path>
                  <a:path extrusionOk="0" h="21600" w="21600">
                    <a:moveTo>
                      <a:pt x="21550" y="21599"/>
                    </a:moveTo>
                    <a:cubicBezTo>
                      <a:pt x="9640" y="21572"/>
                      <a:pt x="0" y="1190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41"/>
              <p:cNvSpPr/>
              <p:nvPr/>
            </p:nvSpPr>
            <p:spPr>
              <a:xfrm rot="10800000">
                <a:off x="758" y="528"/>
                <a:ext cx="437" cy="672"/>
              </a:xfrm>
              <a:custGeom>
                <a:rect b="b" l="l" r="r" t="t"/>
                <a:pathLst>
                  <a:path extrusionOk="0" fill="none" h="21600" w="21650">
                    <a:moveTo>
                      <a:pt x="21650" y="0"/>
                    </a:moveTo>
                    <a:cubicBezTo>
                      <a:pt x="21650" y="11929"/>
                      <a:pt x="11979" y="21600"/>
                      <a:pt x="50" y="21600"/>
                    </a:cubicBezTo>
                    <a:cubicBezTo>
                      <a:pt x="33" y="21600"/>
                      <a:pt x="16" y="21599"/>
                      <a:pt x="0" y="21599"/>
                    </a:cubicBezTo>
                  </a:path>
                  <a:path extrusionOk="0" h="21600" w="21650">
                    <a:moveTo>
                      <a:pt x="21650" y="0"/>
                    </a:moveTo>
                    <a:cubicBezTo>
                      <a:pt x="21650" y="11929"/>
                      <a:pt x="11979" y="21600"/>
                      <a:pt x="50" y="21600"/>
                    </a:cubicBezTo>
                    <a:cubicBezTo>
                      <a:pt x="33" y="21600"/>
                      <a:pt x="16" y="21599"/>
                      <a:pt x="0" y="21599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41"/>
              <p:cNvSpPr/>
              <p:nvPr/>
            </p:nvSpPr>
            <p:spPr>
              <a:xfrm>
                <a:off x="1594" y="1152"/>
                <a:ext cx="327" cy="432"/>
              </a:xfrm>
              <a:custGeom>
                <a:rect b="b" l="l" r="r" t="t"/>
                <a:pathLst>
                  <a:path extrusionOk="0" fill="none" h="21600" w="2160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</a:path>
                  <a:path extrusionOk="0" h="21600" w="2160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75" name="Google Shape;475;p41"/>
              <p:cNvCxnSpPr/>
              <p:nvPr/>
            </p:nvCxnSpPr>
            <p:spPr>
              <a:xfrm>
                <a:off x="1158" y="528"/>
                <a:ext cx="0" cy="1152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cxnSp>
          <p:nvCxnSpPr>
            <p:cNvPr id="476" name="Google Shape;476;p41"/>
            <p:cNvCxnSpPr/>
            <p:nvPr/>
          </p:nvCxnSpPr>
          <p:spPr>
            <a:xfrm>
              <a:off x="3053714" y="2489200"/>
              <a:ext cx="467263" cy="876850"/>
            </a:xfrm>
            <a:prstGeom prst="straightConnector1">
              <a:avLst/>
            </a:prstGeom>
            <a:noFill/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477" name="Google Shape;477;p41"/>
            <p:cNvGrpSpPr/>
            <p:nvPr/>
          </p:nvGrpSpPr>
          <p:grpSpPr>
            <a:xfrm>
              <a:off x="3054187" y="2113279"/>
              <a:ext cx="1174277" cy="2037771"/>
              <a:chOff x="3005" y="1056"/>
              <a:chExt cx="828" cy="758"/>
            </a:xfrm>
          </p:grpSpPr>
          <p:cxnSp>
            <p:nvCxnSpPr>
              <p:cNvPr id="478" name="Google Shape;478;p41"/>
              <p:cNvCxnSpPr/>
              <p:nvPr/>
            </p:nvCxnSpPr>
            <p:spPr>
              <a:xfrm>
                <a:off x="3558" y="1056"/>
                <a:ext cx="0" cy="610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479" name="Google Shape;479;p41"/>
              <p:cNvSpPr/>
              <p:nvPr/>
            </p:nvSpPr>
            <p:spPr>
              <a:xfrm>
                <a:off x="3005" y="1700"/>
                <a:ext cx="828" cy="11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6025" lIns="92075" spcFirstLastPara="1" rIns="92075" wrap="square" tIns="46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40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TMA= 9%</a:t>
                </a:r>
                <a:endParaRPr/>
              </a:p>
            </p:txBody>
          </p:sp>
          <p:grpSp>
            <p:nvGrpSpPr>
              <p:cNvPr id="480" name="Google Shape;480;p41"/>
              <p:cNvGrpSpPr/>
              <p:nvPr/>
            </p:nvGrpSpPr>
            <p:grpSpPr>
              <a:xfrm>
                <a:off x="3106" y="1455"/>
                <a:ext cx="452" cy="211"/>
                <a:chOff x="3106" y="1455"/>
                <a:chExt cx="452" cy="211"/>
              </a:xfrm>
            </p:grpSpPr>
            <p:cxnSp>
              <p:nvCxnSpPr>
                <p:cNvPr id="481" name="Google Shape;481;p41"/>
                <p:cNvCxnSpPr/>
                <p:nvPr/>
              </p:nvCxnSpPr>
              <p:spPr>
                <a:xfrm>
                  <a:off x="3106" y="1595"/>
                  <a:ext cx="421" cy="71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82" name="Google Shape;482;p41"/>
                <p:cNvCxnSpPr/>
                <p:nvPr/>
              </p:nvCxnSpPr>
              <p:spPr>
                <a:xfrm>
                  <a:off x="3206" y="1522"/>
                  <a:ext cx="352" cy="73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483" name="Google Shape;483;p41"/>
                <p:cNvCxnSpPr/>
                <p:nvPr/>
              </p:nvCxnSpPr>
              <p:spPr>
                <a:xfrm>
                  <a:off x="3290" y="1455"/>
                  <a:ext cx="267" cy="59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</p:grpSp>
        </p:grpSp>
        <p:cxnSp>
          <p:nvCxnSpPr>
            <p:cNvPr id="484" name="Google Shape;484;p41"/>
            <p:cNvCxnSpPr/>
            <p:nvPr/>
          </p:nvCxnSpPr>
          <p:spPr>
            <a:xfrm>
              <a:off x="3435017" y="3007622"/>
              <a:ext cx="447403" cy="172455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5" name="Google Shape;485;p41"/>
            <p:cNvCxnSpPr/>
            <p:nvPr/>
          </p:nvCxnSpPr>
          <p:spPr>
            <a:xfrm>
              <a:off x="3468729" y="2767116"/>
              <a:ext cx="413694" cy="152503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6" name="Google Shape;486;p41"/>
            <p:cNvCxnSpPr/>
            <p:nvPr/>
          </p:nvCxnSpPr>
          <p:spPr>
            <a:xfrm>
              <a:off x="3510472" y="2544818"/>
              <a:ext cx="326566" cy="13233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87" name="Google Shape;487;p41"/>
            <p:cNvCxnSpPr/>
            <p:nvPr/>
          </p:nvCxnSpPr>
          <p:spPr>
            <a:xfrm>
              <a:off x="3588851" y="2381999"/>
              <a:ext cx="285352" cy="91326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88" name="Google Shape;488;p41"/>
          <p:cNvGrpSpPr/>
          <p:nvPr/>
        </p:nvGrpSpPr>
        <p:grpSpPr>
          <a:xfrm>
            <a:off x="4320103" y="2302384"/>
            <a:ext cx="3912186" cy="3271627"/>
            <a:chOff x="6213516" y="1924050"/>
            <a:chExt cx="4069078" cy="3271627"/>
          </a:xfrm>
        </p:grpSpPr>
        <p:cxnSp>
          <p:nvCxnSpPr>
            <p:cNvPr id="489" name="Google Shape;489;p41"/>
            <p:cNvCxnSpPr/>
            <p:nvPr/>
          </p:nvCxnSpPr>
          <p:spPr>
            <a:xfrm rot="10800000">
              <a:off x="8068123" y="3836119"/>
              <a:ext cx="344694" cy="466004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490" name="Google Shape;490;p41"/>
            <p:cNvSpPr/>
            <p:nvPr/>
          </p:nvSpPr>
          <p:spPr>
            <a:xfrm>
              <a:off x="7406342" y="4364038"/>
              <a:ext cx="2209800" cy="831639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0080"/>
                  </a:solidFill>
                  <a:latin typeface="Arial"/>
                  <a:ea typeface="Arial"/>
                  <a:cs typeface="Arial"/>
                  <a:sym typeface="Arial"/>
                </a:rPr>
                <a:t>TIR= </a:t>
              </a: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9,3%</a:t>
              </a:r>
              <a:endParaRPr b="1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0080"/>
                  </a:solidFill>
                  <a:latin typeface="Arial"/>
                  <a:ea typeface="Arial"/>
                  <a:cs typeface="Arial"/>
                  <a:sym typeface="Arial"/>
                </a:rPr>
                <a:t>E(TIR) = </a:t>
              </a: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10,4%</a:t>
              </a:r>
              <a:endParaRPr/>
            </a:p>
          </p:txBody>
        </p:sp>
        <p:sp>
          <p:nvSpPr>
            <p:cNvPr id="491" name="Google Shape;491;p41"/>
            <p:cNvSpPr/>
            <p:nvPr/>
          </p:nvSpPr>
          <p:spPr>
            <a:xfrm>
              <a:off x="8867142" y="2198965"/>
              <a:ext cx="1415452" cy="4623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0080"/>
                  </a:solidFill>
                  <a:latin typeface="Noto Sans Symbols"/>
                  <a:ea typeface="Noto Sans Symbols"/>
                  <a:cs typeface="Noto Sans Symbols"/>
                  <a:sym typeface="Noto Sans Symbols"/>
                </a:rPr>
                <a:t>σ</a:t>
              </a:r>
              <a:r>
                <a:rPr b="1" lang="pt-BR" sz="2400">
                  <a:solidFill>
                    <a:srgbClr val="00008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r>
                <a:rPr b="1" lang="pt-BR" sz="2400">
                  <a:solidFill>
                    <a:srgbClr val="000080"/>
                  </a:solidFill>
                  <a:latin typeface="Arial"/>
                  <a:ea typeface="Arial"/>
                  <a:cs typeface="Arial"/>
                  <a:sym typeface="Arial"/>
                </a:rPr>
                <a:t>= </a:t>
              </a: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5,9%</a:t>
              </a:r>
              <a:endParaRPr/>
            </a:p>
          </p:txBody>
        </p:sp>
        <p:sp>
          <p:nvSpPr>
            <p:cNvPr id="492" name="Google Shape;492;p41"/>
            <p:cNvSpPr/>
            <p:nvPr/>
          </p:nvSpPr>
          <p:spPr>
            <a:xfrm>
              <a:off x="6213516" y="1924050"/>
              <a:ext cx="1090290" cy="4623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FF0000"/>
                  </a:solidFill>
                  <a:latin typeface="Arial"/>
                  <a:ea typeface="Arial"/>
                  <a:cs typeface="Arial"/>
                  <a:sym typeface="Arial"/>
                </a:rPr>
                <a:t>46,9%</a:t>
              </a:r>
              <a:endParaRPr/>
            </a:p>
          </p:txBody>
        </p:sp>
        <p:cxnSp>
          <p:nvCxnSpPr>
            <p:cNvPr id="493" name="Google Shape;493;p41"/>
            <p:cNvCxnSpPr/>
            <p:nvPr/>
          </p:nvCxnSpPr>
          <p:spPr>
            <a:xfrm>
              <a:off x="6812617" y="3768725"/>
              <a:ext cx="2667000" cy="0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494" name="Google Shape;494;p41"/>
            <p:cNvSpPr/>
            <p:nvPr/>
          </p:nvSpPr>
          <p:spPr>
            <a:xfrm>
              <a:off x="9311342" y="3752850"/>
              <a:ext cx="681277" cy="462307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2400">
                  <a:solidFill>
                    <a:srgbClr val="002060"/>
                  </a:solidFill>
                  <a:latin typeface="Arial"/>
                  <a:ea typeface="Arial"/>
                  <a:cs typeface="Arial"/>
                  <a:sym typeface="Arial"/>
                </a:rPr>
                <a:t>TIR</a:t>
              </a:r>
              <a:endParaRPr/>
            </a:p>
          </p:txBody>
        </p:sp>
        <p:grpSp>
          <p:nvGrpSpPr>
            <p:cNvPr id="495" name="Google Shape;495;p41"/>
            <p:cNvGrpSpPr/>
            <p:nvPr/>
          </p:nvGrpSpPr>
          <p:grpSpPr>
            <a:xfrm>
              <a:off x="6886650" y="1948731"/>
              <a:ext cx="2305653" cy="1828800"/>
              <a:chOff x="432" y="528"/>
              <a:chExt cx="1489" cy="1152"/>
            </a:xfrm>
          </p:grpSpPr>
          <p:sp>
            <p:nvSpPr>
              <p:cNvPr id="496" name="Google Shape;496;p41"/>
              <p:cNvSpPr/>
              <p:nvPr/>
            </p:nvSpPr>
            <p:spPr>
              <a:xfrm>
                <a:off x="432" y="1200"/>
                <a:ext cx="327" cy="432"/>
              </a:xfrm>
              <a:custGeom>
                <a:rect b="b" l="l" r="r" t="t"/>
                <a:pathLst>
                  <a:path extrusionOk="0" fill="none" h="21600" w="2160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</a:path>
                  <a:path extrusionOk="0" h="21600" w="2160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41"/>
              <p:cNvSpPr/>
              <p:nvPr/>
            </p:nvSpPr>
            <p:spPr>
              <a:xfrm rot="10800000">
                <a:off x="1159" y="528"/>
                <a:ext cx="436" cy="672"/>
              </a:xfrm>
              <a:custGeom>
                <a:rect b="b" l="l" r="r" t="t"/>
                <a:pathLst>
                  <a:path extrusionOk="0" fill="none" h="21600" w="21600">
                    <a:moveTo>
                      <a:pt x="21550" y="21599"/>
                    </a:moveTo>
                    <a:cubicBezTo>
                      <a:pt x="9640" y="21572"/>
                      <a:pt x="0" y="11909"/>
                      <a:pt x="0" y="0"/>
                    </a:cubicBezTo>
                  </a:path>
                  <a:path extrusionOk="0" h="21600" w="21600">
                    <a:moveTo>
                      <a:pt x="21550" y="21599"/>
                    </a:moveTo>
                    <a:cubicBezTo>
                      <a:pt x="9640" y="21572"/>
                      <a:pt x="0" y="1190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41"/>
              <p:cNvSpPr/>
              <p:nvPr/>
            </p:nvSpPr>
            <p:spPr>
              <a:xfrm rot="10800000">
                <a:off x="758" y="528"/>
                <a:ext cx="437" cy="672"/>
              </a:xfrm>
              <a:custGeom>
                <a:rect b="b" l="l" r="r" t="t"/>
                <a:pathLst>
                  <a:path extrusionOk="0" fill="none" h="21600" w="21650">
                    <a:moveTo>
                      <a:pt x="21650" y="0"/>
                    </a:moveTo>
                    <a:cubicBezTo>
                      <a:pt x="21650" y="11929"/>
                      <a:pt x="11979" y="21600"/>
                      <a:pt x="50" y="21600"/>
                    </a:cubicBezTo>
                    <a:cubicBezTo>
                      <a:pt x="33" y="21600"/>
                      <a:pt x="16" y="21599"/>
                      <a:pt x="0" y="21599"/>
                    </a:cubicBezTo>
                  </a:path>
                  <a:path extrusionOk="0" h="21600" w="21650">
                    <a:moveTo>
                      <a:pt x="21650" y="0"/>
                    </a:moveTo>
                    <a:cubicBezTo>
                      <a:pt x="21650" y="11929"/>
                      <a:pt x="11979" y="21600"/>
                      <a:pt x="50" y="21600"/>
                    </a:cubicBezTo>
                    <a:cubicBezTo>
                      <a:pt x="33" y="21600"/>
                      <a:pt x="16" y="21599"/>
                      <a:pt x="0" y="21599"/>
                    </a:cubicBezTo>
                    <a:lnTo>
                      <a:pt x="5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41"/>
              <p:cNvSpPr/>
              <p:nvPr/>
            </p:nvSpPr>
            <p:spPr>
              <a:xfrm>
                <a:off x="1594" y="1152"/>
                <a:ext cx="327" cy="432"/>
              </a:xfrm>
              <a:custGeom>
                <a:rect b="b" l="l" r="r" t="t"/>
                <a:pathLst>
                  <a:path extrusionOk="0" fill="none" h="21600" w="2160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</a:path>
                  <a:path extrusionOk="0" h="21600" w="2160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rnd" cmpd="sng" w="508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500" name="Google Shape;500;p41"/>
              <p:cNvCxnSpPr/>
              <p:nvPr/>
            </p:nvCxnSpPr>
            <p:spPr>
              <a:xfrm>
                <a:off x="1158" y="528"/>
                <a:ext cx="0" cy="1152"/>
              </a:xfrm>
              <a:prstGeom prst="straightConnector1">
                <a:avLst/>
              </a:prstGeom>
              <a:solidFill>
                <a:schemeClr val="lt1"/>
              </a:solidFill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cxnSp>
          <p:nvCxnSpPr>
            <p:cNvPr id="501" name="Google Shape;501;p41"/>
            <p:cNvCxnSpPr/>
            <p:nvPr/>
          </p:nvCxnSpPr>
          <p:spPr>
            <a:xfrm>
              <a:off x="7193617" y="2473325"/>
              <a:ext cx="417946" cy="768262"/>
            </a:xfrm>
            <a:prstGeom prst="straightConnector1">
              <a:avLst/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grpSp>
          <p:nvGrpSpPr>
            <p:cNvPr id="502" name="Google Shape;502;p41"/>
            <p:cNvGrpSpPr/>
            <p:nvPr/>
          </p:nvGrpSpPr>
          <p:grpSpPr>
            <a:xfrm>
              <a:off x="7123176" y="1955801"/>
              <a:ext cx="1213986" cy="2182181"/>
              <a:chOff x="2955" y="1056"/>
              <a:chExt cx="856" cy="727"/>
            </a:xfrm>
          </p:grpSpPr>
          <p:cxnSp>
            <p:nvCxnSpPr>
              <p:cNvPr id="503" name="Google Shape;503;p41"/>
              <p:cNvCxnSpPr/>
              <p:nvPr/>
            </p:nvCxnSpPr>
            <p:spPr>
              <a:xfrm>
                <a:off x="3558" y="1056"/>
                <a:ext cx="0" cy="610"/>
              </a:xfrm>
              <a:prstGeom prst="straightConnector1">
                <a:avLst/>
              </a:prstGeom>
              <a:solidFill>
                <a:schemeClr val="lt1"/>
              </a:solidFill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sp>
            <p:nvSpPr>
              <p:cNvPr id="504" name="Google Shape;504;p41"/>
              <p:cNvSpPr/>
              <p:nvPr/>
            </p:nvSpPr>
            <p:spPr>
              <a:xfrm>
                <a:off x="2955" y="1680"/>
                <a:ext cx="856" cy="10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6025" lIns="92075" spcFirstLastPara="1" rIns="92075" wrap="square" tIns="460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pt-BR" sz="1400">
                    <a:solidFill>
                      <a:schemeClr val="dk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TMA= 9%</a:t>
                </a:r>
                <a:endParaRPr/>
              </a:p>
            </p:txBody>
          </p:sp>
          <p:grpSp>
            <p:nvGrpSpPr>
              <p:cNvPr id="505" name="Google Shape;505;p41"/>
              <p:cNvGrpSpPr/>
              <p:nvPr/>
            </p:nvGrpSpPr>
            <p:grpSpPr>
              <a:xfrm>
                <a:off x="3082" y="1436"/>
                <a:ext cx="445" cy="230"/>
                <a:chOff x="3082" y="1436"/>
                <a:chExt cx="445" cy="230"/>
              </a:xfrm>
            </p:grpSpPr>
            <p:cxnSp>
              <p:nvCxnSpPr>
                <p:cNvPr id="506" name="Google Shape;506;p41"/>
                <p:cNvCxnSpPr/>
                <p:nvPr/>
              </p:nvCxnSpPr>
              <p:spPr>
                <a:xfrm>
                  <a:off x="3082" y="1583"/>
                  <a:ext cx="445" cy="83"/>
                </a:xfrm>
                <a:prstGeom prst="straightConnector1">
                  <a:avLst/>
                </a:prstGeom>
                <a:solidFill>
                  <a:schemeClr val="lt1"/>
                </a:solidFill>
                <a:ln cap="flat" cmpd="sng" w="127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507" name="Google Shape;507;p41"/>
                <p:cNvCxnSpPr/>
                <p:nvPr/>
              </p:nvCxnSpPr>
              <p:spPr>
                <a:xfrm>
                  <a:off x="3140" y="1515"/>
                  <a:ext cx="387" cy="58"/>
                </a:xfrm>
                <a:prstGeom prst="straightConnector1">
                  <a:avLst/>
                </a:prstGeom>
                <a:solidFill>
                  <a:schemeClr val="lt1"/>
                </a:solidFill>
                <a:ln cap="flat" cmpd="sng" w="127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508" name="Google Shape;508;p41"/>
                <p:cNvCxnSpPr/>
                <p:nvPr/>
              </p:nvCxnSpPr>
              <p:spPr>
                <a:xfrm>
                  <a:off x="3152" y="1436"/>
                  <a:ext cx="375" cy="64"/>
                </a:xfrm>
                <a:prstGeom prst="straightConnector1">
                  <a:avLst/>
                </a:prstGeom>
                <a:solidFill>
                  <a:schemeClr val="lt1"/>
                </a:solidFill>
                <a:ln cap="flat" cmpd="sng" w="12700">
                  <a:solidFill>
                    <a:schemeClr val="dk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</p:grpSp>
        </p:grpSp>
        <p:cxnSp>
          <p:nvCxnSpPr>
            <p:cNvPr id="509" name="Google Shape;509;p41"/>
            <p:cNvCxnSpPr/>
            <p:nvPr/>
          </p:nvCxnSpPr>
          <p:spPr>
            <a:xfrm>
              <a:off x="7402588" y="2930069"/>
              <a:ext cx="574177" cy="17533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10" name="Google Shape;510;p41"/>
            <p:cNvCxnSpPr/>
            <p:nvPr/>
          </p:nvCxnSpPr>
          <p:spPr>
            <a:xfrm>
              <a:off x="7448003" y="2710628"/>
              <a:ext cx="528763" cy="17533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11" name="Google Shape;511;p41"/>
            <p:cNvCxnSpPr/>
            <p:nvPr/>
          </p:nvCxnSpPr>
          <p:spPr>
            <a:xfrm>
              <a:off x="7503315" y="2473325"/>
              <a:ext cx="473457" cy="18377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12" name="Google Shape;512;p41"/>
            <p:cNvCxnSpPr/>
            <p:nvPr/>
          </p:nvCxnSpPr>
          <p:spPr>
            <a:xfrm>
              <a:off x="7551293" y="2289549"/>
              <a:ext cx="425472" cy="165712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513" name="Google Shape;513;p41"/>
          <p:cNvSpPr txBox="1"/>
          <p:nvPr/>
        </p:nvSpPr>
        <p:spPr>
          <a:xfrm>
            <a:off x="742314" y="1547306"/>
            <a:ext cx="318849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(Dados iniciais)</a:t>
            </a:r>
            <a:endParaRPr/>
          </a:p>
        </p:txBody>
      </p:sp>
      <p:sp>
        <p:nvSpPr>
          <p:cNvPr id="514" name="Google Shape;514;p41"/>
          <p:cNvSpPr txBox="1"/>
          <p:nvPr/>
        </p:nvSpPr>
        <p:spPr>
          <a:xfrm>
            <a:off x="4165126" y="1573920"/>
            <a:ext cx="35930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(Despesas 10% maiores)</a:t>
            </a:r>
            <a:endParaRPr/>
          </a:p>
        </p:txBody>
      </p:sp>
      <p:cxnSp>
        <p:nvCxnSpPr>
          <p:cNvPr id="515" name="Google Shape;515;p41"/>
          <p:cNvCxnSpPr/>
          <p:nvPr/>
        </p:nvCxnSpPr>
        <p:spPr>
          <a:xfrm rot="10800000">
            <a:off x="9865394" y="4282715"/>
            <a:ext cx="219075" cy="517525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16" name="Google Shape;516;p41"/>
          <p:cNvSpPr/>
          <p:nvPr/>
        </p:nvSpPr>
        <p:spPr>
          <a:xfrm>
            <a:off x="8984066" y="4842759"/>
            <a:ext cx="2209800" cy="8316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TIR= </a:t>
            </a: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8,5%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E(TIR) = </a:t>
            </a: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9,7%</a:t>
            </a:r>
            <a:endParaRPr/>
          </a:p>
        </p:txBody>
      </p:sp>
      <p:sp>
        <p:nvSpPr>
          <p:cNvPr id="517" name="Google Shape;517;p41"/>
          <p:cNvSpPr/>
          <p:nvPr/>
        </p:nvSpPr>
        <p:spPr>
          <a:xfrm>
            <a:off x="10865134" y="2636755"/>
            <a:ext cx="1415452" cy="4623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8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σ</a:t>
            </a:r>
            <a:r>
              <a:rPr b="1" lang="pt-BR" sz="2400">
                <a:solidFill>
                  <a:srgbClr val="0000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pt-BR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5,3%</a:t>
            </a:r>
            <a:endParaRPr/>
          </a:p>
        </p:txBody>
      </p:sp>
      <p:sp>
        <p:nvSpPr>
          <p:cNvPr id="518" name="Google Shape;518;p41"/>
          <p:cNvSpPr/>
          <p:nvPr/>
        </p:nvSpPr>
        <p:spPr>
          <a:xfrm>
            <a:off x="8211508" y="2361840"/>
            <a:ext cx="1090290" cy="4623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54,9%</a:t>
            </a:r>
            <a:endParaRPr/>
          </a:p>
        </p:txBody>
      </p:sp>
      <p:cxnSp>
        <p:nvCxnSpPr>
          <p:cNvPr id="519" name="Google Shape;519;p41"/>
          <p:cNvCxnSpPr/>
          <p:nvPr/>
        </p:nvCxnSpPr>
        <p:spPr>
          <a:xfrm>
            <a:off x="8810609" y="4206515"/>
            <a:ext cx="26670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0" name="Google Shape;520;p41"/>
          <p:cNvSpPr/>
          <p:nvPr/>
        </p:nvSpPr>
        <p:spPr>
          <a:xfrm>
            <a:off x="11309334" y="4190640"/>
            <a:ext cx="681277" cy="4623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TIR</a:t>
            </a:r>
            <a:endParaRPr/>
          </a:p>
        </p:txBody>
      </p:sp>
      <p:grpSp>
        <p:nvGrpSpPr>
          <p:cNvPr id="521" name="Google Shape;521;p41"/>
          <p:cNvGrpSpPr/>
          <p:nvPr/>
        </p:nvGrpSpPr>
        <p:grpSpPr>
          <a:xfrm>
            <a:off x="8724510" y="2385653"/>
            <a:ext cx="2363788" cy="1828800"/>
            <a:chOff x="432" y="528"/>
            <a:chExt cx="1489" cy="1152"/>
          </a:xfrm>
        </p:grpSpPr>
        <p:sp>
          <p:nvSpPr>
            <p:cNvPr id="522" name="Google Shape;522;p41"/>
            <p:cNvSpPr/>
            <p:nvPr/>
          </p:nvSpPr>
          <p:spPr>
            <a:xfrm>
              <a:off x="432" y="1200"/>
              <a:ext cx="327" cy="432"/>
            </a:xfrm>
            <a:custGeom>
              <a:rect b="b" l="l" r="r" t="t"/>
              <a:pathLst>
                <a:path extrusionOk="0" fill="none" h="21600" w="2160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extrusionOk="0" h="21600" w="2160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41"/>
            <p:cNvSpPr/>
            <p:nvPr/>
          </p:nvSpPr>
          <p:spPr>
            <a:xfrm rot="10800000">
              <a:off x="1159" y="528"/>
              <a:ext cx="436" cy="672"/>
            </a:xfrm>
            <a:custGeom>
              <a:rect b="b" l="l" r="r" t="t"/>
              <a:pathLst>
                <a:path extrusionOk="0" fill="none" h="21600" w="21600">
                  <a:moveTo>
                    <a:pt x="21550" y="21599"/>
                  </a:moveTo>
                  <a:cubicBezTo>
                    <a:pt x="9640" y="21572"/>
                    <a:pt x="0" y="11909"/>
                    <a:pt x="0" y="0"/>
                  </a:cubicBezTo>
                </a:path>
                <a:path extrusionOk="0" h="21600" w="21600">
                  <a:moveTo>
                    <a:pt x="21550" y="21599"/>
                  </a:moveTo>
                  <a:cubicBezTo>
                    <a:pt x="9640" y="21572"/>
                    <a:pt x="0" y="11909"/>
                    <a:pt x="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41"/>
            <p:cNvSpPr/>
            <p:nvPr/>
          </p:nvSpPr>
          <p:spPr>
            <a:xfrm rot="10800000">
              <a:off x="758" y="528"/>
              <a:ext cx="437" cy="672"/>
            </a:xfrm>
            <a:custGeom>
              <a:rect b="b" l="l" r="r" t="t"/>
              <a:pathLst>
                <a:path extrusionOk="0" fill="none" h="21600" w="21650">
                  <a:moveTo>
                    <a:pt x="21650" y="0"/>
                  </a:moveTo>
                  <a:cubicBezTo>
                    <a:pt x="21650" y="11929"/>
                    <a:pt x="11979" y="21600"/>
                    <a:pt x="50" y="21600"/>
                  </a:cubicBezTo>
                  <a:cubicBezTo>
                    <a:pt x="33" y="21600"/>
                    <a:pt x="16" y="21599"/>
                    <a:pt x="0" y="21599"/>
                  </a:cubicBezTo>
                </a:path>
                <a:path extrusionOk="0" h="21600" w="21650">
                  <a:moveTo>
                    <a:pt x="21650" y="0"/>
                  </a:moveTo>
                  <a:cubicBezTo>
                    <a:pt x="21650" y="11929"/>
                    <a:pt x="11979" y="21600"/>
                    <a:pt x="50" y="21600"/>
                  </a:cubicBezTo>
                  <a:cubicBezTo>
                    <a:pt x="33" y="21600"/>
                    <a:pt x="16" y="21599"/>
                    <a:pt x="0" y="21599"/>
                  </a:cubicBezTo>
                  <a:lnTo>
                    <a:pt x="5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41"/>
            <p:cNvSpPr/>
            <p:nvPr/>
          </p:nvSpPr>
          <p:spPr>
            <a:xfrm>
              <a:off x="1594" y="1152"/>
              <a:ext cx="327" cy="432"/>
            </a:xfrm>
            <a:custGeom>
              <a:rect b="b" l="l" r="r" t="t"/>
              <a:pathLst>
                <a:path extrusionOk="0" fill="none" h="21600" w="2160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extrusionOk="0" h="21600" w="2160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26" name="Google Shape;526;p41"/>
            <p:cNvCxnSpPr/>
            <p:nvPr/>
          </p:nvCxnSpPr>
          <p:spPr>
            <a:xfrm>
              <a:off x="1158" y="528"/>
              <a:ext cx="0" cy="1152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527" name="Google Shape;527;p41"/>
          <p:cNvCxnSpPr/>
          <p:nvPr/>
        </p:nvCxnSpPr>
        <p:spPr>
          <a:xfrm>
            <a:off x="9191609" y="2911115"/>
            <a:ext cx="305345" cy="6858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528" name="Google Shape;528;p41"/>
          <p:cNvGrpSpPr/>
          <p:nvPr/>
        </p:nvGrpSpPr>
        <p:grpSpPr>
          <a:xfrm>
            <a:off x="9124008" y="2430054"/>
            <a:ext cx="1986911" cy="2117753"/>
            <a:chOff x="2957" y="1056"/>
            <a:chExt cx="1401" cy="728"/>
          </a:xfrm>
        </p:grpSpPr>
        <p:cxnSp>
          <p:nvCxnSpPr>
            <p:cNvPr id="529" name="Google Shape;529;p41"/>
            <p:cNvCxnSpPr/>
            <p:nvPr/>
          </p:nvCxnSpPr>
          <p:spPr>
            <a:xfrm>
              <a:off x="3558" y="1056"/>
              <a:ext cx="0" cy="61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530" name="Google Shape;530;p41"/>
            <p:cNvSpPr/>
            <p:nvPr/>
          </p:nvSpPr>
          <p:spPr>
            <a:xfrm>
              <a:off x="3530" y="1670"/>
              <a:ext cx="828" cy="11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TMA= 9%</a:t>
              </a:r>
              <a:endParaRPr/>
            </a:p>
          </p:txBody>
        </p:sp>
        <p:grpSp>
          <p:nvGrpSpPr>
            <p:cNvPr id="531" name="Google Shape;531;p41"/>
            <p:cNvGrpSpPr/>
            <p:nvPr/>
          </p:nvGrpSpPr>
          <p:grpSpPr>
            <a:xfrm>
              <a:off x="2957" y="1432"/>
              <a:ext cx="601" cy="234"/>
              <a:chOff x="2957" y="1432"/>
              <a:chExt cx="601" cy="234"/>
            </a:xfrm>
          </p:grpSpPr>
          <p:cxnSp>
            <p:nvCxnSpPr>
              <p:cNvPr id="532" name="Google Shape;532;p41"/>
              <p:cNvCxnSpPr/>
              <p:nvPr/>
            </p:nvCxnSpPr>
            <p:spPr>
              <a:xfrm>
                <a:off x="2957" y="1584"/>
                <a:ext cx="570" cy="82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33" name="Google Shape;533;p41"/>
              <p:cNvCxnSpPr/>
              <p:nvPr/>
            </p:nvCxnSpPr>
            <p:spPr>
              <a:xfrm>
                <a:off x="3046" y="1507"/>
                <a:ext cx="512" cy="88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34" name="Google Shape;534;p41"/>
              <p:cNvCxnSpPr/>
              <p:nvPr/>
            </p:nvCxnSpPr>
            <p:spPr>
              <a:xfrm>
                <a:off x="3072" y="1432"/>
                <a:ext cx="485" cy="82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cxnSp>
        <p:nvCxnSpPr>
          <p:cNvPr id="535" name="Google Shape;535;p41"/>
          <p:cNvCxnSpPr/>
          <p:nvPr/>
        </p:nvCxnSpPr>
        <p:spPr>
          <a:xfrm>
            <a:off x="9294049" y="3288757"/>
            <a:ext cx="726265" cy="313236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36" name="Google Shape;536;p41"/>
          <p:cNvCxnSpPr/>
          <p:nvPr/>
        </p:nvCxnSpPr>
        <p:spPr>
          <a:xfrm>
            <a:off x="9326579" y="3079091"/>
            <a:ext cx="693738" cy="262443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37" name="Google Shape;537;p41"/>
          <p:cNvCxnSpPr/>
          <p:nvPr/>
        </p:nvCxnSpPr>
        <p:spPr>
          <a:xfrm>
            <a:off x="9419249" y="2850262"/>
            <a:ext cx="555683" cy="248801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38" name="Google Shape;538;p41"/>
          <p:cNvSpPr txBox="1"/>
          <p:nvPr/>
        </p:nvSpPr>
        <p:spPr>
          <a:xfrm>
            <a:off x="7903612" y="1585219"/>
            <a:ext cx="3593013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(Despesas 20% maiores)</a:t>
            </a:r>
            <a:endParaRPr/>
          </a:p>
        </p:txBody>
      </p:sp>
      <p:sp>
        <p:nvSpPr>
          <p:cNvPr id="539" name="Google Shape;539;p41"/>
          <p:cNvSpPr txBox="1"/>
          <p:nvPr/>
        </p:nvSpPr>
        <p:spPr>
          <a:xfrm>
            <a:off x="3348005" y="5647829"/>
            <a:ext cx="8897424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TIR determinística é 8,5%, abaixo da TMA de 9%. Portanto o projeto é </a:t>
            </a:r>
            <a:r>
              <a:rPr b="1" lang="pt-BR" sz="2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inviável</a:t>
            </a: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a probabilidade de inviabilidade é de 54,9%, ou seja, mais de 50% de chance de dar errado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 txBox="1"/>
          <p:nvPr/>
        </p:nvSpPr>
        <p:spPr>
          <a:xfrm>
            <a:off x="538480" y="1853883"/>
            <a:ext cx="1144016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75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lay"/>
              <a:buNone/>
            </a:pPr>
            <a:r>
              <a:rPr b="0" i="0" lang="pt-BR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Imprecisões e Incertezas em Modelagens Econômico-Financeiras de PPPs/Concessões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2"/>
          <p:cNvSpPr txBox="1"/>
          <p:nvPr>
            <p:ph type="title"/>
          </p:nvPr>
        </p:nvSpPr>
        <p:spPr>
          <a:xfrm>
            <a:off x="406400" y="128905"/>
            <a:ext cx="8249920" cy="856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Simulação de Monte Carlo com despesas 10% menores</a:t>
            </a:r>
            <a:endParaRPr/>
          </a:p>
        </p:txBody>
      </p:sp>
      <p:pic>
        <p:nvPicPr>
          <p:cNvPr descr="Exibição de Frequência Gráfico. Use Criar Relatório com formato de gráfico do Microsoft Excel ou Extrair Dados para acessar os detalhes." id="545" name="Google Shape;545;p42" title="TIR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8480" y="985520"/>
            <a:ext cx="8686800" cy="489712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46" name="Google Shape;546;p42"/>
          <p:cNvGraphicFramePr/>
          <p:nvPr/>
        </p:nvGraphicFramePr>
        <p:xfrm>
          <a:off x="6672579" y="40722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{A4219AD2-589A-4DBD-AD4F-F024FA604009}</a:tableStyleId>
              </a:tblPr>
              <a:tblGrid>
                <a:gridCol w="2184400"/>
                <a:gridCol w="1347800"/>
                <a:gridCol w="1573200"/>
              </a:tblGrid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None/>
                      </a:pPr>
                      <a:r>
                        <a:rPr b="0" i="0" lang="pt-BR" sz="18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Estatísticas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/>
                        <a:t>Resultados</a:t>
                      </a:r>
                      <a:endParaRPr b="0" i="0" sz="20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Avaliações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10.000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TIR determinística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None/>
                      </a:pPr>
                      <a:r>
                        <a:rPr b="1" i="0" lang="pt-BR" sz="18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TIR=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lang="pt-BR" sz="1800" u="none" cap="none" strike="noStrike"/>
                        <a:t>15,7%</a:t>
                      </a:r>
                      <a:endParaRPr b="1" i="0" sz="18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Média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E(TIR)=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12,18%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Probab. inviabilidade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P(TIR&lt;TMA) 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1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29,9%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TMA=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TMA=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9%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315500"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Desvio Padrão                       DP(TIR)=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6,48%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43"/>
          <p:cNvSpPr txBox="1"/>
          <p:nvPr>
            <p:ph type="title"/>
          </p:nvPr>
        </p:nvSpPr>
        <p:spPr>
          <a:xfrm>
            <a:off x="436880" y="-125095"/>
            <a:ext cx="917448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ANÁLISE DE RISCO: </a:t>
            </a:r>
            <a:br>
              <a:rPr lang="pt-BR" sz="3200">
                <a:solidFill>
                  <a:srgbClr val="FF0000"/>
                </a:solidFill>
              </a:rPr>
            </a:br>
            <a:r>
              <a:rPr lang="pt-BR" sz="3200">
                <a:solidFill>
                  <a:srgbClr val="FF0000"/>
                </a:solidFill>
              </a:rPr>
              <a:t>Simulação de Monte Carlo (</a:t>
            </a:r>
            <a:r>
              <a:rPr b="1" lang="pt-BR" sz="3200">
                <a:solidFill>
                  <a:srgbClr val="FF0000"/>
                </a:solidFill>
              </a:rPr>
              <a:t>Despesas 10% menores)</a:t>
            </a:r>
            <a:endParaRPr/>
          </a:p>
        </p:txBody>
      </p:sp>
      <p:cxnSp>
        <p:nvCxnSpPr>
          <p:cNvPr id="552" name="Google Shape;552;p43"/>
          <p:cNvCxnSpPr/>
          <p:nvPr/>
        </p:nvCxnSpPr>
        <p:spPr>
          <a:xfrm rot="10800000">
            <a:off x="4280774" y="3857280"/>
            <a:ext cx="426720" cy="563563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53" name="Google Shape;553;p43"/>
          <p:cNvSpPr/>
          <p:nvPr/>
        </p:nvSpPr>
        <p:spPr>
          <a:xfrm>
            <a:off x="3266440" y="4379913"/>
            <a:ext cx="2209800" cy="8316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TIR= </a:t>
            </a: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15,7%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E(TIR) = </a:t>
            </a: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12,2%</a:t>
            </a:r>
            <a:endParaRPr/>
          </a:p>
        </p:txBody>
      </p:sp>
      <p:sp>
        <p:nvSpPr>
          <p:cNvPr id="554" name="Google Shape;554;p43"/>
          <p:cNvSpPr/>
          <p:nvPr/>
        </p:nvSpPr>
        <p:spPr>
          <a:xfrm>
            <a:off x="4727240" y="2214840"/>
            <a:ext cx="1415452" cy="4623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8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σ</a:t>
            </a:r>
            <a:r>
              <a:rPr b="1" lang="pt-BR" sz="2400">
                <a:solidFill>
                  <a:srgbClr val="0000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pt-BR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6,5%</a:t>
            </a:r>
            <a:endParaRPr/>
          </a:p>
        </p:txBody>
      </p:sp>
      <p:sp>
        <p:nvSpPr>
          <p:cNvPr id="555" name="Google Shape;555;p43"/>
          <p:cNvSpPr/>
          <p:nvPr/>
        </p:nvSpPr>
        <p:spPr>
          <a:xfrm>
            <a:off x="2073614" y="1939925"/>
            <a:ext cx="1090290" cy="4623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29,9%</a:t>
            </a:r>
            <a:endParaRPr/>
          </a:p>
        </p:txBody>
      </p:sp>
      <p:cxnSp>
        <p:nvCxnSpPr>
          <p:cNvPr id="556" name="Google Shape;556;p43"/>
          <p:cNvCxnSpPr/>
          <p:nvPr/>
        </p:nvCxnSpPr>
        <p:spPr>
          <a:xfrm>
            <a:off x="2672715" y="3784600"/>
            <a:ext cx="2667000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57" name="Google Shape;557;p43"/>
          <p:cNvSpPr/>
          <p:nvPr/>
        </p:nvSpPr>
        <p:spPr>
          <a:xfrm>
            <a:off x="5171440" y="3768725"/>
            <a:ext cx="681277" cy="4623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TIR</a:t>
            </a:r>
            <a:endParaRPr/>
          </a:p>
        </p:txBody>
      </p:sp>
      <p:grpSp>
        <p:nvGrpSpPr>
          <p:cNvPr id="558" name="Google Shape;558;p43"/>
          <p:cNvGrpSpPr/>
          <p:nvPr/>
        </p:nvGrpSpPr>
        <p:grpSpPr>
          <a:xfrm>
            <a:off x="3091021" y="1971674"/>
            <a:ext cx="2363788" cy="1828800"/>
            <a:chOff x="432" y="528"/>
            <a:chExt cx="1489" cy="1152"/>
          </a:xfrm>
        </p:grpSpPr>
        <p:sp>
          <p:nvSpPr>
            <p:cNvPr id="559" name="Google Shape;559;p43"/>
            <p:cNvSpPr/>
            <p:nvPr/>
          </p:nvSpPr>
          <p:spPr>
            <a:xfrm>
              <a:off x="432" y="1200"/>
              <a:ext cx="327" cy="432"/>
            </a:xfrm>
            <a:custGeom>
              <a:rect b="b" l="l" r="r" t="t"/>
              <a:pathLst>
                <a:path extrusionOk="0" fill="none" h="21600" w="2160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extrusionOk="0" h="21600" w="2160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" name="Google Shape;560;p43"/>
            <p:cNvSpPr/>
            <p:nvPr/>
          </p:nvSpPr>
          <p:spPr>
            <a:xfrm rot="10800000">
              <a:off x="1159" y="528"/>
              <a:ext cx="436" cy="672"/>
            </a:xfrm>
            <a:custGeom>
              <a:rect b="b" l="l" r="r" t="t"/>
              <a:pathLst>
                <a:path extrusionOk="0" fill="none" h="21600" w="21600">
                  <a:moveTo>
                    <a:pt x="21550" y="21599"/>
                  </a:moveTo>
                  <a:cubicBezTo>
                    <a:pt x="9640" y="21572"/>
                    <a:pt x="0" y="11909"/>
                    <a:pt x="0" y="0"/>
                  </a:cubicBezTo>
                </a:path>
                <a:path extrusionOk="0" h="21600" w="21600">
                  <a:moveTo>
                    <a:pt x="21550" y="21599"/>
                  </a:moveTo>
                  <a:cubicBezTo>
                    <a:pt x="9640" y="21572"/>
                    <a:pt x="0" y="11909"/>
                    <a:pt x="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43"/>
            <p:cNvSpPr/>
            <p:nvPr/>
          </p:nvSpPr>
          <p:spPr>
            <a:xfrm rot="10800000">
              <a:off x="758" y="528"/>
              <a:ext cx="437" cy="672"/>
            </a:xfrm>
            <a:custGeom>
              <a:rect b="b" l="l" r="r" t="t"/>
              <a:pathLst>
                <a:path extrusionOk="0" fill="none" h="21600" w="21650">
                  <a:moveTo>
                    <a:pt x="21650" y="0"/>
                  </a:moveTo>
                  <a:cubicBezTo>
                    <a:pt x="21650" y="11929"/>
                    <a:pt x="11979" y="21600"/>
                    <a:pt x="50" y="21600"/>
                  </a:cubicBezTo>
                  <a:cubicBezTo>
                    <a:pt x="33" y="21600"/>
                    <a:pt x="16" y="21599"/>
                    <a:pt x="0" y="21599"/>
                  </a:cubicBezTo>
                </a:path>
                <a:path extrusionOk="0" h="21600" w="21650">
                  <a:moveTo>
                    <a:pt x="21650" y="0"/>
                  </a:moveTo>
                  <a:cubicBezTo>
                    <a:pt x="21650" y="11929"/>
                    <a:pt x="11979" y="21600"/>
                    <a:pt x="50" y="21600"/>
                  </a:cubicBezTo>
                  <a:cubicBezTo>
                    <a:pt x="33" y="21600"/>
                    <a:pt x="16" y="21599"/>
                    <a:pt x="0" y="21599"/>
                  </a:cubicBezTo>
                  <a:lnTo>
                    <a:pt x="5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43"/>
            <p:cNvSpPr/>
            <p:nvPr/>
          </p:nvSpPr>
          <p:spPr>
            <a:xfrm>
              <a:off x="1594" y="1152"/>
              <a:ext cx="327" cy="432"/>
            </a:xfrm>
            <a:custGeom>
              <a:rect b="b" l="l" r="r" t="t"/>
              <a:pathLst>
                <a:path extrusionOk="0" fill="none" h="21600" w="2160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extrusionOk="0" h="21600" w="2160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63" name="Google Shape;563;p43"/>
            <p:cNvCxnSpPr/>
            <p:nvPr/>
          </p:nvCxnSpPr>
          <p:spPr>
            <a:xfrm>
              <a:off x="1158" y="528"/>
              <a:ext cx="0" cy="1152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564" name="Google Shape;564;p43"/>
          <p:cNvCxnSpPr/>
          <p:nvPr/>
        </p:nvCxnSpPr>
        <p:spPr>
          <a:xfrm>
            <a:off x="3053715" y="2489200"/>
            <a:ext cx="600384" cy="1066537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565" name="Google Shape;565;p43"/>
          <p:cNvGrpSpPr/>
          <p:nvPr/>
        </p:nvGrpSpPr>
        <p:grpSpPr>
          <a:xfrm>
            <a:off x="3054187" y="2113279"/>
            <a:ext cx="1174277" cy="2037771"/>
            <a:chOff x="3005" y="1056"/>
            <a:chExt cx="828" cy="758"/>
          </a:xfrm>
        </p:grpSpPr>
        <p:cxnSp>
          <p:nvCxnSpPr>
            <p:cNvPr id="566" name="Google Shape;566;p43"/>
            <p:cNvCxnSpPr/>
            <p:nvPr/>
          </p:nvCxnSpPr>
          <p:spPr>
            <a:xfrm>
              <a:off x="3558" y="1056"/>
              <a:ext cx="0" cy="61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567" name="Google Shape;567;p43"/>
            <p:cNvSpPr/>
            <p:nvPr/>
          </p:nvSpPr>
          <p:spPr>
            <a:xfrm>
              <a:off x="3005" y="1700"/>
              <a:ext cx="828" cy="11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TMA= 9%</a:t>
              </a:r>
              <a:endParaRPr/>
            </a:p>
          </p:txBody>
        </p:sp>
        <p:grpSp>
          <p:nvGrpSpPr>
            <p:cNvPr id="568" name="Google Shape;568;p43"/>
            <p:cNvGrpSpPr/>
            <p:nvPr/>
          </p:nvGrpSpPr>
          <p:grpSpPr>
            <a:xfrm>
              <a:off x="3189" y="1476"/>
              <a:ext cx="369" cy="190"/>
              <a:chOff x="3189" y="1476"/>
              <a:chExt cx="369" cy="190"/>
            </a:xfrm>
          </p:grpSpPr>
          <p:cxnSp>
            <p:nvCxnSpPr>
              <p:cNvPr id="569" name="Google Shape;569;p43"/>
              <p:cNvCxnSpPr/>
              <p:nvPr/>
            </p:nvCxnSpPr>
            <p:spPr>
              <a:xfrm>
                <a:off x="3189" y="1625"/>
                <a:ext cx="338" cy="41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0" name="Google Shape;570;p43"/>
              <p:cNvCxnSpPr/>
              <p:nvPr/>
            </p:nvCxnSpPr>
            <p:spPr>
              <a:xfrm>
                <a:off x="3356" y="1560"/>
                <a:ext cx="202" cy="35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1" name="Google Shape;571;p43"/>
              <p:cNvCxnSpPr/>
              <p:nvPr/>
            </p:nvCxnSpPr>
            <p:spPr>
              <a:xfrm>
                <a:off x="3396" y="1476"/>
                <a:ext cx="161" cy="38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cxnSp>
        <p:nvCxnSpPr>
          <p:cNvPr id="572" name="Google Shape;572;p43"/>
          <p:cNvCxnSpPr/>
          <p:nvPr/>
        </p:nvCxnSpPr>
        <p:spPr>
          <a:xfrm>
            <a:off x="3608546" y="3082579"/>
            <a:ext cx="273874" cy="97498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3" name="Google Shape;573;p43"/>
          <p:cNvCxnSpPr/>
          <p:nvPr/>
        </p:nvCxnSpPr>
        <p:spPr>
          <a:xfrm>
            <a:off x="3551397" y="2764116"/>
            <a:ext cx="331026" cy="155503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74" name="Google Shape;574;p43"/>
          <p:cNvCxnSpPr/>
          <p:nvPr/>
        </p:nvCxnSpPr>
        <p:spPr>
          <a:xfrm>
            <a:off x="3608546" y="2524645"/>
            <a:ext cx="228492" cy="152503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75" name="Google Shape;575;p43"/>
          <p:cNvSpPr txBox="1"/>
          <p:nvPr/>
        </p:nvSpPr>
        <p:spPr>
          <a:xfrm>
            <a:off x="3248226" y="5440415"/>
            <a:ext cx="887743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TIR determinística é 15,7%, acima da TMA de 9%. Portanto o projeto é viável.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probabilidade de inviabilidade é de 29,9%.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44"/>
          <p:cNvSpPr txBox="1"/>
          <p:nvPr>
            <p:ph type="title"/>
          </p:nvPr>
        </p:nvSpPr>
        <p:spPr>
          <a:xfrm>
            <a:off x="406400" y="128905"/>
            <a:ext cx="8249920" cy="856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Simulação de Monte Carlo com Investimentos 10% menores</a:t>
            </a:r>
            <a:endParaRPr/>
          </a:p>
        </p:txBody>
      </p:sp>
      <p:pic>
        <p:nvPicPr>
          <p:cNvPr descr="Exibição de Frequência Gráfico. Use Criar Relatório com formato de gráfico do Microsoft Excel ou Extrair Dados para acessar os detalhes." id="581" name="Google Shape;581;p44" title="TIR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6400" y="1056640"/>
            <a:ext cx="8493760" cy="483615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2" name="Google Shape;582;p44"/>
          <p:cNvGraphicFramePr/>
          <p:nvPr/>
        </p:nvGraphicFramePr>
        <p:xfrm>
          <a:off x="6875779" y="415353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{A4219AD2-589A-4DBD-AD4F-F024FA604009}</a:tableStyleId>
              </a:tblPr>
              <a:tblGrid>
                <a:gridCol w="2184400"/>
                <a:gridCol w="1347800"/>
                <a:gridCol w="1573200"/>
              </a:tblGrid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None/>
                      </a:pPr>
                      <a:r>
                        <a:rPr b="0" i="0" lang="pt-BR" sz="18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Estatísticas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None/>
                      </a:pPr>
                      <a:r>
                        <a:rPr lang="pt-BR" sz="2000" u="none" cap="none" strike="noStrike"/>
                        <a:t>Resultados</a:t>
                      </a:r>
                      <a:endParaRPr b="0" i="0" sz="20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Avaliações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10.000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TIR determinística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Open Sans"/>
                        <a:buNone/>
                      </a:pPr>
                      <a:r>
                        <a:rPr b="1" i="0" lang="pt-BR" sz="18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TIR=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b="1" lang="pt-BR" sz="1800" u="none" cap="none" strike="noStrike"/>
                        <a:t>14,67%</a:t>
                      </a:r>
                      <a:endParaRPr b="1" i="0" sz="18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Média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E(TIR)=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17,95%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Probab. inviabilidade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P(TIR&lt;TMA) 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1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8,09%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315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TMA=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TMA=</a:t>
                      </a:r>
                      <a:endParaRPr/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Open Sans"/>
                        <a:buNone/>
                      </a:pPr>
                      <a:r>
                        <a:rPr b="0" i="0" lang="pt-BR" sz="1600" u="none" cap="none" strike="noStrike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9%</a:t>
                      </a:r>
                      <a:endParaRPr/>
                    </a:p>
                  </a:txBody>
                  <a:tcPr marT="6350" marB="0" marR="6350" marL="6350" anchor="b"/>
                </a:tc>
              </a:tr>
              <a:tr h="315500">
                <a:tc gridSpan="2"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Desvio Padrão                       DP(TIR)=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pt-BR" sz="1600" u="none" cap="none" strike="noStrike"/>
                        <a:t>12,57%</a:t>
                      </a:r>
                      <a:endParaRPr b="0" i="0" sz="1600" u="none" cap="none" strike="noStrike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T="6350" marB="0" marR="6350" marL="635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45"/>
          <p:cNvSpPr txBox="1"/>
          <p:nvPr>
            <p:ph type="title"/>
          </p:nvPr>
        </p:nvSpPr>
        <p:spPr>
          <a:xfrm>
            <a:off x="436880" y="-125095"/>
            <a:ext cx="9174480" cy="1323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ANÁLISE DE RISCO: </a:t>
            </a:r>
            <a:br>
              <a:rPr lang="pt-BR" sz="3200">
                <a:solidFill>
                  <a:srgbClr val="FF0000"/>
                </a:solidFill>
              </a:rPr>
            </a:br>
            <a:r>
              <a:rPr lang="pt-BR" sz="3200">
                <a:solidFill>
                  <a:srgbClr val="FF0000"/>
                </a:solidFill>
              </a:rPr>
              <a:t>Simulação de Monte Carlo (</a:t>
            </a:r>
            <a:r>
              <a:rPr b="1" lang="pt-BR" sz="3200">
                <a:solidFill>
                  <a:srgbClr val="FF0000"/>
                </a:solidFill>
              </a:rPr>
              <a:t>Despesas 10% menores)</a:t>
            </a:r>
            <a:endParaRPr/>
          </a:p>
        </p:txBody>
      </p:sp>
      <p:cxnSp>
        <p:nvCxnSpPr>
          <p:cNvPr id="588" name="Google Shape;588;p45"/>
          <p:cNvCxnSpPr/>
          <p:nvPr/>
        </p:nvCxnSpPr>
        <p:spPr>
          <a:xfrm rot="10800000">
            <a:off x="5215891" y="3936563"/>
            <a:ext cx="219075" cy="517525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89" name="Google Shape;589;p45"/>
          <p:cNvSpPr/>
          <p:nvPr/>
        </p:nvSpPr>
        <p:spPr>
          <a:xfrm>
            <a:off x="4014206" y="4483484"/>
            <a:ext cx="2209800" cy="8316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TIR= </a:t>
            </a: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14,7%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E(TIR) = </a:t>
            </a: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17,9%</a:t>
            </a:r>
            <a:endParaRPr/>
          </a:p>
        </p:txBody>
      </p:sp>
      <p:sp>
        <p:nvSpPr>
          <p:cNvPr id="590" name="Google Shape;590;p45"/>
          <p:cNvSpPr/>
          <p:nvPr/>
        </p:nvSpPr>
        <p:spPr>
          <a:xfrm>
            <a:off x="4727240" y="2214840"/>
            <a:ext cx="1415452" cy="4623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008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σ</a:t>
            </a:r>
            <a:r>
              <a:rPr b="1" lang="pt-BR" sz="2400">
                <a:solidFill>
                  <a:srgbClr val="00008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pt-BR" sz="2400">
                <a:solidFill>
                  <a:srgbClr val="000080"/>
                </a:solidFill>
                <a:latin typeface="Arial"/>
                <a:ea typeface="Arial"/>
                <a:cs typeface="Arial"/>
                <a:sym typeface="Arial"/>
              </a:rPr>
              <a:t>= </a:t>
            </a: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6,5%</a:t>
            </a:r>
            <a:endParaRPr/>
          </a:p>
        </p:txBody>
      </p:sp>
      <p:sp>
        <p:nvSpPr>
          <p:cNvPr id="591" name="Google Shape;591;p45"/>
          <p:cNvSpPr/>
          <p:nvPr/>
        </p:nvSpPr>
        <p:spPr>
          <a:xfrm>
            <a:off x="2073614" y="1939925"/>
            <a:ext cx="1090290" cy="4623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8,1%</a:t>
            </a:r>
            <a:endParaRPr/>
          </a:p>
        </p:txBody>
      </p:sp>
      <p:cxnSp>
        <p:nvCxnSpPr>
          <p:cNvPr id="592" name="Google Shape;592;p45"/>
          <p:cNvCxnSpPr/>
          <p:nvPr/>
        </p:nvCxnSpPr>
        <p:spPr>
          <a:xfrm>
            <a:off x="3353906" y="3811270"/>
            <a:ext cx="3666653" cy="0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93" name="Google Shape;593;p45"/>
          <p:cNvSpPr/>
          <p:nvPr/>
        </p:nvSpPr>
        <p:spPr>
          <a:xfrm>
            <a:off x="6475893" y="4008292"/>
            <a:ext cx="681277" cy="46230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6025" lIns="92075" spcFirstLastPara="1" rIns="92075" wrap="square" tIns="46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TIR</a:t>
            </a:r>
            <a:endParaRPr/>
          </a:p>
        </p:txBody>
      </p:sp>
      <p:grpSp>
        <p:nvGrpSpPr>
          <p:cNvPr id="594" name="Google Shape;594;p45"/>
          <p:cNvGrpSpPr/>
          <p:nvPr/>
        </p:nvGrpSpPr>
        <p:grpSpPr>
          <a:xfrm>
            <a:off x="3393439" y="1971674"/>
            <a:ext cx="3627121" cy="1828800"/>
            <a:chOff x="432" y="528"/>
            <a:chExt cx="1489" cy="1152"/>
          </a:xfrm>
        </p:grpSpPr>
        <p:sp>
          <p:nvSpPr>
            <p:cNvPr id="595" name="Google Shape;595;p45"/>
            <p:cNvSpPr/>
            <p:nvPr/>
          </p:nvSpPr>
          <p:spPr>
            <a:xfrm>
              <a:off x="432" y="1200"/>
              <a:ext cx="327" cy="432"/>
            </a:xfrm>
            <a:custGeom>
              <a:rect b="b" l="l" r="r" t="t"/>
              <a:pathLst>
                <a:path extrusionOk="0" fill="none" h="21600" w="2160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</a:path>
                <a:path extrusionOk="0" h="21600" w="21600">
                  <a:moveTo>
                    <a:pt x="21600" y="0"/>
                  </a:moveTo>
                  <a:cubicBezTo>
                    <a:pt x="21600" y="11929"/>
                    <a:pt x="11929" y="21599"/>
                    <a:pt x="0" y="2160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45"/>
            <p:cNvSpPr/>
            <p:nvPr/>
          </p:nvSpPr>
          <p:spPr>
            <a:xfrm rot="10800000">
              <a:off x="1159" y="528"/>
              <a:ext cx="436" cy="672"/>
            </a:xfrm>
            <a:custGeom>
              <a:rect b="b" l="l" r="r" t="t"/>
              <a:pathLst>
                <a:path extrusionOk="0" fill="none" h="21600" w="21600">
                  <a:moveTo>
                    <a:pt x="21550" y="21599"/>
                  </a:moveTo>
                  <a:cubicBezTo>
                    <a:pt x="9640" y="21572"/>
                    <a:pt x="0" y="11909"/>
                    <a:pt x="0" y="0"/>
                  </a:cubicBezTo>
                </a:path>
                <a:path extrusionOk="0" h="21600" w="21600">
                  <a:moveTo>
                    <a:pt x="21550" y="21599"/>
                  </a:moveTo>
                  <a:cubicBezTo>
                    <a:pt x="9640" y="21572"/>
                    <a:pt x="0" y="11909"/>
                    <a:pt x="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45"/>
            <p:cNvSpPr/>
            <p:nvPr/>
          </p:nvSpPr>
          <p:spPr>
            <a:xfrm rot="10800000">
              <a:off x="758" y="528"/>
              <a:ext cx="437" cy="672"/>
            </a:xfrm>
            <a:custGeom>
              <a:rect b="b" l="l" r="r" t="t"/>
              <a:pathLst>
                <a:path extrusionOk="0" fill="none" h="21600" w="21650">
                  <a:moveTo>
                    <a:pt x="21650" y="0"/>
                  </a:moveTo>
                  <a:cubicBezTo>
                    <a:pt x="21650" y="11929"/>
                    <a:pt x="11979" y="21600"/>
                    <a:pt x="50" y="21600"/>
                  </a:cubicBezTo>
                  <a:cubicBezTo>
                    <a:pt x="33" y="21600"/>
                    <a:pt x="16" y="21599"/>
                    <a:pt x="0" y="21599"/>
                  </a:cubicBezTo>
                </a:path>
                <a:path extrusionOk="0" h="21600" w="21650">
                  <a:moveTo>
                    <a:pt x="21650" y="0"/>
                  </a:moveTo>
                  <a:cubicBezTo>
                    <a:pt x="21650" y="11929"/>
                    <a:pt x="11979" y="21600"/>
                    <a:pt x="50" y="21600"/>
                  </a:cubicBezTo>
                  <a:cubicBezTo>
                    <a:pt x="33" y="21600"/>
                    <a:pt x="16" y="21599"/>
                    <a:pt x="0" y="21599"/>
                  </a:cubicBezTo>
                  <a:lnTo>
                    <a:pt x="5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45"/>
            <p:cNvSpPr/>
            <p:nvPr/>
          </p:nvSpPr>
          <p:spPr>
            <a:xfrm>
              <a:off x="1594" y="1152"/>
              <a:ext cx="327" cy="432"/>
            </a:xfrm>
            <a:custGeom>
              <a:rect b="b" l="l" r="r" t="t"/>
              <a:pathLst>
                <a:path extrusionOk="0" fill="none" h="21600" w="2160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</a:path>
                <a:path extrusionOk="0" h="21600" w="21600">
                  <a:moveTo>
                    <a:pt x="21600" y="21600"/>
                  </a:moveTo>
                  <a:cubicBezTo>
                    <a:pt x="9670" y="21600"/>
                    <a:pt x="0" y="11929"/>
                    <a:pt x="0" y="0"/>
                  </a:cubicBezTo>
                  <a:lnTo>
                    <a:pt x="21600" y="0"/>
                  </a:lnTo>
                  <a:close/>
                </a:path>
              </a:pathLst>
            </a:custGeom>
            <a:solidFill>
              <a:schemeClr val="lt1"/>
            </a:solidFill>
            <a:ln cap="rnd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599" name="Google Shape;599;p45"/>
            <p:cNvCxnSpPr/>
            <p:nvPr/>
          </p:nvCxnSpPr>
          <p:spPr>
            <a:xfrm>
              <a:off x="1158" y="528"/>
              <a:ext cx="0" cy="1152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600" name="Google Shape;600;p45"/>
          <p:cNvCxnSpPr/>
          <p:nvPr/>
        </p:nvCxnSpPr>
        <p:spPr>
          <a:xfrm>
            <a:off x="3053715" y="2489200"/>
            <a:ext cx="600384" cy="1066537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stealth"/>
          </a:ln>
        </p:spPr>
      </p:cxnSp>
      <p:grpSp>
        <p:nvGrpSpPr>
          <p:cNvPr id="601" name="Google Shape;601;p45"/>
          <p:cNvGrpSpPr/>
          <p:nvPr/>
        </p:nvGrpSpPr>
        <p:grpSpPr>
          <a:xfrm>
            <a:off x="3066960" y="3629091"/>
            <a:ext cx="1174277" cy="199654"/>
            <a:chOff x="3005" y="1056"/>
            <a:chExt cx="828" cy="758"/>
          </a:xfrm>
        </p:grpSpPr>
        <p:cxnSp>
          <p:nvCxnSpPr>
            <p:cNvPr id="602" name="Google Shape;602;p45"/>
            <p:cNvCxnSpPr/>
            <p:nvPr/>
          </p:nvCxnSpPr>
          <p:spPr>
            <a:xfrm>
              <a:off x="3558" y="1056"/>
              <a:ext cx="0" cy="610"/>
            </a:xfrm>
            <a:prstGeom prst="straightConnector1">
              <a:avLst/>
            </a:prstGeom>
            <a:noFill/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603" name="Google Shape;603;p45"/>
            <p:cNvSpPr/>
            <p:nvPr/>
          </p:nvSpPr>
          <p:spPr>
            <a:xfrm>
              <a:off x="3005" y="1700"/>
              <a:ext cx="828" cy="11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TMA= 9%</a:t>
              </a:r>
              <a:endParaRPr/>
            </a:p>
          </p:txBody>
        </p:sp>
        <p:grpSp>
          <p:nvGrpSpPr>
            <p:cNvPr id="604" name="Google Shape;604;p45"/>
            <p:cNvGrpSpPr/>
            <p:nvPr/>
          </p:nvGrpSpPr>
          <p:grpSpPr>
            <a:xfrm>
              <a:off x="3189" y="1476"/>
              <a:ext cx="369" cy="190"/>
              <a:chOff x="3189" y="1476"/>
              <a:chExt cx="369" cy="190"/>
            </a:xfrm>
          </p:grpSpPr>
          <p:cxnSp>
            <p:nvCxnSpPr>
              <p:cNvPr id="605" name="Google Shape;605;p45"/>
              <p:cNvCxnSpPr/>
              <p:nvPr/>
            </p:nvCxnSpPr>
            <p:spPr>
              <a:xfrm>
                <a:off x="3189" y="1625"/>
                <a:ext cx="338" cy="41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06" name="Google Shape;606;p45"/>
              <p:cNvCxnSpPr/>
              <p:nvPr/>
            </p:nvCxnSpPr>
            <p:spPr>
              <a:xfrm>
                <a:off x="3356" y="1560"/>
                <a:ext cx="202" cy="35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07" name="Google Shape;607;p45"/>
              <p:cNvCxnSpPr/>
              <p:nvPr/>
            </p:nvCxnSpPr>
            <p:spPr>
              <a:xfrm>
                <a:off x="3396" y="1476"/>
                <a:ext cx="161" cy="38"/>
              </a:xfrm>
              <a:prstGeom prst="straightConnector1">
                <a:avLst/>
              </a:prstGeom>
              <a:noFill/>
              <a:ln cap="flat" cmpd="sng" w="12700">
                <a:solidFill>
                  <a:schemeClr val="dk1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sp>
        <p:nvSpPr>
          <p:cNvPr id="608" name="Google Shape;608;p45"/>
          <p:cNvSpPr txBox="1"/>
          <p:nvPr/>
        </p:nvSpPr>
        <p:spPr>
          <a:xfrm>
            <a:off x="3248226" y="5440415"/>
            <a:ext cx="887743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TIR determinística é 14,7%, acima da TMA de 9%. Portanto o projeto é viável.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probabilidade de inviabilidade é de 8,1%.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46"/>
          <p:cNvSpPr txBox="1"/>
          <p:nvPr>
            <p:ph type="title"/>
          </p:nvPr>
        </p:nvSpPr>
        <p:spPr>
          <a:xfrm>
            <a:off x="396240" y="179705"/>
            <a:ext cx="8249920" cy="805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Play"/>
              <a:buNone/>
            </a:pPr>
            <a:r>
              <a:rPr lang="pt-BR" sz="3200">
                <a:solidFill>
                  <a:srgbClr val="FF0000"/>
                </a:solidFill>
              </a:rPr>
              <a:t>Conclusões</a:t>
            </a:r>
            <a:endParaRPr/>
          </a:p>
        </p:txBody>
      </p:sp>
      <p:sp>
        <p:nvSpPr>
          <p:cNvPr id="614" name="Google Shape;614;p46"/>
          <p:cNvSpPr txBox="1"/>
          <p:nvPr/>
        </p:nvSpPr>
        <p:spPr>
          <a:xfrm>
            <a:off x="396240" y="985520"/>
            <a:ext cx="906272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Analise de sensibilidade mostra quais variáveis, </a:t>
            </a:r>
            <a:r>
              <a:rPr b="1"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uma a uma</a:t>
            </a: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impactam mais os indicadores (VPL, TIR, ..)</a:t>
            </a:r>
            <a:endParaRPr/>
          </a:p>
        </p:txBody>
      </p:sp>
      <p:sp>
        <p:nvSpPr>
          <p:cNvPr id="615" name="Google Shape;615;p46"/>
          <p:cNvSpPr txBox="1"/>
          <p:nvPr/>
        </p:nvSpPr>
        <p:spPr>
          <a:xfrm>
            <a:off x="396240" y="1910080"/>
            <a:ext cx="906272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 gráfico nos dá uma visão geral das incertezas e dos pontos críticos para o sucesso do projeto</a:t>
            </a:r>
            <a:endParaRPr/>
          </a:p>
        </p:txBody>
      </p:sp>
      <p:sp>
        <p:nvSpPr>
          <p:cNvPr id="616" name="Google Shape;616;p46"/>
          <p:cNvSpPr txBox="1"/>
          <p:nvPr/>
        </p:nvSpPr>
        <p:spPr>
          <a:xfrm>
            <a:off x="396240" y="2922061"/>
            <a:ext cx="906272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análise de risco mostra o impacto de várias variáveis (ao mesmo tempo) na distribuição dos indicadores (VPL, TIR, ...)</a:t>
            </a:r>
            <a:endParaRPr/>
          </a:p>
        </p:txBody>
      </p:sp>
      <p:sp>
        <p:nvSpPr>
          <p:cNvPr id="617" name="Google Shape;617;p46"/>
          <p:cNvSpPr txBox="1"/>
          <p:nvPr/>
        </p:nvSpPr>
        <p:spPr>
          <a:xfrm>
            <a:off x="396240" y="3934042"/>
            <a:ext cx="906272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Mesmo quando o projeto apresenta viabilidade (TIR &gt; TMA), a probabilidade de ser inviável pode ser muito alta (quase 50%, por exemplo)</a:t>
            </a:r>
            <a:endParaRPr/>
          </a:p>
        </p:txBody>
      </p:sp>
      <p:sp>
        <p:nvSpPr>
          <p:cNvPr id="618" name="Google Shape;618;p46"/>
          <p:cNvSpPr txBox="1"/>
          <p:nvPr/>
        </p:nvSpPr>
        <p:spPr>
          <a:xfrm>
            <a:off x="2966720" y="4960202"/>
            <a:ext cx="906272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Por esse motivo, TIR acima, mas muito próximas da TMA (WACC), podem levar a uma desestímulo de investimentos devido ao risco de inviabilidade.</a:t>
            </a:r>
            <a:endParaRPr/>
          </a:p>
        </p:txBody>
      </p:sp>
      <p:sp>
        <p:nvSpPr>
          <p:cNvPr id="619" name="Google Shape;619;p46"/>
          <p:cNvSpPr txBox="1"/>
          <p:nvPr/>
        </p:nvSpPr>
        <p:spPr>
          <a:xfrm>
            <a:off x="5689600" y="6110682"/>
            <a:ext cx="608584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Uma análise de risco apoia a avaliação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6"/>
          <p:cNvSpPr txBox="1"/>
          <p:nvPr>
            <p:ph type="title"/>
          </p:nvPr>
        </p:nvSpPr>
        <p:spPr>
          <a:xfrm>
            <a:off x="3210560" y="365125"/>
            <a:ext cx="814324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Fontes de Imprecisão e Incertezas em Avaliações de PPPs</a:t>
            </a:r>
            <a:endParaRPr/>
          </a:p>
        </p:txBody>
      </p:sp>
      <p:sp>
        <p:nvSpPr>
          <p:cNvPr id="105" name="Google Shape;105;p16"/>
          <p:cNvSpPr txBox="1"/>
          <p:nvPr>
            <p:ph idx="1" type="body"/>
          </p:nvPr>
        </p:nvSpPr>
        <p:spPr>
          <a:xfrm>
            <a:off x="838200" y="1917064"/>
            <a:ext cx="10515600" cy="46666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pt-BR"/>
              <a:t>Projeções de demanda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pt-BR"/>
              <a:t>Investimentos (CAPEX)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pt-BR"/>
              <a:t>Prazo de Investimentos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pt-BR"/>
              <a:t>Despesas de Operação (OPEX)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pt-BR"/>
              <a:t>Premissas Macroeconômicas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pt-BR"/>
              <a:t>Estrutura Contratual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pt-BR"/>
              <a:t>Riscos Regulatórios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pt-BR"/>
              <a:t>Riscos Políticos</a:t>
            </a:r>
            <a:endParaRPr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AutoNum type="arabicPeriod"/>
            </a:pPr>
            <a:r>
              <a:rPr lang="pt-BR"/>
              <a:t>......</a:t>
            </a:r>
            <a:endParaRPr/>
          </a:p>
          <a:p>
            <a:pPr indent="-3365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type="title"/>
          </p:nvPr>
        </p:nvSpPr>
        <p:spPr>
          <a:xfrm>
            <a:off x="3210560" y="365125"/>
            <a:ext cx="814324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Como avaliar a incerteza e o risco?</a:t>
            </a:r>
            <a:endParaRPr/>
          </a:p>
        </p:txBody>
      </p:sp>
      <p:sp>
        <p:nvSpPr>
          <p:cNvPr id="111" name="Google Shape;111;p17"/>
          <p:cNvSpPr txBox="1"/>
          <p:nvPr>
            <p:ph idx="1" type="body"/>
          </p:nvPr>
        </p:nvSpPr>
        <p:spPr>
          <a:xfrm>
            <a:off x="751840" y="2346960"/>
            <a:ext cx="10688320" cy="2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0000" lnSpcReduction="20000"/>
          </a:bodyPr>
          <a:lstStyle/>
          <a:p>
            <a:pPr indent="-514350" lvl="0" marL="51435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pt-BR" sz="13500"/>
              <a:t> INCERTEZA:   Análises de sensibilidade e de cenários</a:t>
            </a:r>
            <a:endParaRPr/>
          </a:p>
          <a:p>
            <a:pPr indent="-27813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9300"/>
          </a:p>
          <a:p>
            <a:pPr indent="-514350" lvl="0" marL="51435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lang="pt-BR" sz="13500"/>
              <a:t> RISCO:   Modelos probabilísticos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8"/>
          <p:cNvSpPr txBox="1"/>
          <p:nvPr>
            <p:ph type="title"/>
          </p:nvPr>
        </p:nvSpPr>
        <p:spPr>
          <a:xfrm>
            <a:off x="3210560" y="365125"/>
            <a:ext cx="814324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Como avaliar a incerteza e o risco?</a:t>
            </a:r>
            <a:endParaRPr/>
          </a:p>
        </p:txBody>
      </p:sp>
      <p:sp>
        <p:nvSpPr>
          <p:cNvPr id="117" name="Google Shape;117;p18"/>
          <p:cNvSpPr txBox="1"/>
          <p:nvPr>
            <p:ph idx="1" type="body"/>
          </p:nvPr>
        </p:nvSpPr>
        <p:spPr>
          <a:xfrm>
            <a:off x="4376469" y="1515497"/>
            <a:ext cx="7815532" cy="33710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b="1" lang="pt-BR" sz="3200"/>
              <a:t>Análises de Sensibilidade e de cenários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 sz="2800"/>
              <a:t>Impacto de cada variável nos indicadores econômicos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 sz="2800"/>
              <a:t>Definição de mínimos ou máximos críticos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 sz="2800"/>
              <a:t>Cenários pessimistas, mais prováveis, otimistas e outros</a:t>
            </a:r>
            <a:endParaRPr/>
          </a:p>
        </p:txBody>
      </p:sp>
      <p:grpSp>
        <p:nvGrpSpPr>
          <p:cNvPr id="118" name="Google Shape;118;p18"/>
          <p:cNvGrpSpPr/>
          <p:nvPr/>
        </p:nvGrpSpPr>
        <p:grpSpPr>
          <a:xfrm>
            <a:off x="91440" y="2076769"/>
            <a:ext cx="4674049" cy="3185160"/>
            <a:chOff x="-458776" y="1052513"/>
            <a:chExt cx="12185764" cy="5424487"/>
          </a:xfrm>
        </p:grpSpPr>
        <p:cxnSp>
          <p:nvCxnSpPr>
            <p:cNvPr id="119" name="Google Shape;119;p18"/>
            <p:cNvCxnSpPr/>
            <p:nvPr/>
          </p:nvCxnSpPr>
          <p:spPr>
            <a:xfrm flipH="1">
              <a:off x="1752600" y="1052513"/>
              <a:ext cx="11113" cy="5424487"/>
            </a:xfrm>
            <a:prstGeom prst="straightConnector1">
              <a:avLst/>
            </a:prstGeom>
            <a:noFill/>
            <a:ln cap="flat" cmpd="sng" w="50800">
              <a:solidFill>
                <a:schemeClr val="dk1"/>
              </a:solidFill>
              <a:prstDash val="solid"/>
              <a:round/>
              <a:headEnd len="med" w="med" type="triangle"/>
              <a:tailEnd len="med" w="med" type="none"/>
            </a:ln>
          </p:spPr>
        </p:cxnSp>
        <p:cxnSp>
          <p:nvCxnSpPr>
            <p:cNvPr id="120" name="Google Shape;120;p18"/>
            <p:cNvCxnSpPr/>
            <p:nvPr/>
          </p:nvCxnSpPr>
          <p:spPr>
            <a:xfrm>
              <a:off x="1754188" y="4648200"/>
              <a:ext cx="6705600" cy="4763"/>
            </a:xfrm>
            <a:prstGeom prst="straightConnector1">
              <a:avLst/>
            </a:prstGeom>
            <a:noFill/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med" w="med" type="triangle"/>
            </a:ln>
          </p:spPr>
        </p:cxnSp>
        <p:sp>
          <p:nvSpPr>
            <p:cNvPr id="121" name="Google Shape;121;p18"/>
            <p:cNvSpPr/>
            <p:nvPr/>
          </p:nvSpPr>
          <p:spPr>
            <a:xfrm>
              <a:off x="-458776" y="1157288"/>
              <a:ext cx="2092313" cy="6300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33CC"/>
                </a:buClr>
                <a:buSzPts val="1800"/>
                <a:buFont typeface="Arial"/>
                <a:buNone/>
              </a:pPr>
              <a:r>
                <a:rPr b="0" i="0" lang="pt-BR" sz="1800" u="none" cap="none" strike="noStrike">
                  <a:solidFill>
                    <a:srgbClr val="3333CC"/>
                  </a:solidFill>
                  <a:latin typeface="Arial"/>
                  <a:ea typeface="Arial"/>
                  <a:cs typeface="Arial"/>
                  <a:sym typeface="Arial"/>
                </a:rPr>
                <a:t>VPL</a:t>
              </a:r>
              <a:endParaRPr/>
            </a:p>
          </p:txBody>
        </p:sp>
        <p:grpSp>
          <p:nvGrpSpPr>
            <p:cNvPr id="122" name="Google Shape;122;p18"/>
            <p:cNvGrpSpPr/>
            <p:nvPr/>
          </p:nvGrpSpPr>
          <p:grpSpPr>
            <a:xfrm>
              <a:off x="2927350" y="1268413"/>
              <a:ext cx="3952875" cy="4713287"/>
              <a:chOff x="1844" y="1257"/>
              <a:chExt cx="3157" cy="2511"/>
            </a:xfrm>
          </p:grpSpPr>
          <p:sp>
            <p:nvSpPr>
              <p:cNvPr id="123" name="Google Shape;123;p18"/>
              <p:cNvSpPr/>
              <p:nvPr/>
            </p:nvSpPr>
            <p:spPr>
              <a:xfrm>
                <a:off x="1844" y="1320"/>
                <a:ext cx="2304" cy="2448"/>
              </a:xfrm>
              <a:custGeom>
                <a:rect b="b" l="l" r="r" t="t"/>
                <a:pathLst>
                  <a:path extrusionOk="0" fill="none" h="21600" w="21600">
                    <a:moveTo>
                      <a:pt x="21599" y="17"/>
                    </a:moveTo>
                    <a:cubicBezTo>
                      <a:pt x="21590" y="11940"/>
                      <a:pt x="11922" y="21599"/>
                      <a:pt x="0" y="21600"/>
                    </a:cubicBezTo>
                  </a:path>
                  <a:path extrusionOk="0" h="21600" w="21600">
                    <a:moveTo>
                      <a:pt x="21599" y="17"/>
                    </a:moveTo>
                    <a:cubicBezTo>
                      <a:pt x="21590" y="11940"/>
                      <a:pt x="11922" y="21599"/>
                      <a:pt x="0" y="21600"/>
                    </a:cubicBezTo>
                    <a:lnTo>
                      <a:pt x="0" y="0"/>
                    </a:lnTo>
                    <a:lnTo>
                      <a:pt x="21599" y="17"/>
                    </a:lnTo>
                    <a:close/>
                  </a:path>
                </a:pathLst>
              </a:custGeom>
              <a:noFill/>
              <a:ln cap="rnd" cmpd="sng" w="50800">
                <a:solidFill>
                  <a:srgbClr val="FF330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18"/>
              <p:cNvSpPr/>
              <p:nvPr/>
            </p:nvSpPr>
            <p:spPr>
              <a:xfrm>
                <a:off x="4162" y="1257"/>
                <a:ext cx="839" cy="2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6025" lIns="92075" spcFirstLastPara="1" rIns="92075" wrap="square" tIns="460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3300"/>
                  </a:buClr>
                  <a:buSzPts val="1800"/>
                  <a:buFont typeface="Arial"/>
                  <a:buNone/>
                </a:pPr>
                <a:r>
                  <a:rPr b="0" lang="pt-BR" sz="1800" u="none">
                    <a:solidFill>
                      <a:srgbClr val="FF3300"/>
                    </a:solidFill>
                    <a:latin typeface="Arial"/>
                    <a:ea typeface="Arial"/>
                    <a:cs typeface="Arial"/>
                    <a:sym typeface="Arial"/>
                  </a:rPr>
                  <a:t>Preço</a:t>
                </a:r>
                <a:endParaRPr/>
              </a:p>
            </p:txBody>
          </p:sp>
        </p:grpSp>
        <p:cxnSp>
          <p:nvCxnSpPr>
            <p:cNvPr id="125" name="Google Shape;125;p18"/>
            <p:cNvCxnSpPr/>
            <p:nvPr/>
          </p:nvCxnSpPr>
          <p:spPr>
            <a:xfrm>
              <a:off x="2339975" y="3357563"/>
              <a:ext cx="5184775" cy="1800225"/>
            </a:xfrm>
            <a:prstGeom prst="straightConnector1">
              <a:avLst/>
            </a:prstGeom>
            <a:noFill/>
            <a:ln cap="flat" cmpd="sng" w="50800">
              <a:solidFill>
                <a:srgbClr val="00FFC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26" name="Google Shape;126;p18"/>
            <p:cNvSpPr/>
            <p:nvPr/>
          </p:nvSpPr>
          <p:spPr>
            <a:xfrm>
              <a:off x="6588125" y="5229225"/>
              <a:ext cx="2159000" cy="5191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3CCCC"/>
                </a:buClr>
                <a:buSzPts val="1800"/>
                <a:buFont typeface="Arial"/>
                <a:buNone/>
              </a:pPr>
              <a:r>
                <a:rPr b="0" lang="pt-BR" sz="1800" u="none">
                  <a:solidFill>
                    <a:srgbClr val="33CCCC"/>
                  </a:solidFill>
                  <a:latin typeface="Arial"/>
                  <a:ea typeface="Arial"/>
                  <a:cs typeface="Arial"/>
                  <a:sym typeface="Arial"/>
                </a:rPr>
                <a:t>Investimento</a:t>
              </a:r>
              <a:endParaRPr/>
            </a:p>
          </p:txBody>
        </p:sp>
        <p:grpSp>
          <p:nvGrpSpPr>
            <p:cNvPr id="127" name="Google Shape;127;p18"/>
            <p:cNvGrpSpPr/>
            <p:nvPr/>
          </p:nvGrpSpPr>
          <p:grpSpPr>
            <a:xfrm>
              <a:off x="2411413" y="2839523"/>
              <a:ext cx="9315575" cy="1597540"/>
              <a:chOff x="1844" y="52"/>
              <a:chExt cx="4644" cy="3716"/>
            </a:xfrm>
          </p:grpSpPr>
          <p:sp>
            <p:nvSpPr>
              <p:cNvPr id="128" name="Google Shape;128;p18"/>
              <p:cNvSpPr/>
              <p:nvPr/>
            </p:nvSpPr>
            <p:spPr>
              <a:xfrm>
                <a:off x="1844" y="1320"/>
                <a:ext cx="2304" cy="2448"/>
              </a:xfrm>
              <a:custGeom>
                <a:rect b="b" l="l" r="r" t="t"/>
                <a:pathLst>
                  <a:path extrusionOk="0" fill="none" h="21600" w="21600">
                    <a:moveTo>
                      <a:pt x="21599" y="17"/>
                    </a:moveTo>
                    <a:cubicBezTo>
                      <a:pt x="21590" y="11940"/>
                      <a:pt x="11922" y="21599"/>
                      <a:pt x="0" y="21600"/>
                    </a:cubicBezTo>
                  </a:path>
                  <a:path extrusionOk="0" h="21600" w="21600">
                    <a:moveTo>
                      <a:pt x="21599" y="17"/>
                    </a:moveTo>
                    <a:cubicBezTo>
                      <a:pt x="21590" y="11940"/>
                      <a:pt x="11922" y="21599"/>
                      <a:pt x="0" y="21600"/>
                    </a:cubicBezTo>
                    <a:lnTo>
                      <a:pt x="0" y="0"/>
                    </a:lnTo>
                    <a:lnTo>
                      <a:pt x="21599" y="17"/>
                    </a:lnTo>
                    <a:close/>
                  </a:path>
                </a:pathLst>
              </a:custGeom>
              <a:noFill/>
              <a:ln cap="rnd" cmpd="sng" w="50800">
                <a:solidFill>
                  <a:schemeClr val="hlink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18"/>
              <p:cNvSpPr/>
              <p:nvPr/>
            </p:nvSpPr>
            <p:spPr>
              <a:xfrm>
                <a:off x="4184" y="52"/>
                <a:ext cx="2304" cy="15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6025" lIns="92075" spcFirstLastPara="1" rIns="92075" wrap="square" tIns="4602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hlink"/>
                  </a:buClr>
                  <a:buSzPts val="2000"/>
                  <a:buFont typeface="Arial"/>
                  <a:buNone/>
                </a:pPr>
                <a:r>
                  <a:rPr b="0" lang="pt-BR" sz="2000" u="none">
                    <a:solidFill>
                      <a:schemeClr val="hlink"/>
                    </a:solidFill>
                    <a:latin typeface="Arial"/>
                    <a:ea typeface="Arial"/>
                    <a:cs typeface="Arial"/>
                    <a:sym typeface="Arial"/>
                  </a:rPr>
                  <a:t>Quantidade</a:t>
                </a:r>
                <a:endParaRPr/>
              </a:p>
            </p:txBody>
          </p:sp>
        </p:grpSp>
      </p:grpSp>
      <p:sp>
        <p:nvSpPr>
          <p:cNvPr id="130" name="Google Shape;130;p18"/>
          <p:cNvSpPr/>
          <p:nvPr/>
        </p:nvSpPr>
        <p:spPr>
          <a:xfrm rot="5400000">
            <a:off x="1588074" y="4569634"/>
            <a:ext cx="1025010" cy="585001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Mínimo</a:t>
            </a:r>
            <a:endParaRPr sz="11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8"/>
          <p:cNvSpPr/>
          <p:nvPr/>
        </p:nvSpPr>
        <p:spPr>
          <a:xfrm rot="5400000">
            <a:off x="2068738" y="4550892"/>
            <a:ext cx="1057058" cy="585001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Máximo</a:t>
            </a:r>
            <a:endParaRPr/>
          </a:p>
        </p:txBody>
      </p:sp>
      <p:sp>
        <p:nvSpPr>
          <p:cNvPr id="132" name="Google Shape;132;p18"/>
          <p:cNvSpPr/>
          <p:nvPr/>
        </p:nvSpPr>
        <p:spPr>
          <a:xfrm rot="-1391492">
            <a:off x="2758684" y="1603991"/>
            <a:ext cx="1521342" cy="585001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rgbClr val="08283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Mais sensível</a:t>
            </a:r>
            <a:endParaRPr sz="11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"/>
          <p:cNvSpPr txBox="1"/>
          <p:nvPr>
            <p:ph type="title"/>
          </p:nvPr>
        </p:nvSpPr>
        <p:spPr>
          <a:xfrm>
            <a:off x="3210560" y="365125"/>
            <a:ext cx="814324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Como avaliar a incerteza e o risco?</a:t>
            </a:r>
            <a:endParaRPr/>
          </a:p>
        </p:txBody>
      </p:sp>
      <p:sp>
        <p:nvSpPr>
          <p:cNvPr id="138" name="Google Shape;138;p19"/>
          <p:cNvSpPr txBox="1"/>
          <p:nvPr>
            <p:ph idx="1" type="body"/>
          </p:nvPr>
        </p:nvSpPr>
        <p:spPr>
          <a:xfrm>
            <a:off x="92887" y="2379799"/>
            <a:ext cx="6408752" cy="35392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b="1" lang="pt-BR" sz="3200"/>
              <a:t>Modelos Probabilísticos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 sz="2800"/>
              <a:t>Uso da Simulação de Monte Carlo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 sz="2800"/>
              <a:t>Cálculo do Valor Esperado do Indicador (TIR, VPL ..)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 sz="2800"/>
              <a:t>Cálculo do Desvio-Padrão do Indicador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pt-BR" sz="2800"/>
              <a:t>Probabilidade de Inviabilidade do projeto</a:t>
            </a:r>
            <a:endParaRPr/>
          </a:p>
        </p:txBody>
      </p:sp>
      <p:grpSp>
        <p:nvGrpSpPr>
          <p:cNvPr id="139" name="Google Shape;139;p19"/>
          <p:cNvGrpSpPr/>
          <p:nvPr/>
        </p:nvGrpSpPr>
        <p:grpSpPr>
          <a:xfrm>
            <a:off x="6614623" y="1391921"/>
            <a:ext cx="4389120" cy="3627158"/>
            <a:chOff x="838200" y="839788"/>
            <a:chExt cx="8078788" cy="5560771"/>
          </a:xfrm>
        </p:grpSpPr>
        <p:cxnSp>
          <p:nvCxnSpPr>
            <p:cNvPr id="140" name="Google Shape;140;p19"/>
            <p:cNvCxnSpPr/>
            <p:nvPr/>
          </p:nvCxnSpPr>
          <p:spPr>
            <a:xfrm>
              <a:off x="3200400" y="1981200"/>
              <a:ext cx="0" cy="1219200"/>
            </a:xfrm>
            <a:prstGeom prst="straightConnector1">
              <a:avLst/>
            </a:prstGeom>
            <a:noFill/>
            <a:ln cap="flat" cmpd="sng" w="50800">
              <a:solidFill>
                <a:srgbClr val="FF3300"/>
              </a:solidFill>
              <a:prstDash val="solid"/>
              <a:round/>
              <a:headEnd len="med" w="med" type="stealth"/>
              <a:tailEnd len="sm" w="sm" type="none"/>
            </a:ln>
          </p:spPr>
        </p:cxnSp>
        <p:grpSp>
          <p:nvGrpSpPr>
            <p:cNvPr id="141" name="Google Shape;141;p19"/>
            <p:cNvGrpSpPr/>
            <p:nvPr/>
          </p:nvGrpSpPr>
          <p:grpSpPr>
            <a:xfrm>
              <a:off x="838200" y="839788"/>
              <a:ext cx="8078788" cy="4646612"/>
              <a:chOff x="528" y="529"/>
              <a:chExt cx="5089" cy="2927"/>
            </a:xfrm>
          </p:grpSpPr>
          <p:cxnSp>
            <p:nvCxnSpPr>
              <p:cNvPr id="142" name="Google Shape;142;p19"/>
              <p:cNvCxnSpPr/>
              <p:nvPr/>
            </p:nvCxnSpPr>
            <p:spPr>
              <a:xfrm>
                <a:off x="528" y="2016"/>
                <a:ext cx="4464" cy="0"/>
              </a:xfrm>
              <a:prstGeom prst="straightConnector1">
                <a:avLst/>
              </a:prstGeom>
              <a:noFill/>
              <a:ln cap="flat" cmpd="sng" w="50800">
                <a:solidFill>
                  <a:srgbClr val="FF33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3" name="Google Shape;143;p19"/>
              <p:cNvCxnSpPr/>
              <p:nvPr/>
            </p:nvCxnSpPr>
            <p:spPr>
              <a:xfrm>
                <a:off x="528" y="2016"/>
                <a:ext cx="0" cy="1104"/>
              </a:xfrm>
              <a:prstGeom prst="straightConnector1">
                <a:avLst/>
              </a:prstGeom>
              <a:noFill/>
              <a:ln cap="flat" cmpd="sng" w="50800">
                <a:solidFill>
                  <a:srgbClr val="FF3300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144" name="Google Shape;144;p19"/>
              <p:cNvCxnSpPr/>
              <p:nvPr/>
            </p:nvCxnSpPr>
            <p:spPr>
              <a:xfrm>
                <a:off x="2736" y="1392"/>
                <a:ext cx="0" cy="624"/>
              </a:xfrm>
              <a:prstGeom prst="straightConnector1">
                <a:avLst/>
              </a:prstGeom>
              <a:noFill/>
              <a:ln cap="flat" cmpd="sng" w="50800">
                <a:solidFill>
                  <a:srgbClr val="FF3300"/>
                </a:solidFill>
                <a:prstDash val="solid"/>
                <a:round/>
                <a:headEnd len="med" w="med" type="stealth"/>
                <a:tailEnd len="sm" w="sm" type="none"/>
              </a:ln>
            </p:spPr>
          </p:cxnSp>
          <p:cxnSp>
            <p:nvCxnSpPr>
              <p:cNvPr id="145" name="Google Shape;145;p19"/>
              <p:cNvCxnSpPr/>
              <p:nvPr/>
            </p:nvCxnSpPr>
            <p:spPr>
              <a:xfrm>
                <a:off x="1248" y="2016"/>
                <a:ext cx="0" cy="624"/>
              </a:xfrm>
              <a:prstGeom prst="straightConnector1">
                <a:avLst/>
              </a:prstGeom>
              <a:noFill/>
              <a:ln cap="flat" cmpd="sng" w="50800">
                <a:solidFill>
                  <a:srgbClr val="FF3300"/>
                </a:solidFill>
                <a:prstDash val="solid"/>
                <a:round/>
                <a:headEnd len="sm" w="sm" type="none"/>
                <a:tailEnd len="med" w="med" type="stealth"/>
              </a:ln>
            </p:spPr>
          </p:cxnSp>
          <p:cxnSp>
            <p:nvCxnSpPr>
              <p:cNvPr id="146" name="Google Shape;146;p19"/>
              <p:cNvCxnSpPr/>
              <p:nvPr/>
            </p:nvCxnSpPr>
            <p:spPr>
              <a:xfrm>
                <a:off x="3408" y="912"/>
                <a:ext cx="0" cy="1104"/>
              </a:xfrm>
              <a:prstGeom prst="straightConnector1">
                <a:avLst/>
              </a:prstGeom>
              <a:noFill/>
              <a:ln cap="flat" cmpd="sng" w="50800">
                <a:solidFill>
                  <a:srgbClr val="FF3300"/>
                </a:solidFill>
                <a:prstDash val="solid"/>
                <a:round/>
                <a:headEnd len="med" w="med" type="stealth"/>
                <a:tailEnd len="sm" w="sm" type="none"/>
              </a:ln>
            </p:spPr>
          </p:cxnSp>
          <p:cxnSp>
            <p:nvCxnSpPr>
              <p:cNvPr id="147" name="Google Shape;147;p19"/>
              <p:cNvCxnSpPr/>
              <p:nvPr/>
            </p:nvCxnSpPr>
            <p:spPr>
              <a:xfrm>
                <a:off x="4176" y="1056"/>
                <a:ext cx="0" cy="960"/>
              </a:xfrm>
              <a:prstGeom prst="straightConnector1">
                <a:avLst/>
              </a:prstGeom>
              <a:noFill/>
              <a:ln cap="flat" cmpd="sng" w="50800">
                <a:solidFill>
                  <a:srgbClr val="FF3300"/>
                </a:solidFill>
                <a:prstDash val="solid"/>
                <a:round/>
                <a:headEnd len="med" w="med" type="stealth"/>
                <a:tailEnd len="sm" w="sm" type="none"/>
              </a:ln>
            </p:spPr>
          </p:cxnSp>
          <p:cxnSp>
            <p:nvCxnSpPr>
              <p:cNvPr id="148" name="Google Shape;148;p19"/>
              <p:cNvCxnSpPr/>
              <p:nvPr/>
            </p:nvCxnSpPr>
            <p:spPr>
              <a:xfrm>
                <a:off x="4992" y="912"/>
                <a:ext cx="0" cy="1104"/>
              </a:xfrm>
              <a:prstGeom prst="straightConnector1">
                <a:avLst/>
              </a:prstGeom>
              <a:noFill/>
              <a:ln cap="flat" cmpd="sng" w="50800">
                <a:solidFill>
                  <a:srgbClr val="FF3300"/>
                </a:solidFill>
                <a:prstDash val="solid"/>
                <a:round/>
                <a:headEnd len="med" w="med" type="stealth"/>
                <a:tailEnd len="sm" w="sm" type="none"/>
              </a:ln>
            </p:spPr>
          </p:cxnSp>
          <p:grpSp>
            <p:nvGrpSpPr>
              <p:cNvPr id="149" name="Google Shape;149;p19"/>
              <p:cNvGrpSpPr/>
              <p:nvPr/>
            </p:nvGrpSpPr>
            <p:grpSpPr>
              <a:xfrm>
                <a:off x="624" y="2736"/>
                <a:ext cx="721" cy="720"/>
                <a:chOff x="624" y="2736"/>
                <a:chExt cx="721" cy="720"/>
              </a:xfrm>
            </p:grpSpPr>
            <p:grpSp>
              <p:nvGrpSpPr>
                <p:cNvPr id="150" name="Google Shape;150;p19"/>
                <p:cNvGrpSpPr/>
                <p:nvPr/>
              </p:nvGrpSpPr>
              <p:grpSpPr>
                <a:xfrm>
                  <a:off x="720" y="2881"/>
                  <a:ext cx="625" cy="480"/>
                  <a:chOff x="720" y="2881"/>
                  <a:chExt cx="625" cy="480"/>
                </a:xfrm>
              </p:grpSpPr>
              <p:sp>
                <p:nvSpPr>
                  <p:cNvPr id="151" name="Google Shape;151;p19"/>
                  <p:cNvSpPr/>
                  <p:nvPr/>
                </p:nvSpPr>
                <p:spPr>
                  <a:xfrm>
                    <a:off x="927" y="2991"/>
                    <a:ext cx="417" cy="148"/>
                  </a:xfrm>
                  <a:custGeom>
                    <a:rect b="b" l="l" r="r" t="t"/>
                    <a:pathLst>
                      <a:path extrusionOk="0" fill="none" h="21600" w="21231">
                        <a:moveTo>
                          <a:pt x="0" y="0"/>
                        </a:moveTo>
                        <a:cubicBezTo>
                          <a:pt x="17" y="0"/>
                          <a:pt x="34" y="-1"/>
                          <a:pt x="51" y="0"/>
                        </a:cubicBezTo>
                        <a:cubicBezTo>
                          <a:pt x="10345" y="0"/>
                          <a:pt x="19209" y="7265"/>
                          <a:pt x="21230" y="17360"/>
                        </a:cubicBezTo>
                      </a:path>
                      <a:path extrusionOk="0" h="21600" w="21231">
                        <a:moveTo>
                          <a:pt x="0" y="0"/>
                        </a:moveTo>
                        <a:cubicBezTo>
                          <a:pt x="17" y="0"/>
                          <a:pt x="34" y="-1"/>
                          <a:pt x="51" y="0"/>
                        </a:cubicBezTo>
                        <a:cubicBezTo>
                          <a:pt x="10345" y="0"/>
                          <a:pt x="19209" y="7265"/>
                          <a:pt x="21230" y="17360"/>
                        </a:cubicBezTo>
                        <a:lnTo>
                          <a:pt x="51" y="21600"/>
                        </a:lnTo>
                        <a:close/>
                      </a:path>
                    </a:pathLst>
                  </a:custGeom>
                  <a:noFill/>
                  <a:ln cap="rnd" cmpd="sng" w="25400">
                    <a:solidFill>
                      <a:srgbClr val="FF33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2" name="Google Shape;152;p19"/>
                  <p:cNvSpPr/>
                  <p:nvPr/>
                </p:nvSpPr>
                <p:spPr>
                  <a:xfrm rot="10800000">
                    <a:off x="960" y="3084"/>
                    <a:ext cx="385" cy="148"/>
                  </a:xfrm>
                  <a:custGeom>
                    <a:rect b="b" l="l" r="r" t="t"/>
                    <a:pathLst>
                      <a:path extrusionOk="0" fill="none" h="21600" w="21184">
                        <a:moveTo>
                          <a:pt x="0" y="17379"/>
                        </a:moveTo>
                        <a:cubicBezTo>
                          <a:pt x="2009" y="7295"/>
                          <a:pt x="10847" y="26"/>
                          <a:pt x="21129" y="0"/>
                        </a:cubicBezTo>
                      </a:path>
                      <a:path extrusionOk="0" h="21600" w="21184">
                        <a:moveTo>
                          <a:pt x="0" y="17379"/>
                        </a:moveTo>
                        <a:cubicBezTo>
                          <a:pt x="2009" y="7295"/>
                          <a:pt x="10847" y="26"/>
                          <a:pt x="21129" y="0"/>
                        </a:cubicBezTo>
                        <a:lnTo>
                          <a:pt x="21184" y="21600"/>
                        </a:lnTo>
                        <a:close/>
                      </a:path>
                    </a:pathLst>
                  </a:custGeom>
                  <a:noFill/>
                  <a:ln cap="rnd" cmpd="sng" w="25400">
                    <a:solidFill>
                      <a:srgbClr val="FF33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3" name="Google Shape;153;p19"/>
                  <p:cNvSpPr/>
                  <p:nvPr/>
                </p:nvSpPr>
                <p:spPr>
                  <a:xfrm>
                    <a:off x="722" y="3214"/>
                    <a:ext cx="208" cy="147"/>
                  </a:xfrm>
                  <a:custGeom>
                    <a:rect b="b" l="l" r="r" t="t"/>
                    <a:pathLst>
                      <a:path extrusionOk="0" fill="none" h="21600" w="21473">
                        <a:moveTo>
                          <a:pt x="0" y="19257"/>
                        </a:moveTo>
                        <a:cubicBezTo>
                          <a:pt x="1191" y="8338"/>
                          <a:pt x="10386" y="52"/>
                          <a:pt x="21370" y="0"/>
                        </a:cubicBezTo>
                      </a:path>
                      <a:path extrusionOk="0" h="21600" w="21473">
                        <a:moveTo>
                          <a:pt x="0" y="19257"/>
                        </a:moveTo>
                        <a:cubicBezTo>
                          <a:pt x="1191" y="8338"/>
                          <a:pt x="10386" y="52"/>
                          <a:pt x="21370" y="0"/>
                        </a:cubicBezTo>
                        <a:lnTo>
                          <a:pt x="21473" y="21600"/>
                        </a:lnTo>
                        <a:close/>
                      </a:path>
                    </a:pathLst>
                  </a:custGeom>
                  <a:noFill/>
                  <a:ln cap="rnd" cmpd="sng" w="25400">
                    <a:solidFill>
                      <a:srgbClr val="FF33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4" name="Google Shape;154;p19"/>
                  <p:cNvSpPr/>
                  <p:nvPr/>
                </p:nvSpPr>
                <p:spPr>
                  <a:xfrm rot="10800000">
                    <a:off x="720" y="2881"/>
                    <a:ext cx="208" cy="130"/>
                  </a:xfrm>
                  <a:custGeom>
                    <a:rect b="b" l="l" r="r" t="t"/>
                    <a:pathLst>
                      <a:path extrusionOk="0" fill="none" h="21600" w="21599">
                        <a:moveTo>
                          <a:pt x="-1" y="0"/>
                        </a:moveTo>
                        <a:cubicBezTo>
                          <a:pt x="11864" y="0"/>
                          <a:pt x="21507" y="9569"/>
                          <a:pt x="21599" y="21432"/>
                        </a:cubicBezTo>
                      </a:path>
                      <a:path extrusionOk="0" h="21600" w="21599">
                        <a:moveTo>
                          <a:pt x="-1" y="0"/>
                        </a:moveTo>
                        <a:cubicBezTo>
                          <a:pt x="11864" y="0"/>
                          <a:pt x="21507" y="9569"/>
                          <a:pt x="21599" y="21432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cap="rnd" cmpd="sng" w="25400">
                    <a:solidFill>
                      <a:srgbClr val="FF33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cxnSp>
              <p:nvCxnSpPr>
                <p:cNvPr id="155" name="Google Shape;155;p19"/>
                <p:cNvCxnSpPr/>
                <p:nvPr/>
              </p:nvCxnSpPr>
              <p:spPr>
                <a:xfrm>
                  <a:off x="624" y="2736"/>
                  <a:ext cx="0" cy="720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56" name="Google Shape;156;p19"/>
              <p:cNvGrpSpPr/>
              <p:nvPr/>
            </p:nvGrpSpPr>
            <p:grpSpPr>
              <a:xfrm>
                <a:off x="1392" y="2160"/>
                <a:ext cx="529" cy="865"/>
                <a:chOff x="1392" y="2160"/>
                <a:chExt cx="529" cy="865"/>
              </a:xfrm>
            </p:grpSpPr>
            <p:grpSp>
              <p:nvGrpSpPr>
                <p:cNvPr id="157" name="Google Shape;157;p19"/>
                <p:cNvGrpSpPr/>
                <p:nvPr/>
              </p:nvGrpSpPr>
              <p:grpSpPr>
                <a:xfrm>
                  <a:off x="1488" y="2209"/>
                  <a:ext cx="433" cy="816"/>
                  <a:chOff x="1488" y="2209"/>
                  <a:chExt cx="433" cy="816"/>
                </a:xfrm>
              </p:grpSpPr>
              <p:sp>
                <p:nvSpPr>
                  <p:cNvPr id="158" name="Google Shape;158;p19"/>
                  <p:cNvSpPr/>
                  <p:nvPr/>
                </p:nvSpPr>
                <p:spPr>
                  <a:xfrm>
                    <a:off x="1632" y="2397"/>
                    <a:ext cx="289" cy="251"/>
                  </a:xfrm>
                  <a:custGeom>
                    <a:rect b="b" l="l" r="r" t="t"/>
                    <a:pathLst>
                      <a:path extrusionOk="0" fill="none" h="21600" w="21256">
                        <a:moveTo>
                          <a:pt x="0" y="0"/>
                        </a:moveTo>
                        <a:cubicBezTo>
                          <a:pt x="24" y="0"/>
                          <a:pt x="49" y="-1"/>
                          <a:pt x="74" y="0"/>
                        </a:cubicBezTo>
                        <a:cubicBezTo>
                          <a:pt x="10373" y="0"/>
                          <a:pt x="19239" y="7271"/>
                          <a:pt x="21255" y="17371"/>
                        </a:cubicBezTo>
                      </a:path>
                      <a:path extrusionOk="0" h="21600" w="21256">
                        <a:moveTo>
                          <a:pt x="0" y="0"/>
                        </a:moveTo>
                        <a:cubicBezTo>
                          <a:pt x="24" y="0"/>
                          <a:pt x="49" y="-1"/>
                          <a:pt x="74" y="0"/>
                        </a:cubicBezTo>
                        <a:cubicBezTo>
                          <a:pt x="10373" y="0"/>
                          <a:pt x="19239" y="7271"/>
                          <a:pt x="21255" y="17371"/>
                        </a:cubicBezTo>
                        <a:lnTo>
                          <a:pt x="74" y="21600"/>
                        </a:lnTo>
                        <a:close/>
                      </a:path>
                    </a:pathLst>
                  </a:custGeom>
                  <a:noFill/>
                  <a:ln cap="rnd" cmpd="sng" w="25400">
                    <a:solidFill>
                      <a:srgbClr val="FF33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9" name="Google Shape;159;p19"/>
                  <p:cNvSpPr/>
                  <p:nvPr/>
                </p:nvSpPr>
                <p:spPr>
                  <a:xfrm rot="10800000">
                    <a:off x="1654" y="2554"/>
                    <a:ext cx="267" cy="251"/>
                  </a:xfrm>
                  <a:custGeom>
                    <a:rect b="b" l="l" r="r" t="t"/>
                    <a:pathLst>
                      <a:path extrusionOk="0" fill="none" h="21600" w="21185">
                        <a:moveTo>
                          <a:pt x="-1" y="17386"/>
                        </a:moveTo>
                        <a:cubicBezTo>
                          <a:pt x="2004" y="7308"/>
                          <a:pt x="10830" y="37"/>
                          <a:pt x="21106" y="0"/>
                        </a:cubicBezTo>
                      </a:path>
                      <a:path extrusionOk="0" h="21600" w="21185">
                        <a:moveTo>
                          <a:pt x="-1" y="17386"/>
                        </a:moveTo>
                        <a:cubicBezTo>
                          <a:pt x="2004" y="7308"/>
                          <a:pt x="10830" y="37"/>
                          <a:pt x="21106" y="0"/>
                        </a:cubicBezTo>
                        <a:lnTo>
                          <a:pt x="21185" y="21600"/>
                        </a:lnTo>
                        <a:close/>
                      </a:path>
                    </a:pathLst>
                  </a:custGeom>
                  <a:noFill/>
                  <a:ln cap="rnd" cmpd="sng" w="25400">
                    <a:solidFill>
                      <a:srgbClr val="FF33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0" name="Google Shape;160;p19"/>
                  <p:cNvSpPr/>
                  <p:nvPr/>
                </p:nvSpPr>
                <p:spPr>
                  <a:xfrm>
                    <a:off x="1489" y="2774"/>
                    <a:ext cx="144" cy="251"/>
                  </a:xfrm>
                  <a:custGeom>
                    <a:rect b="b" l="l" r="r" t="t"/>
                    <a:pathLst>
                      <a:path extrusionOk="0" fill="none" h="21599" w="21485">
                        <a:moveTo>
                          <a:pt x="0" y="19373"/>
                        </a:moveTo>
                        <a:cubicBezTo>
                          <a:pt x="1134" y="8421"/>
                          <a:pt x="10325" y="75"/>
                          <a:pt x="21335" y="-1"/>
                        </a:cubicBezTo>
                      </a:path>
                      <a:path extrusionOk="0" h="21599" w="21485">
                        <a:moveTo>
                          <a:pt x="0" y="19373"/>
                        </a:moveTo>
                        <a:cubicBezTo>
                          <a:pt x="1134" y="8421"/>
                          <a:pt x="10325" y="75"/>
                          <a:pt x="21335" y="-1"/>
                        </a:cubicBezTo>
                        <a:lnTo>
                          <a:pt x="21485" y="21599"/>
                        </a:lnTo>
                        <a:close/>
                      </a:path>
                    </a:pathLst>
                  </a:custGeom>
                  <a:noFill/>
                  <a:ln cap="rnd" cmpd="sng" w="25400">
                    <a:solidFill>
                      <a:srgbClr val="FF33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61" name="Google Shape;161;p19"/>
                  <p:cNvSpPr/>
                  <p:nvPr/>
                </p:nvSpPr>
                <p:spPr>
                  <a:xfrm rot="10800000">
                    <a:off x="1488" y="2209"/>
                    <a:ext cx="144" cy="220"/>
                  </a:xfrm>
                  <a:custGeom>
                    <a:rect b="b" l="l" r="r" t="t"/>
                    <a:pathLst>
                      <a:path extrusionOk="0" fill="none" h="21600" w="21600">
                        <a:moveTo>
                          <a:pt x="-1" y="0"/>
                        </a:moveTo>
                        <a:cubicBezTo>
                          <a:pt x="11891" y="0"/>
                          <a:pt x="21545" y="9611"/>
                          <a:pt x="21599" y="21502"/>
                        </a:cubicBezTo>
                      </a:path>
                      <a:path extrusionOk="0" h="21600" w="21600">
                        <a:moveTo>
                          <a:pt x="-1" y="0"/>
                        </a:moveTo>
                        <a:cubicBezTo>
                          <a:pt x="11891" y="0"/>
                          <a:pt x="21545" y="9611"/>
                          <a:pt x="21599" y="21502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cap="rnd" cmpd="sng" w="25400">
                    <a:solidFill>
                      <a:srgbClr val="FF33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cxnSp>
              <p:nvCxnSpPr>
                <p:cNvPr id="162" name="Google Shape;162;p19"/>
                <p:cNvCxnSpPr/>
                <p:nvPr/>
              </p:nvCxnSpPr>
              <p:spPr>
                <a:xfrm>
                  <a:off x="1392" y="2160"/>
                  <a:ext cx="0" cy="864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3" name="Google Shape;163;p19"/>
              <p:cNvGrpSpPr/>
              <p:nvPr/>
            </p:nvGrpSpPr>
            <p:grpSpPr>
              <a:xfrm>
                <a:off x="2112" y="1056"/>
                <a:ext cx="144" cy="624"/>
                <a:chOff x="2112" y="1056"/>
                <a:chExt cx="144" cy="624"/>
              </a:xfrm>
            </p:grpSpPr>
            <p:cxnSp>
              <p:nvCxnSpPr>
                <p:cNvPr id="164" name="Google Shape;164;p19"/>
                <p:cNvCxnSpPr/>
                <p:nvPr/>
              </p:nvCxnSpPr>
              <p:spPr>
                <a:xfrm>
                  <a:off x="2112" y="1056"/>
                  <a:ext cx="0" cy="624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165" name="Google Shape;165;p19"/>
                <p:cNvCxnSpPr/>
                <p:nvPr/>
              </p:nvCxnSpPr>
              <p:spPr>
                <a:xfrm>
                  <a:off x="2256" y="1152"/>
                  <a:ext cx="0" cy="432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166" name="Google Shape;166;p19"/>
                <p:cNvCxnSpPr/>
                <p:nvPr/>
              </p:nvCxnSpPr>
              <p:spPr>
                <a:xfrm>
                  <a:off x="2112" y="1152"/>
                  <a:ext cx="144" cy="0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FF3300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167" name="Google Shape;167;p19"/>
                <p:cNvCxnSpPr/>
                <p:nvPr/>
              </p:nvCxnSpPr>
              <p:spPr>
                <a:xfrm>
                  <a:off x="2112" y="1584"/>
                  <a:ext cx="144" cy="0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FF3300"/>
                  </a:solidFill>
                  <a:prstDash val="dot"/>
                  <a:round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68" name="Google Shape;168;p19"/>
              <p:cNvGrpSpPr/>
              <p:nvPr/>
            </p:nvGrpSpPr>
            <p:grpSpPr>
              <a:xfrm>
                <a:off x="2832" y="1200"/>
                <a:ext cx="336" cy="480"/>
                <a:chOff x="2832" y="1200"/>
                <a:chExt cx="336" cy="480"/>
              </a:xfrm>
            </p:grpSpPr>
            <p:cxnSp>
              <p:nvCxnSpPr>
                <p:cNvPr id="169" name="Google Shape;169;p19"/>
                <p:cNvCxnSpPr/>
                <p:nvPr/>
              </p:nvCxnSpPr>
              <p:spPr>
                <a:xfrm>
                  <a:off x="2832" y="1200"/>
                  <a:ext cx="0" cy="480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170" name="Google Shape;170;p19"/>
                <p:cNvCxnSpPr/>
                <p:nvPr/>
              </p:nvCxnSpPr>
              <p:spPr>
                <a:xfrm>
                  <a:off x="2880" y="1248"/>
                  <a:ext cx="288" cy="192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171" name="Google Shape;171;p19"/>
                <p:cNvCxnSpPr/>
                <p:nvPr/>
              </p:nvCxnSpPr>
              <p:spPr>
                <a:xfrm flipH="1">
                  <a:off x="2880" y="1440"/>
                  <a:ext cx="288" cy="144"/>
                </a:xfrm>
                <a:prstGeom prst="straightConnector1">
                  <a:avLst/>
                </a:prstGeom>
                <a:noFill/>
                <a:ln cap="flat" cmpd="sng" w="254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</p:grpSp>
          <p:grpSp>
            <p:nvGrpSpPr>
              <p:cNvPr id="172" name="Google Shape;172;p19"/>
              <p:cNvGrpSpPr/>
              <p:nvPr/>
            </p:nvGrpSpPr>
            <p:grpSpPr>
              <a:xfrm>
                <a:off x="3600" y="864"/>
                <a:ext cx="384" cy="528"/>
                <a:chOff x="3600" y="864"/>
                <a:chExt cx="384" cy="528"/>
              </a:xfrm>
            </p:grpSpPr>
            <p:cxnSp>
              <p:nvCxnSpPr>
                <p:cNvPr id="173" name="Google Shape;173;p19"/>
                <p:cNvCxnSpPr/>
                <p:nvPr/>
              </p:nvCxnSpPr>
              <p:spPr>
                <a:xfrm>
                  <a:off x="3600" y="864"/>
                  <a:ext cx="0" cy="528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174" name="Google Shape;174;p19"/>
                <p:cNvCxnSpPr/>
                <p:nvPr/>
              </p:nvCxnSpPr>
              <p:spPr>
                <a:xfrm>
                  <a:off x="3648" y="864"/>
                  <a:ext cx="336" cy="96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cxnSp>
              <p:nvCxnSpPr>
                <p:cNvPr id="175" name="Google Shape;175;p19"/>
                <p:cNvCxnSpPr/>
                <p:nvPr/>
              </p:nvCxnSpPr>
              <p:spPr>
                <a:xfrm flipH="1">
                  <a:off x="3648" y="960"/>
                  <a:ext cx="336" cy="432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</p:grpSp>
          <p:cxnSp>
            <p:nvCxnSpPr>
              <p:cNvPr id="176" name="Google Shape;176;p19"/>
              <p:cNvCxnSpPr/>
              <p:nvPr/>
            </p:nvCxnSpPr>
            <p:spPr>
              <a:xfrm>
                <a:off x="4560" y="2208"/>
                <a:ext cx="864" cy="0"/>
              </a:xfrm>
              <a:prstGeom prst="straightConnector1">
                <a:avLst/>
              </a:prstGeom>
              <a:noFill/>
              <a:ln cap="flat" cmpd="sng" w="12700">
                <a:solidFill>
                  <a:srgbClr val="FF33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grpSp>
            <p:nvGrpSpPr>
              <p:cNvPr id="177" name="Google Shape;177;p19"/>
              <p:cNvGrpSpPr/>
              <p:nvPr/>
            </p:nvGrpSpPr>
            <p:grpSpPr>
              <a:xfrm>
                <a:off x="4609" y="2256"/>
                <a:ext cx="768" cy="577"/>
                <a:chOff x="4609" y="2256"/>
                <a:chExt cx="768" cy="577"/>
              </a:xfrm>
            </p:grpSpPr>
            <p:sp>
              <p:nvSpPr>
                <p:cNvPr id="178" name="Google Shape;178;p19"/>
                <p:cNvSpPr/>
                <p:nvPr/>
              </p:nvSpPr>
              <p:spPr>
                <a:xfrm>
                  <a:off x="4786" y="2448"/>
                  <a:ext cx="237" cy="384"/>
                </a:xfrm>
                <a:custGeom>
                  <a:rect b="b" l="l" r="r" t="t"/>
                  <a:pathLst>
                    <a:path extrusionOk="0" fill="none" h="21169" w="21600">
                      <a:moveTo>
                        <a:pt x="17305" y="21168"/>
                      </a:moveTo>
                      <a:cubicBezTo>
                        <a:pt x="7236" y="19125"/>
                        <a:pt x="0" y="10273"/>
                        <a:pt x="0" y="0"/>
                      </a:cubicBezTo>
                    </a:path>
                    <a:path extrusionOk="0" h="21169" w="21600">
                      <a:moveTo>
                        <a:pt x="17305" y="21168"/>
                      </a:moveTo>
                      <a:cubicBezTo>
                        <a:pt x="7236" y="19125"/>
                        <a:pt x="0" y="10273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noFill/>
                <a:ln cap="rnd" cmpd="sng" w="254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79" name="Google Shape;179;p19"/>
                <p:cNvSpPr/>
                <p:nvPr/>
              </p:nvSpPr>
              <p:spPr>
                <a:xfrm rot="10800000">
                  <a:off x="4934" y="2477"/>
                  <a:ext cx="236" cy="356"/>
                </a:xfrm>
                <a:custGeom>
                  <a:rect b="b" l="l" r="r" t="t"/>
                  <a:pathLst>
                    <a:path extrusionOk="0" fill="none" h="21189" w="21600">
                      <a:moveTo>
                        <a:pt x="0" y="21129"/>
                      </a:moveTo>
                      <a:cubicBezTo>
                        <a:pt x="28" y="10839"/>
                        <a:pt x="7311" y="1998"/>
                        <a:pt x="17406" y="0"/>
                      </a:cubicBezTo>
                    </a:path>
                    <a:path extrusionOk="0" h="21189" w="21600">
                      <a:moveTo>
                        <a:pt x="0" y="21129"/>
                      </a:moveTo>
                      <a:cubicBezTo>
                        <a:pt x="28" y="10839"/>
                        <a:pt x="7311" y="1998"/>
                        <a:pt x="17406" y="0"/>
                      </a:cubicBezTo>
                      <a:lnTo>
                        <a:pt x="21600" y="21189"/>
                      </a:lnTo>
                      <a:close/>
                    </a:path>
                  </a:pathLst>
                </a:custGeom>
                <a:noFill/>
                <a:ln cap="rnd" cmpd="sng" w="254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0" name="Google Shape;180;p19"/>
                <p:cNvSpPr/>
                <p:nvPr/>
              </p:nvSpPr>
              <p:spPr>
                <a:xfrm>
                  <a:off x="5141" y="2257"/>
                  <a:ext cx="236" cy="192"/>
                </a:xfrm>
                <a:custGeom>
                  <a:rect b="b" l="l" r="r" t="t"/>
                  <a:pathLst>
                    <a:path extrusionOk="0" fill="none" h="21479" w="21600">
                      <a:moveTo>
                        <a:pt x="0" y="21479"/>
                      </a:moveTo>
                      <a:cubicBezTo>
                        <a:pt x="0" y="10434"/>
                        <a:pt x="8331" y="1169"/>
                        <a:pt x="19313" y="0"/>
                      </a:cubicBezTo>
                    </a:path>
                    <a:path extrusionOk="0" h="21479" w="21600">
                      <a:moveTo>
                        <a:pt x="0" y="21479"/>
                      </a:moveTo>
                      <a:cubicBezTo>
                        <a:pt x="0" y="10434"/>
                        <a:pt x="8331" y="1169"/>
                        <a:pt x="19313" y="0"/>
                      </a:cubicBezTo>
                      <a:lnTo>
                        <a:pt x="21600" y="21479"/>
                      </a:lnTo>
                      <a:close/>
                    </a:path>
                  </a:pathLst>
                </a:custGeom>
                <a:noFill/>
                <a:ln cap="rnd" cmpd="sng" w="254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81" name="Google Shape;181;p19"/>
                <p:cNvSpPr/>
                <p:nvPr/>
              </p:nvSpPr>
              <p:spPr>
                <a:xfrm rot="10800000">
                  <a:off x="4609" y="2256"/>
                  <a:ext cx="207" cy="192"/>
                </a:xfrm>
                <a:custGeom>
                  <a:rect b="b" l="l" r="r" t="t"/>
                  <a:pathLst>
                    <a:path extrusionOk="0" fill="none" h="21600" w="21600">
                      <a:moveTo>
                        <a:pt x="21495" y="21599"/>
                      </a:moveTo>
                      <a:cubicBezTo>
                        <a:pt x="9606" y="21541"/>
                        <a:pt x="0" y="11888"/>
                        <a:pt x="0" y="0"/>
                      </a:cubicBezTo>
                    </a:path>
                    <a:path extrusionOk="0" h="21600" w="21600">
                      <a:moveTo>
                        <a:pt x="21495" y="21599"/>
                      </a:moveTo>
                      <a:cubicBezTo>
                        <a:pt x="9606" y="21541"/>
                        <a:pt x="0" y="11888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noFill/>
                <a:ln cap="rnd" cmpd="sng" w="254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82" name="Google Shape;182;p19"/>
              <p:cNvGrpSpPr/>
              <p:nvPr/>
            </p:nvGrpSpPr>
            <p:grpSpPr>
              <a:xfrm>
                <a:off x="5136" y="529"/>
                <a:ext cx="481" cy="1248"/>
                <a:chOff x="5136" y="529"/>
                <a:chExt cx="481" cy="1248"/>
              </a:xfrm>
            </p:grpSpPr>
            <p:cxnSp>
              <p:nvCxnSpPr>
                <p:cNvPr id="183" name="Google Shape;183;p19"/>
                <p:cNvCxnSpPr/>
                <p:nvPr/>
              </p:nvCxnSpPr>
              <p:spPr>
                <a:xfrm>
                  <a:off x="5136" y="672"/>
                  <a:ext cx="0" cy="912"/>
                </a:xfrm>
                <a:prstGeom prst="straightConnector1">
                  <a:avLst/>
                </a:prstGeom>
                <a:noFill/>
                <a:ln cap="flat" cmpd="sng" w="12700">
                  <a:solidFill>
                    <a:srgbClr val="FF3300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</p:cxnSp>
            <p:grpSp>
              <p:nvGrpSpPr>
                <p:cNvPr id="184" name="Google Shape;184;p19"/>
                <p:cNvGrpSpPr/>
                <p:nvPr/>
              </p:nvGrpSpPr>
              <p:grpSpPr>
                <a:xfrm>
                  <a:off x="5232" y="529"/>
                  <a:ext cx="385" cy="1248"/>
                  <a:chOff x="5232" y="529"/>
                  <a:chExt cx="385" cy="1248"/>
                </a:xfrm>
              </p:grpSpPr>
              <p:sp>
                <p:nvSpPr>
                  <p:cNvPr id="185" name="Google Shape;185;p19"/>
                  <p:cNvSpPr/>
                  <p:nvPr/>
                </p:nvSpPr>
                <p:spPr>
                  <a:xfrm>
                    <a:off x="5359" y="817"/>
                    <a:ext cx="257" cy="384"/>
                  </a:xfrm>
                  <a:custGeom>
                    <a:rect b="b" l="l" r="r" t="t"/>
                    <a:pathLst>
                      <a:path extrusionOk="0" fill="none" h="21600" w="21267">
                        <a:moveTo>
                          <a:pt x="0" y="0"/>
                        </a:moveTo>
                        <a:cubicBezTo>
                          <a:pt x="27" y="0"/>
                          <a:pt x="55" y="-1"/>
                          <a:pt x="83" y="0"/>
                        </a:cubicBezTo>
                        <a:cubicBezTo>
                          <a:pt x="10386" y="0"/>
                          <a:pt x="19255" y="7277"/>
                          <a:pt x="21267" y="17381"/>
                        </a:cubicBezTo>
                      </a:path>
                      <a:path extrusionOk="0" h="21600" w="21267">
                        <a:moveTo>
                          <a:pt x="0" y="0"/>
                        </a:moveTo>
                        <a:cubicBezTo>
                          <a:pt x="27" y="0"/>
                          <a:pt x="55" y="-1"/>
                          <a:pt x="83" y="0"/>
                        </a:cubicBezTo>
                        <a:cubicBezTo>
                          <a:pt x="10386" y="0"/>
                          <a:pt x="19255" y="7277"/>
                          <a:pt x="21267" y="17381"/>
                        </a:cubicBezTo>
                        <a:lnTo>
                          <a:pt x="83" y="21600"/>
                        </a:lnTo>
                        <a:close/>
                      </a:path>
                    </a:pathLst>
                  </a:custGeom>
                  <a:noFill/>
                  <a:ln cap="rnd" cmpd="sng" w="25400">
                    <a:solidFill>
                      <a:srgbClr val="FF33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6" name="Google Shape;186;p19"/>
                  <p:cNvSpPr/>
                  <p:nvPr/>
                </p:nvSpPr>
                <p:spPr>
                  <a:xfrm rot="10800000">
                    <a:off x="5380" y="1057"/>
                    <a:ext cx="237" cy="384"/>
                  </a:xfrm>
                  <a:custGeom>
                    <a:rect b="b" l="l" r="r" t="t"/>
                    <a:pathLst>
                      <a:path extrusionOk="0" fill="none" h="21600" w="21188">
                        <a:moveTo>
                          <a:pt x="0" y="17401"/>
                        </a:moveTo>
                        <a:cubicBezTo>
                          <a:pt x="1997" y="7319"/>
                          <a:pt x="10822" y="42"/>
                          <a:pt x="21099" y="0"/>
                        </a:cubicBezTo>
                      </a:path>
                      <a:path extrusionOk="0" h="21600" w="21188">
                        <a:moveTo>
                          <a:pt x="0" y="17401"/>
                        </a:moveTo>
                        <a:cubicBezTo>
                          <a:pt x="1997" y="7319"/>
                          <a:pt x="10822" y="42"/>
                          <a:pt x="21099" y="0"/>
                        </a:cubicBezTo>
                        <a:lnTo>
                          <a:pt x="21188" y="21600"/>
                        </a:lnTo>
                        <a:close/>
                      </a:path>
                    </a:pathLst>
                  </a:custGeom>
                  <a:noFill/>
                  <a:ln cap="rnd" cmpd="sng" w="25400">
                    <a:solidFill>
                      <a:srgbClr val="FF33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7" name="Google Shape;187;p19"/>
                  <p:cNvSpPr/>
                  <p:nvPr/>
                </p:nvSpPr>
                <p:spPr>
                  <a:xfrm>
                    <a:off x="5233" y="1393"/>
                    <a:ext cx="128" cy="384"/>
                  </a:xfrm>
                  <a:custGeom>
                    <a:rect b="b" l="l" r="r" t="t"/>
                    <a:pathLst>
                      <a:path extrusionOk="0" fill="none" h="21599" w="21484">
                        <a:moveTo>
                          <a:pt x="0" y="19361"/>
                        </a:moveTo>
                        <a:cubicBezTo>
                          <a:pt x="1139" y="8421"/>
                          <a:pt x="10318" y="84"/>
                          <a:pt x="21316" y="-1"/>
                        </a:cubicBezTo>
                      </a:path>
                      <a:path extrusionOk="0" h="21599" w="21484">
                        <a:moveTo>
                          <a:pt x="0" y="19361"/>
                        </a:moveTo>
                        <a:cubicBezTo>
                          <a:pt x="1139" y="8421"/>
                          <a:pt x="10318" y="84"/>
                          <a:pt x="21316" y="-1"/>
                        </a:cubicBezTo>
                        <a:lnTo>
                          <a:pt x="21484" y="21599"/>
                        </a:lnTo>
                        <a:close/>
                      </a:path>
                    </a:pathLst>
                  </a:custGeom>
                  <a:noFill/>
                  <a:ln cap="rnd" cmpd="sng" w="25400">
                    <a:solidFill>
                      <a:srgbClr val="FF33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88" name="Google Shape;188;p19"/>
                  <p:cNvSpPr/>
                  <p:nvPr/>
                </p:nvSpPr>
                <p:spPr>
                  <a:xfrm rot="10800000">
                    <a:off x="5232" y="529"/>
                    <a:ext cx="128" cy="336"/>
                  </a:xfrm>
                  <a:custGeom>
                    <a:rect b="b" l="l" r="r" t="t"/>
                    <a:pathLst>
                      <a:path extrusionOk="0" fill="none" h="21600" w="2160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extrusionOk="0" h="21600" w="2160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cap="rnd" cmpd="sng" w="25400">
                    <a:solidFill>
                      <a:srgbClr val="FF3300"/>
                    </a:solidFill>
                    <a:prstDash val="solid"/>
                    <a:round/>
                    <a:headEnd len="sm" w="sm" type="none"/>
                    <a:tailEnd len="sm" w="sm" type="none"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cxnSp>
          <p:nvCxnSpPr>
            <p:cNvPr id="189" name="Google Shape;189;p19"/>
            <p:cNvCxnSpPr/>
            <p:nvPr/>
          </p:nvCxnSpPr>
          <p:spPr>
            <a:xfrm>
              <a:off x="3124200" y="5715000"/>
              <a:ext cx="3505200" cy="0"/>
            </a:xfrm>
            <a:prstGeom prst="straightConnector1">
              <a:avLst/>
            </a:prstGeom>
            <a:noFill/>
            <a:ln cap="flat" cmpd="sng" w="12700">
              <a:solidFill>
                <a:srgbClr val="3333CC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0" name="Google Shape;190;p19"/>
            <p:cNvSpPr/>
            <p:nvPr/>
          </p:nvSpPr>
          <p:spPr>
            <a:xfrm>
              <a:off x="6537324" y="5775326"/>
              <a:ext cx="1192022" cy="5672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VPL</a:t>
              </a:r>
              <a:endParaRPr/>
            </a:p>
          </p:txBody>
        </p:sp>
        <p:grpSp>
          <p:nvGrpSpPr>
            <p:cNvPr id="191" name="Google Shape;191;p19"/>
            <p:cNvGrpSpPr/>
            <p:nvPr/>
          </p:nvGrpSpPr>
          <p:grpSpPr>
            <a:xfrm>
              <a:off x="3352800" y="3886200"/>
              <a:ext cx="3125788" cy="1828800"/>
              <a:chOff x="2112" y="2448"/>
              <a:chExt cx="1969" cy="1152"/>
            </a:xfrm>
          </p:grpSpPr>
          <p:sp>
            <p:nvSpPr>
              <p:cNvPr id="192" name="Google Shape;192;p19"/>
              <p:cNvSpPr/>
              <p:nvPr/>
            </p:nvSpPr>
            <p:spPr>
              <a:xfrm rot="10800000">
                <a:off x="3073" y="2448"/>
                <a:ext cx="576" cy="672"/>
              </a:xfrm>
              <a:custGeom>
                <a:rect b="b" l="l" r="r" t="t"/>
                <a:pathLst>
                  <a:path extrusionOk="0" fill="none" h="21600" w="2160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</a:path>
                  <a:path extrusionOk="0" h="21600" w="2160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noFill/>
              <a:ln cap="rnd" cmpd="sng" w="50800">
                <a:solidFill>
                  <a:srgbClr val="3333C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19"/>
              <p:cNvSpPr/>
              <p:nvPr/>
            </p:nvSpPr>
            <p:spPr>
              <a:xfrm rot="10800000">
                <a:off x="2544" y="2448"/>
                <a:ext cx="576" cy="672"/>
              </a:xfrm>
              <a:custGeom>
                <a:rect b="b" l="l" r="r" t="t"/>
                <a:pathLst>
                  <a:path extrusionOk="0" fill="none" h="21600" w="2160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</a:path>
                  <a:path extrusionOk="0" h="21600" w="2160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cap="rnd" cmpd="sng" w="50800">
                <a:solidFill>
                  <a:srgbClr val="3333C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19"/>
              <p:cNvSpPr/>
              <p:nvPr/>
            </p:nvSpPr>
            <p:spPr>
              <a:xfrm>
                <a:off x="3649" y="3072"/>
                <a:ext cx="432" cy="432"/>
              </a:xfrm>
              <a:custGeom>
                <a:rect b="b" l="l" r="r" t="t"/>
                <a:pathLst>
                  <a:path extrusionOk="0" fill="none" h="21600" w="2160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</a:path>
                  <a:path extrusionOk="0" h="21600" w="21600">
                    <a:moveTo>
                      <a:pt x="21600" y="21600"/>
                    </a:moveTo>
                    <a:cubicBezTo>
                      <a:pt x="9670" y="21600"/>
                      <a:pt x="0" y="11929"/>
                      <a:pt x="0" y="0"/>
                    </a:cubicBezTo>
                    <a:lnTo>
                      <a:pt x="21600" y="0"/>
                    </a:lnTo>
                    <a:close/>
                  </a:path>
                </a:pathLst>
              </a:custGeom>
              <a:noFill/>
              <a:ln cap="rnd" cmpd="sng" w="50800">
                <a:solidFill>
                  <a:srgbClr val="3333C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19"/>
              <p:cNvSpPr/>
              <p:nvPr/>
            </p:nvSpPr>
            <p:spPr>
              <a:xfrm>
                <a:off x="2112" y="3120"/>
                <a:ext cx="432" cy="432"/>
              </a:xfrm>
              <a:custGeom>
                <a:rect b="b" l="l" r="r" t="t"/>
                <a:pathLst>
                  <a:path extrusionOk="0" fill="none" h="21600" w="2160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</a:path>
                  <a:path extrusionOk="0" h="21600" w="2160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600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cap="rnd" cmpd="sng" w="50800">
                <a:solidFill>
                  <a:srgbClr val="3333C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196" name="Google Shape;196;p19"/>
              <p:cNvCxnSpPr/>
              <p:nvPr/>
            </p:nvCxnSpPr>
            <p:spPr>
              <a:xfrm>
                <a:off x="3072" y="2448"/>
                <a:ext cx="0" cy="1152"/>
              </a:xfrm>
              <a:prstGeom prst="straightConnector1">
                <a:avLst/>
              </a:prstGeom>
              <a:noFill/>
              <a:ln cap="flat" cmpd="sng" w="12700">
                <a:solidFill>
                  <a:srgbClr val="3333CC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sp>
          <p:nvSpPr>
            <p:cNvPr id="197" name="Google Shape;197;p19"/>
            <p:cNvSpPr/>
            <p:nvPr/>
          </p:nvSpPr>
          <p:spPr>
            <a:xfrm>
              <a:off x="4556124" y="5927724"/>
              <a:ext cx="1525436" cy="4728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4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 (VPL)</a:t>
              </a:r>
              <a:endParaRPr/>
            </a:p>
          </p:txBody>
        </p:sp>
        <p:cxnSp>
          <p:nvCxnSpPr>
            <p:cNvPr id="198" name="Google Shape;198;p19"/>
            <p:cNvCxnSpPr/>
            <p:nvPr/>
          </p:nvCxnSpPr>
          <p:spPr>
            <a:xfrm flipH="1">
              <a:off x="5410200" y="4648200"/>
              <a:ext cx="533400" cy="381000"/>
            </a:xfrm>
            <a:prstGeom prst="straightConnector1">
              <a:avLst/>
            </a:prstGeom>
            <a:noFill/>
            <a:ln cap="flat" cmpd="sng" w="25400">
              <a:solidFill>
                <a:srgbClr val="3333CC"/>
              </a:solidFill>
              <a:prstDash val="solid"/>
              <a:round/>
              <a:headEnd len="sm" w="sm" type="none"/>
              <a:tailEnd len="med" w="med" type="stealth"/>
            </a:ln>
          </p:spPr>
        </p:cxnSp>
        <p:sp>
          <p:nvSpPr>
            <p:cNvPr id="199" name="Google Shape;199;p19"/>
            <p:cNvSpPr/>
            <p:nvPr/>
          </p:nvSpPr>
          <p:spPr>
            <a:xfrm>
              <a:off x="5851524" y="4403725"/>
              <a:ext cx="3063875" cy="5672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Desvio Padrão</a:t>
              </a:r>
              <a:endParaRPr/>
            </a:p>
          </p:txBody>
        </p:sp>
        <p:cxnSp>
          <p:nvCxnSpPr>
            <p:cNvPr id="200" name="Google Shape;200;p19"/>
            <p:cNvCxnSpPr/>
            <p:nvPr/>
          </p:nvCxnSpPr>
          <p:spPr>
            <a:xfrm>
              <a:off x="4191000" y="4419600"/>
              <a:ext cx="0" cy="1295400"/>
            </a:xfrm>
            <a:prstGeom prst="straightConnector1">
              <a:avLst/>
            </a:prstGeom>
            <a:noFill/>
            <a:ln cap="flat" cmpd="sng" w="12700">
              <a:solidFill>
                <a:srgbClr val="FF33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1" name="Google Shape;201;p19"/>
            <p:cNvSpPr/>
            <p:nvPr/>
          </p:nvSpPr>
          <p:spPr>
            <a:xfrm>
              <a:off x="4022726" y="5699124"/>
              <a:ext cx="554704" cy="56720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6025" lIns="92075" spcFirstLastPara="1" rIns="92075" wrap="square" tIns="46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800">
                  <a:solidFill>
                    <a:schemeClr val="dk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0</a:t>
              </a:r>
              <a:endParaRPr b="1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grpSp>
          <p:nvGrpSpPr>
            <p:cNvPr id="202" name="Google Shape;202;p19"/>
            <p:cNvGrpSpPr/>
            <p:nvPr/>
          </p:nvGrpSpPr>
          <p:grpSpPr>
            <a:xfrm>
              <a:off x="3505200" y="5181600"/>
              <a:ext cx="685800" cy="533400"/>
              <a:chOff x="2208" y="3264"/>
              <a:chExt cx="432" cy="336"/>
            </a:xfrm>
          </p:grpSpPr>
          <p:cxnSp>
            <p:nvCxnSpPr>
              <p:cNvPr id="203" name="Google Shape;203;p19"/>
              <p:cNvCxnSpPr/>
              <p:nvPr/>
            </p:nvCxnSpPr>
            <p:spPr>
              <a:xfrm>
                <a:off x="2208" y="3504"/>
                <a:ext cx="288" cy="96"/>
              </a:xfrm>
              <a:prstGeom prst="straightConnector1">
                <a:avLst/>
              </a:prstGeom>
              <a:noFill/>
              <a:ln cap="flat" cmpd="sng" w="12700">
                <a:solidFill>
                  <a:srgbClr val="FF33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4" name="Google Shape;204;p19"/>
              <p:cNvCxnSpPr/>
              <p:nvPr/>
            </p:nvCxnSpPr>
            <p:spPr>
              <a:xfrm>
                <a:off x="2400" y="3408"/>
                <a:ext cx="240" cy="96"/>
              </a:xfrm>
              <a:prstGeom prst="straightConnector1">
                <a:avLst/>
              </a:prstGeom>
              <a:noFill/>
              <a:ln cap="flat" cmpd="sng" w="12700">
                <a:solidFill>
                  <a:srgbClr val="FF33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5" name="Google Shape;205;p19"/>
              <p:cNvCxnSpPr/>
              <p:nvPr/>
            </p:nvCxnSpPr>
            <p:spPr>
              <a:xfrm>
                <a:off x="2496" y="3264"/>
                <a:ext cx="144" cy="48"/>
              </a:xfrm>
              <a:prstGeom prst="straightConnector1">
                <a:avLst/>
              </a:prstGeom>
              <a:noFill/>
              <a:ln cap="flat" cmpd="sng" w="12700">
                <a:solidFill>
                  <a:srgbClr val="FF3300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pic>
        <p:nvPicPr>
          <p:cNvPr id="206" name="Google Shape;206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28210" y="1211789"/>
            <a:ext cx="1436584" cy="1442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0"/>
          <p:cNvSpPr txBox="1"/>
          <p:nvPr>
            <p:ph type="title"/>
          </p:nvPr>
        </p:nvSpPr>
        <p:spPr>
          <a:xfrm>
            <a:off x="838200" y="365125"/>
            <a:ext cx="89154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Exemplo ilustrativo do uso de ferramentas de avaliação de incerteza e Risco</a:t>
            </a:r>
            <a:endParaRPr/>
          </a:p>
        </p:txBody>
      </p:sp>
      <p:sp>
        <p:nvSpPr>
          <p:cNvPr id="212" name="Google Shape;212;p20"/>
          <p:cNvSpPr txBox="1"/>
          <p:nvPr>
            <p:ph idx="1" type="body"/>
          </p:nvPr>
        </p:nvSpPr>
        <p:spPr>
          <a:xfrm>
            <a:off x="838200" y="1825625"/>
            <a:ext cx="10515600" cy="3061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b="1" lang="pt-BR" sz="3200"/>
              <a:t>Exemplo: Túnel Santos - Guarujá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pt-BR" sz="3200"/>
              <a:t>Em 05 de setembro de 2025 ocorreu a Sessão Pública de Abertura das Propostas das licitantes.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pt-BR" sz="3200"/>
              <a:t> A Licitante </a:t>
            </a:r>
            <a:r>
              <a:rPr b="1" lang="pt-BR" sz="3200"/>
              <a:t>Mota-Engil Latam Portugal S.A. </a:t>
            </a:r>
            <a:r>
              <a:rPr lang="pt-BR" sz="3200"/>
              <a:t>foi classificada em </a:t>
            </a:r>
            <a:r>
              <a:rPr b="1" lang="pt-BR" sz="3200"/>
              <a:t>primeiro lugar </a:t>
            </a:r>
            <a:r>
              <a:rPr lang="pt-BR" sz="3200"/>
              <a:t>oferecendo 0,5% de desconto sobre a Contraprestação Anual.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1"/>
          <p:cNvSpPr txBox="1"/>
          <p:nvPr>
            <p:ph type="title"/>
          </p:nvPr>
        </p:nvSpPr>
        <p:spPr>
          <a:xfrm>
            <a:off x="838200" y="365125"/>
            <a:ext cx="89154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Play"/>
              <a:buNone/>
            </a:pPr>
            <a:r>
              <a:rPr lang="pt-BR">
                <a:solidFill>
                  <a:srgbClr val="FF0000"/>
                </a:solidFill>
              </a:rPr>
              <a:t>Travessia Santos-Guarujá atualmente</a:t>
            </a:r>
            <a:endParaRPr/>
          </a:p>
        </p:txBody>
      </p:sp>
      <p:pic>
        <p:nvPicPr>
          <p:cNvPr id="218" name="Google Shape;218;p21"/>
          <p:cNvPicPr preferRelativeResize="0"/>
          <p:nvPr/>
        </p:nvPicPr>
        <p:blipFill rotWithShape="1">
          <a:blip r:embed="rId4">
            <a:alphaModFix/>
          </a:blip>
          <a:srcRect b="0" l="14552" r="0" t="0"/>
          <a:stretch/>
        </p:blipFill>
        <p:spPr>
          <a:xfrm>
            <a:off x="384601" y="1450406"/>
            <a:ext cx="7206273" cy="4392586"/>
          </a:xfrm>
          <a:prstGeom prst="rect">
            <a:avLst/>
          </a:prstGeom>
          <a:noFill/>
          <a:ln>
            <a:noFill/>
          </a:ln>
          <a:effectLst>
            <a:outerShdw blurRad="50800" sx="41000" rotWithShape="0" algn="t" dir="5400000" dist="38100" sy="41000">
              <a:srgbClr val="000000">
                <a:alpha val="93725"/>
              </a:srgbClr>
            </a:outerShdw>
          </a:effectLst>
        </p:spPr>
      </p:pic>
      <p:sp>
        <p:nvSpPr>
          <p:cNvPr id="219" name="Google Shape;219;p21"/>
          <p:cNvSpPr txBox="1"/>
          <p:nvPr/>
        </p:nvSpPr>
        <p:spPr>
          <a:xfrm>
            <a:off x="8430106" y="2199985"/>
            <a:ext cx="475625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Grande tempo para travessia atual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pela rodovia ou pelos transportes aquaviários</a:t>
            </a:r>
            <a:endParaRPr/>
          </a:p>
        </p:txBody>
      </p:sp>
      <p:cxnSp>
        <p:nvCxnSpPr>
          <p:cNvPr id="220" name="Google Shape;220;p21"/>
          <p:cNvCxnSpPr/>
          <p:nvPr/>
        </p:nvCxnSpPr>
        <p:spPr>
          <a:xfrm flipH="1" rot="10800000">
            <a:off x="5418240" y="2551936"/>
            <a:ext cx="470516" cy="449912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1" name="Google Shape;221;p21"/>
          <p:cNvCxnSpPr/>
          <p:nvPr/>
        </p:nvCxnSpPr>
        <p:spPr>
          <a:xfrm>
            <a:off x="5817734" y="2480914"/>
            <a:ext cx="852257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" name="Google Shape;222;p21"/>
          <p:cNvSpPr txBox="1"/>
          <p:nvPr/>
        </p:nvSpPr>
        <p:spPr>
          <a:xfrm>
            <a:off x="5766343" y="2137864"/>
            <a:ext cx="12295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Guarujá</a:t>
            </a:r>
            <a:endParaRPr/>
          </a:p>
        </p:txBody>
      </p:sp>
      <p:sp>
        <p:nvSpPr>
          <p:cNvPr id="223" name="Google Shape;223;p21"/>
          <p:cNvSpPr txBox="1"/>
          <p:nvPr/>
        </p:nvSpPr>
        <p:spPr>
          <a:xfrm>
            <a:off x="3617441" y="3579250"/>
            <a:ext cx="122955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Santos</a:t>
            </a:r>
            <a:endParaRPr/>
          </a:p>
        </p:txBody>
      </p:sp>
      <p:cxnSp>
        <p:nvCxnSpPr>
          <p:cNvPr id="224" name="Google Shape;224;p21"/>
          <p:cNvCxnSpPr/>
          <p:nvPr/>
        </p:nvCxnSpPr>
        <p:spPr>
          <a:xfrm flipH="1" rot="10800000">
            <a:off x="4376482" y="3381453"/>
            <a:ext cx="470516" cy="449912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" name="Google Shape;225;p21"/>
          <p:cNvCxnSpPr/>
          <p:nvPr/>
        </p:nvCxnSpPr>
        <p:spPr>
          <a:xfrm>
            <a:off x="3570661" y="3893092"/>
            <a:ext cx="852257" cy="0"/>
          </a:xfrm>
          <a:prstGeom prst="straightConnector1">
            <a:avLst/>
          </a:prstGeom>
          <a:noFill/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6" name="Google Shape;226;p21"/>
          <p:cNvCxnSpPr/>
          <p:nvPr/>
        </p:nvCxnSpPr>
        <p:spPr>
          <a:xfrm rot="10800000">
            <a:off x="5606039" y="3646699"/>
            <a:ext cx="220573" cy="117217"/>
          </a:xfrm>
          <a:prstGeom prst="straightConnector1">
            <a:avLst/>
          </a:prstGeom>
          <a:noFill/>
          <a:ln cap="flat" cmpd="sng" w="28575">
            <a:solidFill>
              <a:srgbClr val="33F133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27" name="Google Shape;227;p21"/>
          <p:cNvCxnSpPr/>
          <p:nvPr/>
        </p:nvCxnSpPr>
        <p:spPr>
          <a:xfrm rot="10800000">
            <a:off x="4501453" y="2776892"/>
            <a:ext cx="268716" cy="0"/>
          </a:xfrm>
          <a:prstGeom prst="straightConnector1">
            <a:avLst/>
          </a:prstGeom>
          <a:noFill/>
          <a:ln cap="flat" cmpd="sng" w="28575">
            <a:solidFill>
              <a:srgbClr val="33F133"/>
            </a:solidFill>
            <a:prstDash val="dot"/>
            <a:miter lim="800000"/>
            <a:headEnd len="sm" w="sm" type="none"/>
            <a:tailEnd len="sm" w="sm" type="none"/>
          </a:ln>
        </p:spPr>
      </p:cxnSp>
      <p:grpSp>
        <p:nvGrpSpPr>
          <p:cNvPr id="228" name="Google Shape;228;p21"/>
          <p:cNvGrpSpPr/>
          <p:nvPr/>
        </p:nvGrpSpPr>
        <p:grpSpPr>
          <a:xfrm>
            <a:off x="773430" y="1620520"/>
            <a:ext cx="4711700" cy="1235075"/>
            <a:chOff x="539750" y="2362200"/>
            <a:chExt cx="4711700" cy="1235075"/>
          </a:xfrm>
        </p:grpSpPr>
        <p:sp>
          <p:nvSpPr>
            <p:cNvPr id="229" name="Google Shape;229;p21"/>
            <p:cNvSpPr/>
            <p:nvPr/>
          </p:nvSpPr>
          <p:spPr>
            <a:xfrm>
              <a:off x="679450" y="3095625"/>
              <a:ext cx="2438400" cy="501650"/>
            </a:xfrm>
            <a:custGeom>
              <a:rect b="b" l="l" r="r" t="t"/>
              <a:pathLst>
                <a:path extrusionOk="0" h="501650" w="2438400">
                  <a:moveTo>
                    <a:pt x="0" y="0"/>
                  </a:moveTo>
                  <a:cubicBezTo>
                    <a:pt x="8467" y="1058"/>
                    <a:pt x="17005" y="1649"/>
                    <a:pt x="25400" y="3175"/>
                  </a:cubicBezTo>
                  <a:cubicBezTo>
                    <a:pt x="28693" y="3774"/>
                    <a:pt x="32312" y="4259"/>
                    <a:pt x="34925" y="6350"/>
                  </a:cubicBezTo>
                  <a:cubicBezTo>
                    <a:pt x="37905" y="8734"/>
                    <a:pt x="38263" y="13532"/>
                    <a:pt x="41275" y="15875"/>
                  </a:cubicBezTo>
                  <a:cubicBezTo>
                    <a:pt x="48010" y="21113"/>
                    <a:pt x="56485" y="23718"/>
                    <a:pt x="63500" y="28575"/>
                  </a:cubicBezTo>
                  <a:cubicBezTo>
                    <a:pt x="70296" y="33280"/>
                    <a:pt x="76095" y="39286"/>
                    <a:pt x="82550" y="44450"/>
                  </a:cubicBezTo>
                  <a:cubicBezTo>
                    <a:pt x="86682" y="47756"/>
                    <a:pt x="90414" y="51826"/>
                    <a:pt x="95250" y="53975"/>
                  </a:cubicBezTo>
                  <a:cubicBezTo>
                    <a:pt x="100181" y="56167"/>
                    <a:pt x="105956" y="55599"/>
                    <a:pt x="111125" y="57150"/>
                  </a:cubicBezTo>
                  <a:cubicBezTo>
                    <a:pt x="116584" y="58788"/>
                    <a:pt x="121593" y="61698"/>
                    <a:pt x="127000" y="63500"/>
                  </a:cubicBezTo>
                  <a:cubicBezTo>
                    <a:pt x="131140" y="64880"/>
                    <a:pt x="135504" y="65476"/>
                    <a:pt x="139700" y="66675"/>
                  </a:cubicBezTo>
                  <a:cubicBezTo>
                    <a:pt x="171584" y="75785"/>
                    <a:pt x="122223" y="63099"/>
                    <a:pt x="161925" y="73025"/>
                  </a:cubicBezTo>
                  <a:cubicBezTo>
                    <a:pt x="216655" y="105863"/>
                    <a:pt x="117185" y="45315"/>
                    <a:pt x="206375" y="104775"/>
                  </a:cubicBezTo>
                  <a:cubicBezTo>
                    <a:pt x="211783" y="108381"/>
                    <a:pt x="224662" y="116712"/>
                    <a:pt x="228600" y="120650"/>
                  </a:cubicBezTo>
                  <a:cubicBezTo>
                    <a:pt x="237174" y="129224"/>
                    <a:pt x="234933" y="135135"/>
                    <a:pt x="241300" y="146050"/>
                  </a:cubicBezTo>
                  <a:cubicBezTo>
                    <a:pt x="245887" y="153914"/>
                    <a:pt x="251201" y="161405"/>
                    <a:pt x="257175" y="168275"/>
                  </a:cubicBezTo>
                  <a:cubicBezTo>
                    <a:pt x="308942" y="227807"/>
                    <a:pt x="287643" y="204687"/>
                    <a:pt x="330200" y="238125"/>
                  </a:cubicBezTo>
                  <a:cubicBezTo>
                    <a:pt x="336700" y="243232"/>
                    <a:pt x="343157" y="248415"/>
                    <a:pt x="349250" y="254000"/>
                  </a:cubicBezTo>
                  <a:cubicBezTo>
                    <a:pt x="355870" y="260068"/>
                    <a:pt x="360268" y="269034"/>
                    <a:pt x="368300" y="273050"/>
                  </a:cubicBezTo>
                  <a:cubicBezTo>
                    <a:pt x="376767" y="277283"/>
                    <a:pt x="385481" y="281054"/>
                    <a:pt x="393700" y="285750"/>
                  </a:cubicBezTo>
                  <a:cubicBezTo>
                    <a:pt x="400326" y="289536"/>
                    <a:pt x="405865" y="295157"/>
                    <a:pt x="412750" y="298450"/>
                  </a:cubicBezTo>
                  <a:cubicBezTo>
                    <a:pt x="430303" y="306845"/>
                    <a:pt x="449194" y="312234"/>
                    <a:pt x="466725" y="320675"/>
                  </a:cubicBezTo>
                  <a:cubicBezTo>
                    <a:pt x="477845" y="326029"/>
                    <a:pt x="487436" y="334205"/>
                    <a:pt x="498475" y="339725"/>
                  </a:cubicBezTo>
                  <a:cubicBezTo>
                    <a:pt x="502378" y="341676"/>
                    <a:pt x="507035" y="341520"/>
                    <a:pt x="511175" y="342900"/>
                  </a:cubicBezTo>
                  <a:cubicBezTo>
                    <a:pt x="519753" y="345759"/>
                    <a:pt x="528077" y="349335"/>
                    <a:pt x="536575" y="352425"/>
                  </a:cubicBezTo>
                  <a:cubicBezTo>
                    <a:pt x="539720" y="353569"/>
                    <a:pt x="542828" y="354899"/>
                    <a:pt x="546100" y="355600"/>
                  </a:cubicBezTo>
                  <a:cubicBezTo>
                    <a:pt x="572483" y="361254"/>
                    <a:pt x="599123" y="365678"/>
                    <a:pt x="625475" y="371475"/>
                  </a:cubicBezTo>
                  <a:cubicBezTo>
                    <a:pt x="652049" y="377321"/>
                    <a:pt x="678392" y="384175"/>
                    <a:pt x="704850" y="390525"/>
                  </a:cubicBezTo>
                  <a:cubicBezTo>
                    <a:pt x="729121" y="406706"/>
                    <a:pt x="714931" y="398610"/>
                    <a:pt x="768350" y="412750"/>
                  </a:cubicBezTo>
                  <a:cubicBezTo>
                    <a:pt x="854765" y="435625"/>
                    <a:pt x="795402" y="416476"/>
                    <a:pt x="841375" y="431800"/>
                  </a:cubicBezTo>
                  <a:cubicBezTo>
                    <a:pt x="848152" y="436883"/>
                    <a:pt x="862202" y="448101"/>
                    <a:pt x="869950" y="450850"/>
                  </a:cubicBezTo>
                  <a:cubicBezTo>
                    <a:pt x="897082" y="460478"/>
                    <a:pt x="924396" y="470005"/>
                    <a:pt x="952500" y="476250"/>
                  </a:cubicBezTo>
                  <a:cubicBezTo>
                    <a:pt x="1044759" y="496752"/>
                    <a:pt x="1010455" y="486043"/>
                    <a:pt x="1057275" y="501650"/>
                  </a:cubicBezTo>
                  <a:cubicBezTo>
                    <a:pt x="1072105" y="492752"/>
                    <a:pt x="1081685" y="486452"/>
                    <a:pt x="1098550" y="479425"/>
                  </a:cubicBezTo>
                  <a:cubicBezTo>
                    <a:pt x="1102578" y="477747"/>
                    <a:pt x="1107017" y="477308"/>
                    <a:pt x="1111250" y="476250"/>
                  </a:cubicBezTo>
                  <a:cubicBezTo>
                    <a:pt x="1139805" y="457213"/>
                    <a:pt x="1109562" y="475224"/>
                    <a:pt x="1184275" y="463550"/>
                  </a:cubicBezTo>
                  <a:cubicBezTo>
                    <a:pt x="1197209" y="461529"/>
                    <a:pt x="1209488" y="456326"/>
                    <a:pt x="1222375" y="454025"/>
                  </a:cubicBezTo>
                  <a:cubicBezTo>
                    <a:pt x="1239174" y="451025"/>
                    <a:pt x="1256314" y="450309"/>
                    <a:pt x="1273175" y="447675"/>
                  </a:cubicBezTo>
                  <a:cubicBezTo>
                    <a:pt x="1290197" y="445015"/>
                    <a:pt x="1307042" y="441325"/>
                    <a:pt x="1323975" y="438150"/>
                  </a:cubicBezTo>
                  <a:cubicBezTo>
                    <a:pt x="1364297" y="417989"/>
                    <a:pt x="1343965" y="423582"/>
                    <a:pt x="1384300" y="419100"/>
                  </a:cubicBezTo>
                  <a:cubicBezTo>
                    <a:pt x="1388533" y="416983"/>
                    <a:pt x="1392568" y="414412"/>
                    <a:pt x="1397000" y="412750"/>
                  </a:cubicBezTo>
                  <a:cubicBezTo>
                    <a:pt x="1401086" y="411218"/>
                    <a:pt x="1405440" y="410522"/>
                    <a:pt x="1409700" y="409575"/>
                  </a:cubicBezTo>
                  <a:cubicBezTo>
                    <a:pt x="1437689" y="403355"/>
                    <a:pt x="1434411" y="405848"/>
                    <a:pt x="1476375" y="403225"/>
                  </a:cubicBezTo>
                  <a:cubicBezTo>
                    <a:pt x="1480608" y="398992"/>
                    <a:pt x="1484286" y="394117"/>
                    <a:pt x="1489075" y="390525"/>
                  </a:cubicBezTo>
                  <a:cubicBezTo>
                    <a:pt x="1513929" y="371884"/>
                    <a:pt x="1578131" y="381347"/>
                    <a:pt x="1587500" y="381000"/>
                  </a:cubicBezTo>
                  <a:lnTo>
                    <a:pt x="1787525" y="384175"/>
                  </a:lnTo>
                  <a:cubicBezTo>
                    <a:pt x="1804945" y="385278"/>
                    <a:pt x="1820891" y="396025"/>
                    <a:pt x="1838325" y="396875"/>
                  </a:cubicBezTo>
                  <a:cubicBezTo>
                    <a:pt x="1864836" y="398168"/>
                    <a:pt x="1891197" y="391977"/>
                    <a:pt x="1917700" y="390525"/>
                  </a:cubicBezTo>
                  <a:cubicBezTo>
                    <a:pt x="1968468" y="387743"/>
                    <a:pt x="2019300" y="386292"/>
                    <a:pt x="2070100" y="384175"/>
                  </a:cubicBezTo>
                  <a:cubicBezTo>
                    <a:pt x="2094442" y="389467"/>
                    <a:pt x="2118345" y="397508"/>
                    <a:pt x="2143125" y="400050"/>
                  </a:cubicBezTo>
                  <a:cubicBezTo>
                    <a:pt x="2193484" y="405215"/>
                    <a:pt x="2182714" y="393700"/>
                    <a:pt x="2222500" y="393700"/>
                  </a:cubicBezTo>
                  <a:cubicBezTo>
                    <a:pt x="2294474" y="393700"/>
                    <a:pt x="2366433" y="395817"/>
                    <a:pt x="2438400" y="396875"/>
                  </a:cubicBezTo>
                </a:path>
              </a:pathLst>
            </a:custGeom>
            <a:noFill/>
            <a:ln cap="flat" cmpd="sng" w="28575">
              <a:solidFill>
                <a:srgbClr val="FFFF00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1"/>
            <p:cNvSpPr/>
            <p:nvPr/>
          </p:nvSpPr>
          <p:spPr>
            <a:xfrm>
              <a:off x="2308225" y="2435225"/>
              <a:ext cx="2943225" cy="1022350"/>
            </a:xfrm>
            <a:custGeom>
              <a:rect b="b" l="l" r="r" t="t"/>
              <a:pathLst>
                <a:path extrusionOk="0" h="1022350" w="2943225">
                  <a:moveTo>
                    <a:pt x="0" y="31750"/>
                  </a:moveTo>
                  <a:cubicBezTo>
                    <a:pt x="33477" y="20591"/>
                    <a:pt x="6804" y="28484"/>
                    <a:pt x="53975" y="19050"/>
                  </a:cubicBezTo>
                  <a:cubicBezTo>
                    <a:pt x="58254" y="18194"/>
                    <a:pt x="62368" y="16573"/>
                    <a:pt x="66675" y="15875"/>
                  </a:cubicBezTo>
                  <a:cubicBezTo>
                    <a:pt x="101543" y="10221"/>
                    <a:pt x="171450" y="0"/>
                    <a:pt x="171450" y="0"/>
                  </a:cubicBezTo>
                  <a:cubicBezTo>
                    <a:pt x="242251" y="1727"/>
                    <a:pt x="314068" y="-445"/>
                    <a:pt x="384175" y="12700"/>
                  </a:cubicBezTo>
                  <a:cubicBezTo>
                    <a:pt x="391153" y="14008"/>
                    <a:pt x="396700" y="19428"/>
                    <a:pt x="403225" y="22225"/>
                  </a:cubicBezTo>
                  <a:cubicBezTo>
                    <a:pt x="411536" y="25787"/>
                    <a:pt x="420431" y="27926"/>
                    <a:pt x="428625" y="31750"/>
                  </a:cubicBezTo>
                  <a:cubicBezTo>
                    <a:pt x="433224" y="33896"/>
                    <a:pt x="455275" y="47791"/>
                    <a:pt x="463550" y="50800"/>
                  </a:cubicBezTo>
                  <a:cubicBezTo>
                    <a:pt x="470791" y="53433"/>
                    <a:pt x="478651" y="54216"/>
                    <a:pt x="485775" y="57150"/>
                  </a:cubicBezTo>
                  <a:cubicBezTo>
                    <a:pt x="515596" y="69429"/>
                    <a:pt x="511263" y="70252"/>
                    <a:pt x="533400" y="82550"/>
                  </a:cubicBezTo>
                  <a:cubicBezTo>
                    <a:pt x="543252" y="88023"/>
                    <a:pt x="552952" y="91206"/>
                    <a:pt x="561975" y="98425"/>
                  </a:cubicBezTo>
                  <a:cubicBezTo>
                    <a:pt x="573093" y="107320"/>
                    <a:pt x="583338" y="117262"/>
                    <a:pt x="593725" y="127000"/>
                  </a:cubicBezTo>
                  <a:cubicBezTo>
                    <a:pt x="602057" y="134811"/>
                    <a:pt x="617466" y="152537"/>
                    <a:pt x="628650" y="158750"/>
                  </a:cubicBezTo>
                  <a:cubicBezTo>
                    <a:pt x="632464" y="160869"/>
                    <a:pt x="637140" y="160777"/>
                    <a:pt x="641350" y="161925"/>
                  </a:cubicBezTo>
                  <a:cubicBezTo>
                    <a:pt x="673659" y="170737"/>
                    <a:pt x="652591" y="166078"/>
                    <a:pt x="679450" y="171450"/>
                  </a:cubicBezTo>
                  <a:cubicBezTo>
                    <a:pt x="683683" y="173567"/>
                    <a:pt x="687584" y="176555"/>
                    <a:pt x="692150" y="177800"/>
                  </a:cubicBezTo>
                  <a:cubicBezTo>
                    <a:pt x="699370" y="179769"/>
                    <a:pt x="706916" y="181580"/>
                    <a:pt x="714375" y="180975"/>
                  </a:cubicBezTo>
                  <a:cubicBezTo>
                    <a:pt x="866700" y="168624"/>
                    <a:pt x="754978" y="174416"/>
                    <a:pt x="869950" y="152400"/>
                  </a:cubicBezTo>
                  <a:cubicBezTo>
                    <a:pt x="899350" y="146770"/>
                    <a:pt x="958850" y="139700"/>
                    <a:pt x="958850" y="139700"/>
                  </a:cubicBezTo>
                  <a:cubicBezTo>
                    <a:pt x="964142" y="141817"/>
                    <a:pt x="969136" y="144932"/>
                    <a:pt x="974725" y="146050"/>
                  </a:cubicBezTo>
                  <a:cubicBezTo>
                    <a:pt x="985155" y="148136"/>
                    <a:pt x="995897" y="148112"/>
                    <a:pt x="1006475" y="149225"/>
                  </a:cubicBezTo>
                  <a:cubicBezTo>
                    <a:pt x="1038318" y="152577"/>
                    <a:pt x="1026832" y="150756"/>
                    <a:pt x="1050925" y="155575"/>
                  </a:cubicBezTo>
                  <a:cubicBezTo>
                    <a:pt x="1086479" y="179278"/>
                    <a:pt x="1052797" y="159234"/>
                    <a:pt x="1152525" y="165100"/>
                  </a:cubicBezTo>
                  <a:cubicBezTo>
                    <a:pt x="1157912" y="165417"/>
                    <a:pt x="1163108" y="167217"/>
                    <a:pt x="1168400" y="168275"/>
                  </a:cubicBezTo>
                  <a:cubicBezTo>
                    <a:pt x="1178983" y="173567"/>
                    <a:pt x="1189929" y="178188"/>
                    <a:pt x="1200150" y="184150"/>
                  </a:cubicBezTo>
                  <a:cubicBezTo>
                    <a:pt x="1225550" y="198967"/>
                    <a:pt x="1246960" y="227652"/>
                    <a:pt x="1276350" y="228600"/>
                  </a:cubicBezTo>
                  <a:lnTo>
                    <a:pt x="1374775" y="231775"/>
                  </a:lnTo>
                  <a:cubicBezTo>
                    <a:pt x="1394883" y="236008"/>
                    <a:pt x="1415373" y="238721"/>
                    <a:pt x="1435100" y="244475"/>
                  </a:cubicBezTo>
                  <a:cubicBezTo>
                    <a:pt x="1441024" y="246203"/>
                    <a:pt x="1445064" y="252227"/>
                    <a:pt x="1450975" y="254000"/>
                  </a:cubicBezTo>
                  <a:cubicBezTo>
                    <a:pt x="1505743" y="270431"/>
                    <a:pt x="1522970" y="271915"/>
                    <a:pt x="1571625" y="279400"/>
                  </a:cubicBezTo>
                  <a:cubicBezTo>
                    <a:pt x="1576917" y="281517"/>
                    <a:pt x="1581993" y="284282"/>
                    <a:pt x="1587500" y="285750"/>
                  </a:cubicBezTo>
                  <a:cubicBezTo>
                    <a:pt x="1597929" y="288531"/>
                    <a:pt x="1608779" y="289482"/>
                    <a:pt x="1619250" y="292100"/>
                  </a:cubicBezTo>
                  <a:cubicBezTo>
                    <a:pt x="1623483" y="293158"/>
                    <a:pt x="1627864" y="293743"/>
                    <a:pt x="1631950" y="295275"/>
                  </a:cubicBezTo>
                  <a:cubicBezTo>
                    <a:pt x="1636382" y="296937"/>
                    <a:pt x="1640160" y="300128"/>
                    <a:pt x="1644650" y="301625"/>
                  </a:cubicBezTo>
                  <a:cubicBezTo>
                    <a:pt x="1656098" y="305441"/>
                    <a:pt x="1668057" y="307551"/>
                    <a:pt x="1679575" y="311150"/>
                  </a:cubicBezTo>
                  <a:cubicBezTo>
                    <a:pt x="1685015" y="312850"/>
                    <a:pt x="1690015" y="315784"/>
                    <a:pt x="1695450" y="317500"/>
                  </a:cubicBezTo>
                  <a:cubicBezTo>
                    <a:pt x="1710144" y="322140"/>
                    <a:pt x="1724951" y="326463"/>
                    <a:pt x="1739900" y="330200"/>
                  </a:cubicBezTo>
                  <a:cubicBezTo>
                    <a:pt x="1748367" y="332317"/>
                    <a:pt x="1757128" y="333486"/>
                    <a:pt x="1765300" y="336550"/>
                  </a:cubicBezTo>
                  <a:cubicBezTo>
                    <a:pt x="1774163" y="339874"/>
                    <a:pt x="1783374" y="343256"/>
                    <a:pt x="1790700" y="349250"/>
                  </a:cubicBezTo>
                  <a:cubicBezTo>
                    <a:pt x="1898230" y="437229"/>
                    <a:pt x="1738158" y="309613"/>
                    <a:pt x="1876425" y="406400"/>
                  </a:cubicBezTo>
                  <a:cubicBezTo>
                    <a:pt x="1923572" y="439403"/>
                    <a:pt x="1942420" y="480019"/>
                    <a:pt x="2006600" y="495300"/>
                  </a:cubicBezTo>
                  <a:cubicBezTo>
                    <a:pt x="2051050" y="505883"/>
                    <a:pt x="2096093" y="514230"/>
                    <a:pt x="2139950" y="527050"/>
                  </a:cubicBezTo>
                  <a:cubicBezTo>
                    <a:pt x="2178493" y="538316"/>
                    <a:pt x="2250927" y="572364"/>
                    <a:pt x="2286000" y="590550"/>
                  </a:cubicBezTo>
                  <a:cubicBezTo>
                    <a:pt x="2319218" y="607774"/>
                    <a:pt x="2352825" y="624486"/>
                    <a:pt x="2384425" y="644525"/>
                  </a:cubicBezTo>
                  <a:cubicBezTo>
                    <a:pt x="2396449" y="652150"/>
                    <a:pt x="2404784" y="664557"/>
                    <a:pt x="2416175" y="673100"/>
                  </a:cubicBezTo>
                  <a:cubicBezTo>
                    <a:pt x="2438719" y="690008"/>
                    <a:pt x="2462742" y="704850"/>
                    <a:pt x="2486025" y="720725"/>
                  </a:cubicBezTo>
                  <a:cubicBezTo>
                    <a:pt x="2511001" y="762352"/>
                    <a:pt x="2488027" y="729306"/>
                    <a:pt x="2568575" y="784225"/>
                  </a:cubicBezTo>
                  <a:cubicBezTo>
                    <a:pt x="2740124" y="901190"/>
                    <a:pt x="2487429" y="744201"/>
                    <a:pt x="2809875" y="923925"/>
                  </a:cubicBezTo>
                  <a:cubicBezTo>
                    <a:pt x="2817095" y="927949"/>
                    <a:pt x="2822224" y="934960"/>
                    <a:pt x="2828925" y="939800"/>
                  </a:cubicBezTo>
                  <a:cubicBezTo>
                    <a:pt x="2951351" y="1028219"/>
                    <a:pt x="2890050" y="978038"/>
                    <a:pt x="2943225" y="1022350"/>
                  </a:cubicBezTo>
                </a:path>
              </a:pathLst>
            </a:custGeom>
            <a:noFill/>
            <a:ln cap="flat" cmpd="sng" w="28575">
              <a:solidFill>
                <a:srgbClr val="FFFF00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1"/>
            <p:cNvSpPr/>
            <p:nvPr/>
          </p:nvSpPr>
          <p:spPr>
            <a:xfrm>
              <a:off x="673100" y="2362200"/>
              <a:ext cx="1641475" cy="650875"/>
            </a:xfrm>
            <a:custGeom>
              <a:rect b="b" l="l" r="r" t="t"/>
              <a:pathLst>
                <a:path extrusionOk="0" h="650875" w="1641475">
                  <a:moveTo>
                    <a:pt x="0" y="650875"/>
                  </a:moveTo>
                  <a:cubicBezTo>
                    <a:pt x="10076" y="646845"/>
                    <a:pt x="24578" y="640683"/>
                    <a:pt x="34925" y="638175"/>
                  </a:cubicBezTo>
                  <a:cubicBezTo>
                    <a:pt x="63373" y="631279"/>
                    <a:pt x="92880" y="628382"/>
                    <a:pt x="120650" y="619125"/>
                  </a:cubicBezTo>
                  <a:lnTo>
                    <a:pt x="149225" y="609600"/>
                  </a:lnTo>
                  <a:cubicBezTo>
                    <a:pt x="152472" y="603105"/>
                    <a:pt x="169189" y="568499"/>
                    <a:pt x="174625" y="561975"/>
                  </a:cubicBezTo>
                  <a:cubicBezTo>
                    <a:pt x="187637" y="546361"/>
                    <a:pt x="204348" y="540561"/>
                    <a:pt x="222250" y="533400"/>
                  </a:cubicBezTo>
                  <a:cubicBezTo>
                    <a:pt x="239950" y="506850"/>
                    <a:pt x="211503" y="548788"/>
                    <a:pt x="244475" y="504825"/>
                  </a:cubicBezTo>
                  <a:cubicBezTo>
                    <a:pt x="249054" y="498720"/>
                    <a:pt x="253078" y="492214"/>
                    <a:pt x="257175" y="485775"/>
                  </a:cubicBezTo>
                  <a:cubicBezTo>
                    <a:pt x="262465" y="477462"/>
                    <a:pt x="268963" y="464462"/>
                    <a:pt x="276225" y="457200"/>
                  </a:cubicBezTo>
                  <a:cubicBezTo>
                    <a:pt x="279967" y="453458"/>
                    <a:pt x="284992" y="451215"/>
                    <a:pt x="288925" y="447675"/>
                  </a:cubicBezTo>
                  <a:cubicBezTo>
                    <a:pt x="295600" y="441668"/>
                    <a:pt x="301907" y="435245"/>
                    <a:pt x="307975" y="428625"/>
                  </a:cubicBezTo>
                  <a:cubicBezTo>
                    <a:pt x="317661" y="418058"/>
                    <a:pt x="327946" y="402534"/>
                    <a:pt x="339725" y="393700"/>
                  </a:cubicBezTo>
                  <a:cubicBezTo>
                    <a:pt x="342402" y="391692"/>
                    <a:pt x="346075" y="391583"/>
                    <a:pt x="349250" y="390525"/>
                  </a:cubicBezTo>
                  <a:cubicBezTo>
                    <a:pt x="367242" y="374650"/>
                    <a:pt x="389915" y="362864"/>
                    <a:pt x="403225" y="342900"/>
                  </a:cubicBezTo>
                  <a:cubicBezTo>
                    <a:pt x="409267" y="333837"/>
                    <a:pt x="425049" y="308376"/>
                    <a:pt x="434975" y="298450"/>
                  </a:cubicBezTo>
                  <a:cubicBezTo>
                    <a:pt x="442930" y="290495"/>
                    <a:pt x="452131" y="283880"/>
                    <a:pt x="460375" y="276225"/>
                  </a:cubicBezTo>
                  <a:cubicBezTo>
                    <a:pt x="466956" y="270114"/>
                    <a:pt x="471953" y="262156"/>
                    <a:pt x="479425" y="257175"/>
                  </a:cubicBezTo>
                  <a:cubicBezTo>
                    <a:pt x="494395" y="247195"/>
                    <a:pt x="511727" y="241204"/>
                    <a:pt x="527050" y="231775"/>
                  </a:cubicBezTo>
                  <a:cubicBezTo>
                    <a:pt x="539310" y="224231"/>
                    <a:pt x="549768" y="214004"/>
                    <a:pt x="561975" y="206375"/>
                  </a:cubicBezTo>
                  <a:cubicBezTo>
                    <a:pt x="595148" y="185642"/>
                    <a:pt x="594421" y="187093"/>
                    <a:pt x="622300" y="177800"/>
                  </a:cubicBezTo>
                  <a:cubicBezTo>
                    <a:pt x="633942" y="169333"/>
                    <a:pt x="645906" y="161293"/>
                    <a:pt x="657225" y="152400"/>
                  </a:cubicBezTo>
                  <a:cubicBezTo>
                    <a:pt x="660756" y="149626"/>
                    <a:pt x="662640" y="144683"/>
                    <a:pt x="666750" y="142875"/>
                  </a:cubicBezTo>
                  <a:cubicBezTo>
                    <a:pt x="689427" y="132897"/>
                    <a:pt x="713317" y="125942"/>
                    <a:pt x="736600" y="117475"/>
                  </a:cubicBezTo>
                  <a:cubicBezTo>
                    <a:pt x="748242" y="113242"/>
                    <a:pt x="760445" y="110315"/>
                    <a:pt x="771525" y="104775"/>
                  </a:cubicBezTo>
                  <a:cubicBezTo>
                    <a:pt x="806742" y="87167"/>
                    <a:pt x="826672" y="75331"/>
                    <a:pt x="869950" y="66675"/>
                  </a:cubicBezTo>
                  <a:cubicBezTo>
                    <a:pt x="916155" y="57434"/>
                    <a:pt x="891626" y="64199"/>
                    <a:pt x="942975" y="44450"/>
                  </a:cubicBezTo>
                  <a:cubicBezTo>
                    <a:pt x="983995" y="52654"/>
                    <a:pt x="977983" y="54240"/>
                    <a:pt x="1028700" y="47625"/>
                  </a:cubicBezTo>
                  <a:cubicBezTo>
                    <a:pt x="1062806" y="43176"/>
                    <a:pt x="1033319" y="40607"/>
                    <a:pt x="1063625" y="34925"/>
                  </a:cubicBezTo>
                  <a:cubicBezTo>
                    <a:pt x="1075114" y="32771"/>
                    <a:pt x="1086908" y="32808"/>
                    <a:pt x="1098550" y="31750"/>
                  </a:cubicBezTo>
                  <a:cubicBezTo>
                    <a:pt x="1125008" y="32808"/>
                    <a:pt x="1151508" y="33103"/>
                    <a:pt x="1177925" y="34925"/>
                  </a:cubicBezTo>
                  <a:cubicBezTo>
                    <a:pt x="1182278" y="35225"/>
                    <a:pt x="1186268" y="37858"/>
                    <a:pt x="1190625" y="38100"/>
                  </a:cubicBezTo>
                  <a:cubicBezTo>
                    <a:pt x="1224456" y="39980"/>
                    <a:pt x="1258358" y="40217"/>
                    <a:pt x="1292225" y="41275"/>
                  </a:cubicBezTo>
                  <a:cubicBezTo>
                    <a:pt x="1310217" y="39158"/>
                    <a:pt x="1328352" y="38029"/>
                    <a:pt x="1346200" y="34925"/>
                  </a:cubicBezTo>
                  <a:cubicBezTo>
                    <a:pt x="1364382" y="31763"/>
                    <a:pt x="1389680" y="15281"/>
                    <a:pt x="1403350" y="9525"/>
                  </a:cubicBezTo>
                  <a:cubicBezTo>
                    <a:pt x="1413980" y="5049"/>
                    <a:pt x="1429775" y="2335"/>
                    <a:pt x="1441450" y="0"/>
                  </a:cubicBezTo>
                  <a:cubicBezTo>
                    <a:pt x="1466337" y="2489"/>
                    <a:pt x="1475638" y="1871"/>
                    <a:pt x="1498600" y="9525"/>
                  </a:cubicBezTo>
                  <a:cubicBezTo>
                    <a:pt x="1506246" y="12074"/>
                    <a:pt x="1513417" y="15875"/>
                    <a:pt x="1520825" y="19050"/>
                  </a:cubicBezTo>
                  <a:cubicBezTo>
                    <a:pt x="1524000" y="22225"/>
                    <a:pt x="1526614" y="26084"/>
                    <a:pt x="1530350" y="28575"/>
                  </a:cubicBezTo>
                  <a:cubicBezTo>
                    <a:pt x="1533135" y="30431"/>
                    <a:pt x="1537304" y="29607"/>
                    <a:pt x="1539875" y="31750"/>
                  </a:cubicBezTo>
                  <a:cubicBezTo>
                    <a:pt x="1543940" y="35138"/>
                    <a:pt x="1545304" y="41099"/>
                    <a:pt x="1549400" y="44450"/>
                  </a:cubicBezTo>
                  <a:cubicBezTo>
                    <a:pt x="1571035" y="62152"/>
                    <a:pt x="1572828" y="57237"/>
                    <a:pt x="1593850" y="69850"/>
                  </a:cubicBezTo>
                  <a:cubicBezTo>
                    <a:pt x="1598388" y="72573"/>
                    <a:pt x="1602244" y="76299"/>
                    <a:pt x="1606550" y="79375"/>
                  </a:cubicBezTo>
                  <a:cubicBezTo>
                    <a:pt x="1609655" y="81593"/>
                    <a:pt x="1613377" y="83027"/>
                    <a:pt x="1616075" y="85725"/>
                  </a:cubicBezTo>
                  <a:cubicBezTo>
                    <a:pt x="1619817" y="89467"/>
                    <a:pt x="1621858" y="94683"/>
                    <a:pt x="1625600" y="98425"/>
                  </a:cubicBezTo>
                  <a:cubicBezTo>
                    <a:pt x="1628298" y="101123"/>
                    <a:pt x="1632145" y="102391"/>
                    <a:pt x="1635125" y="104775"/>
                  </a:cubicBezTo>
                  <a:cubicBezTo>
                    <a:pt x="1637462" y="106645"/>
                    <a:pt x="1639358" y="109008"/>
                    <a:pt x="1641475" y="111125"/>
                  </a:cubicBezTo>
                </a:path>
              </a:pathLst>
            </a:custGeom>
            <a:noFill/>
            <a:ln cap="flat" cmpd="sng" w="28575">
              <a:solidFill>
                <a:srgbClr val="FFFF00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1"/>
            <p:cNvSpPr/>
            <p:nvPr/>
          </p:nvSpPr>
          <p:spPr>
            <a:xfrm>
              <a:off x="539750" y="3009900"/>
              <a:ext cx="133350" cy="88917"/>
            </a:xfrm>
            <a:custGeom>
              <a:rect b="b" l="l" r="r" t="t"/>
              <a:pathLst>
                <a:path extrusionOk="0" h="88917" w="133350">
                  <a:moveTo>
                    <a:pt x="88900" y="0"/>
                  </a:moveTo>
                  <a:cubicBezTo>
                    <a:pt x="76200" y="2117"/>
                    <a:pt x="63014" y="2279"/>
                    <a:pt x="50800" y="6350"/>
                  </a:cubicBezTo>
                  <a:cubicBezTo>
                    <a:pt x="43560" y="8763"/>
                    <a:pt x="38576" y="15637"/>
                    <a:pt x="31750" y="19050"/>
                  </a:cubicBezTo>
                  <a:cubicBezTo>
                    <a:pt x="21555" y="24148"/>
                    <a:pt x="10583" y="27517"/>
                    <a:pt x="0" y="31750"/>
                  </a:cubicBezTo>
                  <a:cubicBezTo>
                    <a:pt x="2117" y="40217"/>
                    <a:pt x="1509" y="49888"/>
                    <a:pt x="6350" y="57150"/>
                  </a:cubicBezTo>
                  <a:cubicBezTo>
                    <a:pt x="10583" y="63500"/>
                    <a:pt x="18254" y="67170"/>
                    <a:pt x="25400" y="69850"/>
                  </a:cubicBezTo>
                  <a:cubicBezTo>
                    <a:pt x="39945" y="75304"/>
                    <a:pt x="100102" y="81569"/>
                    <a:pt x="107950" y="82550"/>
                  </a:cubicBezTo>
                  <a:cubicBezTo>
                    <a:pt x="129008" y="89569"/>
                    <a:pt x="120307" y="88900"/>
                    <a:pt x="133350" y="88900"/>
                  </a:cubicBezTo>
                </a:path>
              </a:pathLst>
            </a:custGeom>
            <a:noFill/>
            <a:ln cap="flat" cmpd="sng" w="28575">
              <a:solidFill>
                <a:srgbClr val="FFFF00"/>
              </a:solidFill>
              <a:prstDash val="dot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3" name="Google Shape;233;p21"/>
          <p:cNvSpPr txBox="1"/>
          <p:nvPr/>
        </p:nvSpPr>
        <p:spPr>
          <a:xfrm>
            <a:off x="3118689" y="1553845"/>
            <a:ext cx="14930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SP-055</a:t>
            </a:r>
            <a:endParaRPr/>
          </a:p>
        </p:txBody>
      </p:sp>
      <p:sp>
        <p:nvSpPr>
          <p:cNvPr id="234" name="Google Shape;234;p21"/>
          <p:cNvSpPr txBox="1"/>
          <p:nvPr/>
        </p:nvSpPr>
        <p:spPr>
          <a:xfrm>
            <a:off x="4347679" y="2515282"/>
            <a:ext cx="14930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33F133"/>
                </a:solidFill>
                <a:latin typeface="Arial"/>
                <a:ea typeface="Arial"/>
                <a:cs typeface="Arial"/>
                <a:sym typeface="Arial"/>
              </a:rPr>
              <a:t>Lanchas</a:t>
            </a:r>
            <a:endParaRPr/>
          </a:p>
        </p:txBody>
      </p:sp>
      <p:sp>
        <p:nvSpPr>
          <p:cNvPr id="235" name="Google Shape;235;p21"/>
          <p:cNvSpPr txBox="1"/>
          <p:nvPr/>
        </p:nvSpPr>
        <p:spPr>
          <a:xfrm>
            <a:off x="5185818" y="3388408"/>
            <a:ext cx="1493051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33F133"/>
                </a:solidFill>
                <a:latin typeface="Arial"/>
                <a:ea typeface="Arial"/>
                <a:cs typeface="Arial"/>
                <a:sym typeface="Arial"/>
              </a:rPr>
              <a:t>Balsa</a:t>
            </a:r>
            <a:endParaRPr/>
          </a:p>
        </p:txBody>
      </p:sp>
      <p:pic>
        <p:nvPicPr>
          <p:cNvPr descr="Ampulheta 90% com preenchimento sólido" id="236" name="Google Shape;236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44490" y="2268220"/>
            <a:ext cx="485775" cy="48577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1"/>
          <p:cNvSpPr/>
          <p:nvPr/>
        </p:nvSpPr>
        <p:spPr>
          <a:xfrm rot="349514">
            <a:off x="4702166" y="3241450"/>
            <a:ext cx="197441" cy="1260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1"/>
          <p:cNvSpPr/>
          <p:nvPr/>
        </p:nvSpPr>
        <p:spPr>
          <a:xfrm rot="349514">
            <a:off x="5390779" y="2975460"/>
            <a:ext cx="197441" cy="12608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ota (dois pinos em um caminho) com preenchimento sólido" id="239" name="Google Shape;239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08063" y="2951426"/>
            <a:ext cx="558628" cy="558628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1"/>
          <p:cNvSpPr txBox="1"/>
          <p:nvPr/>
        </p:nvSpPr>
        <p:spPr>
          <a:xfrm>
            <a:off x="8432141" y="3039810"/>
            <a:ext cx="365861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Extensão de 43 km pela rodovia</a:t>
            </a:r>
            <a:endParaRPr/>
          </a:p>
        </p:txBody>
      </p:sp>
      <p:sp>
        <p:nvSpPr>
          <p:cNvPr id="241" name="Google Shape;241;p21"/>
          <p:cNvSpPr txBox="1"/>
          <p:nvPr/>
        </p:nvSpPr>
        <p:spPr>
          <a:xfrm>
            <a:off x="8432141" y="3713797"/>
            <a:ext cx="365861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Balsa depende da operação do Porto de Santos</a:t>
            </a:r>
            <a:endParaRPr/>
          </a:p>
        </p:txBody>
      </p:sp>
      <p:pic>
        <p:nvPicPr>
          <p:cNvPr descr="Rebocador com preenchimento sólido" id="242" name="Google Shape;242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744648" y="3707485"/>
            <a:ext cx="685458" cy="6854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minhão com preenchimento sólido" id="243" name="Google Shape;243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91533" y="4590374"/>
            <a:ext cx="591688" cy="591688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21"/>
          <p:cNvSpPr txBox="1"/>
          <p:nvPr/>
        </p:nvSpPr>
        <p:spPr>
          <a:xfrm>
            <a:off x="8432141" y="4567504"/>
            <a:ext cx="365861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Acesso atual não contribui para a logística do Porto</a:t>
            </a:r>
            <a:endParaRPr/>
          </a:p>
        </p:txBody>
      </p:sp>
      <p:grpSp>
        <p:nvGrpSpPr>
          <p:cNvPr id="245" name="Google Shape;245;p21"/>
          <p:cNvGrpSpPr/>
          <p:nvPr/>
        </p:nvGrpSpPr>
        <p:grpSpPr>
          <a:xfrm>
            <a:off x="7966145" y="4099559"/>
            <a:ext cx="3795612" cy="3353205"/>
            <a:chOff x="5855473" y="-41415"/>
            <a:chExt cx="6459478" cy="5515038"/>
          </a:xfrm>
        </p:grpSpPr>
        <p:sp>
          <p:nvSpPr>
            <p:cNvPr id="246" name="Google Shape;246;p21"/>
            <p:cNvSpPr txBox="1"/>
            <p:nvPr/>
          </p:nvSpPr>
          <p:spPr>
            <a:xfrm rot="1560000">
              <a:off x="7217323" y="2490218"/>
              <a:ext cx="3735778" cy="4517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pt-BR" sz="160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Média diária: 78 mil pessoas</a:t>
              </a:r>
              <a:endParaRPr b="1" sz="160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Logotipo&#10;&#10;Descrição gerada automaticamente" id="247" name="Google Shape;247;p2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 rot="1560000">
              <a:off x="6333613" y="990128"/>
              <a:ext cx="5503198" cy="34519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descr="Motoristas dão jeitinho para acessar balsas litorâneas através da Fila  Preferencial" id="248" name="Google Shape;248;p2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094204" y="5154865"/>
            <a:ext cx="3422309" cy="2062161"/>
          </a:xfrm>
          <a:prstGeom prst="roundRect">
            <a:avLst>
              <a:gd fmla="val 5558" name="adj"/>
            </a:avLst>
          </a:prstGeom>
          <a:noFill/>
          <a:ln cap="flat" cmpd="sng" w="95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