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6858000" cx="12192000"/>
  <p:notesSz cx="6858000" cy="9144000"/>
  <p:embeddedFontLst>
    <p:embeddedFont>
      <p:font typeface="Play"/>
      <p:regular r:id="rId27"/>
      <p:bold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Play-bold.fntdata"/><Relationship Id="rId27" Type="http://schemas.openxmlformats.org/officeDocument/2006/relationships/font" Target="fonts/Play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hyperlink" Target="mailto:Santi.ferri@artesp.sp.gov.br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6.jpg"/><Relationship Id="rId6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type="ctrTitle"/>
          </p:nvPr>
        </p:nvSpPr>
        <p:spPr>
          <a:xfrm>
            <a:off x="1524000" y="67489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lay"/>
              <a:buNone/>
            </a:pPr>
            <a:r>
              <a:rPr lang="pt-BR" sz="5000"/>
              <a:t>Imprecisões e Incertezas em Modelagens Econômico-Financeiras de PPPs/Concessões</a:t>
            </a:r>
            <a:endParaRPr/>
          </a:p>
        </p:txBody>
      </p:sp>
      <p:sp>
        <p:nvSpPr>
          <p:cNvPr id="90" name="Google Shape;90;p13"/>
          <p:cNvSpPr txBox="1"/>
          <p:nvPr>
            <p:ph idx="1" type="subTitle"/>
          </p:nvPr>
        </p:nvSpPr>
        <p:spPr>
          <a:xfrm>
            <a:off x="1524000" y="3028102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pt-BR"/>
              <a:t>Santi Ferri – Diretor da ARTESP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pt-BR"/>
              <a:t>Doutor e Mestre em Infraestrutura de Transportes</a:t>
            </a:r>
            <a:endParaRPr/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0" y="4544096"/>
            <a:ext cx="1870881" cy="53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Fases do Processo de Estruturação</a:t>
            </a:r>
            <a:endParaRPr/>
          </a:p>
        </p:txBody>
      </p:sp>
      <p:sp>
        <p:nvSpPr>
          <p:cNvPr id="152" name="Google Shape;152;p22"/>
          <p:cNvSpPr txBox="1"/>
          <p:nvPr>
            <p:ph idx="1" type="body"/>
          </p:nvPr>
        </p:nvSpPr>
        <p:spPr>
          <a:xfrm>
            <a:off x="838200" y="181589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pt-BR" sz="2000" u="sng"/>
              <a:t>Fase 4:</a:t>
            </a:r>
            <a:r>
              <a:rPr b="1" lang="pt-BR" sz="2000"/>
              <a:t> </a:t>
            </a:r>
            <a:r>
              <a:rPr lang="pt-BR" sz="2000"/>
              <a:t>Processamento dos dados de campo e elaboração de projeto funcional:</a:t>
            </a:r>
            <a:endParaRPr/>
          </a:p>
          <a:p>
            <a:pPr indent="-101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pt-BR" sz="2000"/>
              <a:t> </a:t>
            </a:r>
            <a:r>
              <a:rPr b="1" lang="pt-BR" sz="2000" u="sng"/>
              <a:t>Custos Operacionais (diretos e indiretos):</a:t>
            </a:r>
            <a:endParaRPr/>
          </a:p>
          <a:p>
            <a:pPr indent="-101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pt-BR"/>
              <a:t> Conserva de rotina (Manual DNIT);</a:t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pt-BR"/>
              <a:t> Manutenção das Edificações;</a:t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pt-BR"/>
              <a:t> Apoio à PRF;</a:t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pt-BR"/>
              <a:t> Energia Elétrica;</a:t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pt-BR"/>
              <a:t> Atendimento ao usuário (guincho; ambulância etc.);</a:t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pt-BR"/>
              <a:t> Estrutura administrativa e funcional da Concessão (Diretorias / gerências – mão de obra, materiais e equipamentos);</a:t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pt-BR"/>
              <a:t>IRap.</a:t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Fases do Processo de Estruturação</a:t>
            </a:r>
            <a:endParaRPr/>
          </a:p>
        </p:txBody>
      </p:sp>
      <p:sp>
        <p:nvSpPr>
          <p:cNvPr id="158" name="Google Shape;158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pt-BR" u="sng"/>
              <a:t>Fase 4:</a:t>
            </a:r>
            <a:r>
              <a:rPr b="1" lang="pt-BR"/>
              <a:t> </a:t>
            </a:r>
            <a:r>
              <a:rPr lang="pt-BR"/>
              <a:t>Processamento dos dados de campo e elaboração de projeto funcional:</a:t>
            </a:r>
            <a:endParaRPr/>
          </a:p>
          <a:p>
            <a:pPr indent="-101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 </a:t>
            </a:r>
            <a:r>
              <a:rPr b="1" lang="pt-BR" u="sng"/>
              <a:t>Modelagem econômico-financeira</a:t>
            </a:r>
            <a:endParaRPr/>
          </a:p>
          <a:p>
            <a:pPr indent="-101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pt-BR"/>
              <a:t> Cálculos de impostos; taxas; tributos etc.;</a:t>
            </a:r>
            <a:endParaRPr/>
          </a:p>
          <a:p>
            <a:pPr indent="-101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pt-BR"/>
              <a:t> Cálculo do fluxo financeiro da Concessão em VPL (Valor Presente Líquido);</a:t>
            </a:r>
            <a:endParaRPr/>
          </a:p>
          <a:p>
            <a:pPr indent="-101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pt-BR"/>
              <a:t> Convergência para VPL=0 (VPL</a:t>
            </a:r>
            <a:r>
              <a:rPr baseline="-25000" lang="pt-BR"/>
              <a:t>Receita Líq.</a:t>
            </a:r>
            <a:r>
              <a:rPr lang="pt-BR"/>
              <a:t> menos VPL</a:t>
            </a:r>
            <a:r>
              <a:rPr baseline="-25000" lang="pt-BR"/>
              <a:t>Custos(OPEX E CAPEX)</a:t>
            </a:r>
            <a:r>
              <a:rPr lang="pt-BR"/>
              <a:t>); para determinação da tarifa quilométrica correspondente.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Ex.: Modelagem PRVias</a:t>
            </a:r>
            <a:endParaRPr/>
          </a:p>
        </p:txBody>
      </p:sp>
      <p:sp>
        <p:nvSpPr>
          <p:cNvPr id="164" name="Google Shape;164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b="1"/>
          </a:p>
        </p:txBody>
      </p:sp>
      <p:pic>
        <p:nvPicPr>
          <p:cNvPr descr="Confira os lotes" id="165" name="Google Shape;165;p24"/>
          <p:cNvPicPr preferRelativeResize="0"/>
          <p:nvPr/>
        </p:nvPicPr>
        <p:blipFill rotWithShape="1">
          <a:blip r:embed="rId4">
            <a:alphaModFix/>
          </a:blip>
          <a:srcRect b="-4034" l="0" r="0" t="0"/>
          <a:stretch/>
        </p:blipFill>
        <p:spPr>
          <a:xfrm>
            <a:off x="101599" y="1690688"/>
            <a:ext cx="7185892" cy="4352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4"/>
          <p:cNvSpPr txBox="1"/>
          <p:nvPr/>
        </p:nvSpPr>
        <p:spPr>
          <a:xfrm>
            <a:off x="7604281" y="1303725"/>
            <a:ext cx="4366047" cy="17543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Previsões: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0" i="0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nvestimento total: R$ 44 bilhões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b="0" i="0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Extensão: 3,3 mil km;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b="0" i="0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uplicação: 1.782 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km</a:t>
            </a:r>
            <a:r>
              <a:rPr b="0" i="0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Ex.: Modelagem PRVias</a:t>
            </a:r>
            <a:endParaRPr/>
          </a:p>
        </p:txBody>
      </p:sp>
      <p:sp>
        <p:nvSpPr>
          <p:cNvPr id="172" name="Google Shape;172;p25"/>
          <p:cNvSpPr txBox="1"/>
          <p:nvPr>
            <p:ph idx="1" type="body"/>
          </p:nvPr>
        </p:nvSpPr>
        <p:spPr>
          <a:xfrm>
            <a:off x="916021" y="169068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 u="sng"/>
              <a:t>Características / Inovações:</a:t>
            </a:r>
            <a:endParaRPr sz="1800"/>
          </a:p>
          <a:p>
            <a:pPr indent="-1143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1800"/>
              <a:t> Leilão híbrido (desconto máximo de 17% e desempate por maior outorga);</a:t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1800"/>
              <a:t> Toda a outorga será revertida para o projeto;</a:t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1800"/>
              <a:t> Mecanismo de proteção cambial;</a:t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1800"/>
              <a:t> Mecanismo de proteção de aumento de insumos;</a:t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1800"/>
              <a:t> Revisões Ordinárias;</a:t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1800"/>
              <a:t> Câmeras de detecção de incidentes e OCR (Seg. Pública);</a:t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1800"/>
              <a:t> Conexão sem fio com o usuário (Wi-Fi ou similar);</a:t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1800"/>
              <a:t> Aplicação da Metodologia Irap;</a:t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1800"/>
              <a:t> Desconto de Usuário Frequente;</a:t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1800"/>
              <a:t> Iluminação LED inteligente (perímetros urbanos, trevos e pontos críticos);</a:t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1800"/>
              <a:t> Certificação de Projetos (InMetro) e BIM;</a:t>
            </a:r>
            <a:endParaRPr/>
          </a:p>
          <a:p>
            <a:pPr indent="-1143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Ex.: Modelagem PRVias</a:t>
            </a:r>
            <a:endParaRPr/>
          </a:p>
        </p:txBody>
      </p:sp>
      <p:sp>
        <p:nvSpPr>
          <p:cNvPr id="178" name="Google Shape;178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79" name="Google Shape;17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5228" y="1470067"/>
            <a:ext cx="9437921" cy="5313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Exemplos de Incertezas na fase de Modelagem</a:t>
            </a:r>
            <a:endParaRPr/>
          </a:p>
        </p:txBody>
      </p:sp>
      <p:sp>
        <p:nvSpPr>
          <p:cNvPr id="185" name="Google Shape;185;p2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Projeções de Demanda / tráfego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Fatores Construtivos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Fatores Operacionais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Fatores Macroeconômicos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Exemplos de Incertezas na fase de Modelagem</a:t>
            </a:r>
            <a:endParaRPr/>
          </a:p>
        </p:txBody>
      </p:sp>
      <p:sp>
        <p:nvSpPr>
          <p:cNvPr id="191" name="Google Shape;191;p28"/>
          <p:cNvSpPr txBox="1"/>
          <p:nvPr>
            <p:ph idx="1" type="body"/>
          </p:nvPr>
        </p:nvSpPr>
        <p:spPr>
          <a:xfrm>
            <a:off x="1828799" y="2010451"/>
            <a:ext cx="9688749" cy="37288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pt-BR" sz="2400" u="sng"/>
              <a:t>Projeções de Demanda / Tráfego: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400"/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2400"/>
              <a:t>As estimativas de crescimento são pautadas em correlações com o crescimento do PIB, entre outros fatores.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400"/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2400"/>
              <a:t>Fato: é muito difícil prever o PIB para um horizonte de 30 anos, bem como o crescimento do tráfego, além das características dos tipos de veículos comerciais.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400"/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pt-BR" sz="2400"/>
              <a:t>Possível mitigação: estabelecimento de banda de demanda (PPP Tamoios; PRVias etc.); ,modelagem de cenários otimista e pessimista (setar no meio termo).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Exemplos de Incertezas na fase de Modelagem</a:t>
            </a:r>
            <a:endParaRPr/>
          </a:p>
        </p:txBody>
      </p:sp>
      <p:sp>
        <p:nvSpPr>
          <p:cNvPr id="197" name="Google Shape;197;p29"/>
          <p:cNvSpPr txBox="1"/>
          <p:nvPr>
            <p:ph idx="1" type="body"/>
          </p:nvPr>
        </p:nvSpPr>
        <p:spPr>
          <a:xfrm>
            <a:off x="1643974" y="1990995"/>
            <a:ext cx="95250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b="1" lang="pt-BR" sz="1900" u="sng"/>
              <a:t>Fatores Construtivos:</a:t>
            </a:r>
            <a:endParaRPr/>
          </a:p>
          <a:p>
            <a:pPr indent="-10795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t/>
            </a:r>
            <a:endParaRPr b="1" sz="1900" u="sng"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pt-BR" sz="1900"/>
              <a:t>Terraplenagem e pavimentação: distâncias de transporte de jazidas e bota-foras; disponibilidade e qualidade de materiais;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pt-BR" sz="1900"/>
              <a:t>Geologia/geotecnia: presença de solos moles/colapsíveis; qualidade do solos quanto à estabilidade/resistência;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pt-BR" sz="1900"/>
              <a:t>Drenagem: mudanças no regime climático; regime de chuvas etc.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pt-BR" sz="1900"/>
              <a:t>Túneis / OAEs: profundidades de fundações; tipo de material a ser escavado etc.</a:t>
            </a:r>
            <a:endParaRPr b="1" sz="1900" u="sng"/>
          </a:p>
          <a:p>
            <a:pPr indent="0" lvl="1" marL="4572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b="1" lang="pt-BR" sz="1900" u="sng"/>
              <a:t>Possíveis mitigações: estabelecimento de possíveis compartilhamento de riscos (ex.: PPP Tamoios - túneis; Novos Contratos de SP – taludes e drenagem/bueiros); estabelecimento de valores médios (maiores que o mínimo minimorum), no caso de distâncias de transporte por exemplo.</a:t>
            </a:r>
            <a:endParaRPr sz="19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Exemplos de Incertezas na fase de Modelagem</a:t>
            </a:r>
            <a:endParaRPr/>
          </a:p>
        </p:txBody>
      </p:sp>
      <p:sp>
        <p:nvSpPr>
          <p:cNvPr id="203" name="Google Shape;203;p30"/>
          <p:cNvSpPr txBox="1"/>
          <p:nvPr>
            <p:ph idx="1" type="body"/>
          </p:nvPr>
        </p:nvSpPr>
        <p:spPr>
          <a:xfrm>
            <a:off x="1828800" y="1825625"/>
            <a:ext cx="95250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pt-BR" u="sng"/>
              <a:t>Fatores Operacionais:</a:t>
            </a:r>
            <a:endParaRPr/>
          </a:p>
          <a:p>
            <a:pPr indent="-762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 u="sng"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Necessidade de ciclos de roçada (depende do clima / regime de chuvas);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Ciclos de Conservação Especial do pavimento;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Revitalização de veículos / equipamentos;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Compra x Aluguel de veículos / equipamentos;</a:t>
            </a:r>
            <a:endParaRPr/>
          </a:p>
          <a:p>
            <a:pPr indent="-762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Exemplos de Incertezas na fase de Modelagem</a:t>
            </a:r>
            <a:endParaRPr/>
          </a:p>
        </p:txBody>
      </p:sp>
      <p:sp>
        <p:nvSpPr>
          <p:cNvPr id="209" name="Google Shape;209;p31"/>
          <p:cNvSpPr txBox="1"/>
          <p:nvPr>
            <p:ph idx="1" type="body"/>
          </p:nvPr>
        </p:nvSpPr>
        <p:spPr>
          <a:xfrm>
            <a:off x="838200" y="214153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10" name="Google Shape;210;p31"/>
          <p:cNvPicPr preferRelativeResize="0"/>
          <p:nvPr/>
        </p:nvPicPr>
        <p:blipFill rotWithShape="1">
          <a:blip r:embed="rId4">
            <a:alphaModFix/>
          </a:blip>
          <a:srcRect b="17114" l="14023" r="26986" t="34009"/>
          <a:stretch/>
        </p:blipFill>
        <p:spPr>
          <a:xfrm>
            <a:off x="542083" y="1926705"/>
            <a:ext cx="8907240" cy="4161374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1"/>
          <p:cNvSpPr txBox="1"/>
          <p:nvPr/>
        </p:nvSpPr>
        <p:spPr>
          <a:xfrm>
            <a:off x="9672058" y="5053529"/>
            <a:ext cx="1678523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AMADOR, L.; MRAWIRA, Z. Performance Modeling For Asset Management: What To Do When You Only Have Two Data Points? Transportation Record Board. National Research Council, Washington, D.C. 2008.</a:t>
            </a:r>
            <a:endParaRPr sz="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type="title"/>
          </p:nvPr>
        </p:nvSpPr>
        <p:spPr>
          <a:xfrm>
            <a:off x="815644" y="603706"/>
            <a:ext cx="7091680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>
                <a:solidFill>
                  <a:schemeClr val="dk1"/>
                </a:solidFill>
              </a:rPr>
              <a:t>PALESTRANTE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815644" y="1600200"/>
            <a:ext cx="6818950" cy="27699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Doutor e Mestre em Engenharia de Transportes pela EP-USP, Engenheiro Civil pela FESP, Tecnólogo pela Fatec/SP, professor do curso de engenharia civil da PUC/SP e de pós graduação dos institutos RTG, IPOS e Mackenzie, servidor público do Estado de SP (ARTESP).</a:t>
            </a:r>
            <a:endParaRPr/>
          </a:p>
          <a:p>
            <a:pPr indent="-1270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Atuou como Gerente de Estruturação de Projetos de Concessão de Infraestrutura na EPL (Empresa de Planejamento e Logística) e Superintendente de Projetos Rodoviárias na INFRA SA (estatal de planejamento de transportes do governo federal), atualmente está na posição de Diretor da ARTESP.</a:t>
            </a:r>
            <a:endParaRPr/>
          </a:p>
          <a:p>
            <a:pPr indent="-1270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Estruturação de projetos desde 2015 (PPP Tamoios)</a:t>
            </a:r>
            <a:endParaRPr/>
          </a:p>
        </p:txBody>
      </p:sp>
      <p:pic>
        <p:nvPicPr>
          <p:cNvPr id="98" name="Google Shape;9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91400" y="1600200"/>
            <a:ext cx="4438650" cy="443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61484" y="5598268"/>
            <a:ext cx="1870881" cy="53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Exemplos de Incertezas na fase de Modelagem</a:t>
            </a:r>
            <a:endParaRPr/>
          </a:p>
        </p:txBody>
      </p:sp>
      <p:sp>
        <p:nvSpPr>
          <p:cNvPr id="217" name="Google Shape;217;p32"/>
          <p:cNvSpPr txBox="1"/>
          <p:nvPr>
            <p:ph idx="1" type="body"/>
          </p:nvPr>
        </p:nvSpPr>
        <p:spPr>
          <a:xfrm>
            <a:off x="1828800" y="1825625"/>
            <a:ext cx="95250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pt-BR" u="sng"/>
              <a:t>Fatores Macroeconômicos</a:t>
            </a:r>
            <a:endParaRPr/>
          </a:p>
          <a:p>
            <a:pPr indent="-762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 u="sng"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Fixação da Taxa Interna de Retorno do Projeto;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Regimes de Impostos / Tributação;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Salários dos profissionais e Preços de Insumos;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Variação do Câmbio.</a:t>
            </a:r>
            <a:endParaRPr/>
          </a:p>
          <a:p>
            <a:pPr indent="-762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1" marL="4572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/>
              <a:t>Possível mitigação: compartilhamento de riscos quando possível.</a:t>
            </a:r>
            <a:endParaRPr/>
          </a:p>
          <a:p>
            <a:pPr indent="0" lvl="1" marL="4572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762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Agradecimentos</a:t>
            </a:r>
            <a:endParaRPr/>
          </a:p>
        </p:txBody>
      </p:sp>
      <p:sp>
        <p:nvSpPr>
          <p:cNvPr id="223" name="Google Shape;223;p3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Muito obrigado pelo convite e pela atenção!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santi.ferri@artesp.sp.gov.br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Agenda</a:t>
            </a:r>
            <a:endParaRPr/>
          </a:p>
        </p:txBody>
      </p:sp>
      <p:sp>
        <p:nvSpPr>
          <p:cNvPr id="105" name="Google Shape;105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Fases do Processo de Estruturação de Projetos de Concessão;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Exemplo: Modelagem – PRVias;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Exemplos de Incertezas dos Projetos.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Fases do Processo de Estruturação</a:t>
            </a:r>
            <a:endParaRPr/>
          </a:p>
        </p:txBody>
      </p:sp>
      <p:sp>
        <p:nvSpPr>
          <p:cNvPr id="111" name="Google Shape;111;p16"/>
          <p:cNvSpPr txBox="1"/>
          <p:nvPr>
            <p:ph idx="1" type="body"/>
          </p:nvPr>
        </p:nvSpPr>
        <p:spPr>
          <a:xfrm>
            <a:off x="1341120" y="176466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Fase 1: Administração planeja o estudo, com a precificação dos serviços que demandarão contratação e elabora cronograma geral dos estudos, contemplando todas as demais etapas do projeto:</a:t>
            </a:r>
            <a:endParaRPr/>
          </a:p>
          <a:p>
            <a:pPr indent="-508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 Contratação dos serviços / parcerias: levantamentos de campo e consultoria técnica;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 Estudos Pré-Viabilidade;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 Elaboração da modelagem para etapa de Audiência Pública (ANTT); 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 Revisão e envio para verificação do órgão de Controle (TC);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 Revisão final e elaboração de material para publicação do Edital.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Fases do Processo de Estruturação</a:t>
            </a:r>
            <a:endParaRPr/>
          </a:p>
        </p:txBody>
      </p:sp>
      <p:sp>
        <p:nvSpPr>
          <p:cNvPr id="117" name="Google Shape;117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Fase 2: Contratação dos serviços – Campo: </a:t>
            </a:r>
            <a:endParaRPr/>
          </a:p>
          <a:p>
            <a:pPr indent="-101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 Pesquisas de tráfego: CVC; OD e PD;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 Vídeo-Registro: cadastro georreferenciado dos elementos existentes;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 Topografia e foto aérea: drone / </a:t>
            </a:r>
            <a:r>
              <a:rPr i="1" lang="pt-BR"/>
              <a:t>laser scan </a:t>
            </a:r>
            <a:r>
              <a:rPr lang="pt-BR"/>
              <a:t>móvel;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 Pavimento: IRI; ATR; FWD; LVC (IGG, trincamento, degrau) etc.;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 Estudos Geológicos / geotécnicos (eventuais sondagens);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 Vistorias específicas: OAEs (drones), OACs, contenções etc.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Fases do Processo de Estruturação</a:t>
            </a:r>
            <a:endParaRPr/>
          </a:p>
        </p:txBody>
      </p:sp>
      <p:sp>
        <p:nvSpPr>
          <p:cNvPr id="123" name="Google Shape;123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24" name="Google Shape;124;p18"/>
          <p:cNvSpPr txBox="1"/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pt-BR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Fase 2: Campo</a:t>
            </a:r>
            <a:endParaRPr/>
          </a:p>
          <a:p>
            <a:pPr indent="0" lvl="0" marL="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08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08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08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18"/>
          <p:cNvPicPr preferRelativeResize="0"/>
          <p:nvPr/>
        </p:nvPicPr>
        <p:blipFill rotWithShape="1">
          <a:blip r:embed="rId4">
            <a:alphaModFix/>
          </a:blip>
          <a:srcRect b="0" l="1" r="-239" t="0"/>
          <a:stretch/>
        </p:blipFill>
        <p:spPr>
          <a:xfrm>
            <a:off x="4515724" y="1707925"/>
            <a:ext cx="6641478" cy="40918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ica Pegasus-Two (Mobile Mapping Scanner System) - Strata" id="126" name="Google Shape;126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6208" y="3955018"/>
            <a:ext cx="2410766" cy="25378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Bee X - Sensefly PT" id="127" name="Google Shape;127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03543" y="2496344"/>
            <a:ext cx="1836097" cy="111623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8"/>
          <p:cNvSpPr/>
          <p:nvPr/>
        </p:nvSpPr>
        <p:spPr>
          <a:xfrm>
            <a:off x="4737397" y="5859706"/>
            <a:ext cx="584932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Pegasus Two Ultimate da Leica + Drone Asa Fixa Ebee X Sensefly + Nuvem de Pontos BR040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Strata, 2021, Adaptado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Fases do Processo de Estruturação</a:t>
            </a:r>
            <a:endParaRPr/>
          </a:p>
        </p:txBody>
      </p:sp>
      <p:sp>
        <p:nvSpPr>
          <p:cNvPr id="134" name="Google Shape;134;p19"/>
          <p:cNvSpPr txBox="1"/>
          <p:nvPr>
            <p:ph idx="1" type="body"/>
          </p:nvPr>
        </p:nvSpPr>
        <p:spPr>
          <a:xfrm>
            <a:off x="1280160" y="1718945"/>
            <a:ext cx="1011936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b="1" lang="pt-BR" sz="2200" u="sng"/>
              <a:t>Fase 3: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pt-BR" sz="2200"/>
              <a:t>Estudos Pré-Viabilidade:</a:t>
            </a:r>
            <a:endParaRPr/>
          </a:p>
          <a:p>
            <a:pPr indent="-889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pt-BR" sz="2200"/>
              <a:t> Elaborados com dados secundários: PNCT; custos paramétricos das obras necessárias (ex.: custos médios por km das obras lineares; custos médios de obras similares – dispositivos, passarelas, OAEs);</a:t>
            </a:r>
            <a:endParaRPr/>
          </a:p>
          <a:p>
            <a:pPr indent="-889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pt-BR" sz="2200"/>
              <a:t> Finalidade: avaliar cenários e respectivos custos (CAPEX; OPEX e tarifas);</a:t>
            </a:r>
            <a:endParaRPr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Fases do Processo de Estruturação</a:t>
            </a:r>
            <a:endParaRPr/>
          </a:p>
        </p:txBody>
      </p:sp>
      <p:sp>
        <p:nvSpPr>
          <p:cNvPr id="140" name="Google Shape;140;p20"/>
          <p:cNvSpPr txBox="1"/>
          <p:nvPr>
            <p:ph idx="1" type="body"/>
          </p:nvPr>
        </p:nvSpPr>
        <p:spPr>
          <a:xfrm>
            <a:off x="838200" y="1825625"/>
            <a:ext cx="10515600" cy="39198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pt-BR" u="sng"/>
              <a:t>Fase 4:</a:t>
            </a:r>
            <a:r>
              <a:rPr b="1" lang="pt-BR"/>
              <a:t> </a:t>
            </a:r>
            <a:r>
              <a:rPr lang="pt-BR"/>
              <a:t>Processamento dos dados de campo e elaboração de projeto funcional:</a:t>
            </a:r>
            <a:endParaRPr/>
          </a:p>
          <a:p>
            <a:pPr indent="-111125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pt-BR"/>
              <a:t> </a:t>
            </a:r>
            <a:r>
              <a:rPr b="1" lang="pt-BR" u="sng"/>
              <a:t>Estudos de tráfego:</a:t>
            </a:r>
            <a:endParaRPr/>
          </a:p>
          <a:p>
            <a:pPr indent="-111125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pt-BR"/>
              <a:t>Montagem e calibração da rede de simulação (situações antes / depois) – pelo menos 3 cenários de tarifa para verificar impactos nos volumes – fuga x atratividade etc.;</a:t>
            </a:r>
            <a:endParaRPr/>
          </a:p>
          <a:p>
            <a:pPr indent="-111125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pt-BR"/>
              <a:t> Estudo de capacidade: para verificar saturação e necessidade de ampliações ano a ano </a:t>
            </a:r>
            <a:r>
              <a:rPr b="1" lang="pt-BR"/>
              <a:t>(normalmente se usa o gatilho de 50 horas acumuladas por ano em nível de serviço E+F)</a:t>
            </a:r>
            <a:endParaRPr/>
          </a:p>
          <a:p>
            <a:pPr indent="-111125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b="1"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pt-BR"/>
              <a:t> Análise de necessidade de faixas adicionais em pistas simples: </a:t>
            </a:r>
            <a:r>
              <a:rPr b="1" i="1" lang="pt-BR"/>
              <a:t>climbing lanes / passing lanes;</a:t>
            </a:r>
            <a:endParaRPr/>
          </a:p>
          <a:p>
            <a:pPr indent="-6413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Fases do Processo de Estruturação</a:t>
            </a:r>
            <a:endParaRPr/>
          </a:p>
        </p:txBody>
      </p:sp>
      <p:sp>
        <p:nvSpPr>
          <p:cNvPr id="146" name="Google Shape;146;p2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pt-BR" u="sng"/>
              <a:t>Fase 4:</a:t>
            </a:r>
            <a:r>
              <a:rPr b="1" lang="pt-BR"/>
              <a:t> </a:t>
            </a:r>
            <a:r>
              <a:rPr lang="pt-BR"/>
              <a:t>Processamento dos dados de campo e elaboração de projeto funcional:</a:t>
            </a:r>
            <a:endParaRPr/>
          </a:p>
          <a:p>
            <a:pPr indent="-12065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pt-BR"/>
              <a:t> </a:t>
            </a:r>
            <a:r>
              <a:rPr b="1" lang="pt-BR" u="sng"/>
              <a:t>Estudos de engenharia:</a:t>
            </a:r>
            <a:endParaRPr/>
          </a:p>
          <a:p>
            <a:pPr indent="-12065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/>
          </a:p>
          <a:p>
            <a:pPr indent="-228600" lvl="2" marL="11430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pt-BR"/>
              <a:t> Elaboração de Projeto Funcional em modelagem BIM(*) contemplando:</a:t>
            </a:r>
            <a:endParaRPr/>
          </a:p>
          <a:p>
            <a:pPr indent="-457200" lvl="2" marL="13716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AutoNum type="alphaLcPeriod"/>
            </a:pPr>
            <a:r>
              <a:rPr lang="pt-BR"/>
              <a:t>Obras de aumento de capacidade (duplicações; faixas adicionais etc.);</a:t>
            </a:r>
            <a:endParaRPr/>
          </a:p>
          <a:p>
            <a:pPr indent="-457200" lvl="2" marL="13716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AutoNum type="alphaLcPeriod"/>
            </a:pPr>
            <a:r>
              <a:rPr lang="pt-BR"/>
              <a:t>Obras de melhorias (implantação e adequação de marginais; dispositivos; passarelas etc.);</a:t>
            </a:r>
            <a:endParaRPr/>
          </a:p>
          <a:p>
            <a:pPr indent="-457200" lvl="2" marL="13716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AutoNum type="alphaLcPeriod"/>
            </a:pPr>
            <a:r>
              <a:rPr lang="pt-BR"/>
              <a:t>Obras de Edificações Operacionais;</a:t>
            </a:r>
            <a:endParaRPr/>
          </a:p>
          <a:p>
            <a:pPr indent="-457200" lvl="2" marL="13716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AutoNum type="alphaLcPeriod"/>
            </a:pPr>
            <a:r>
              <a:rPr lang="pt-BR"/>
              <a:t>Obras de recuperação / manutenção dos elementos existentes (HDM-4 para pavimentos)</a:t>
            </a:r>
            <a:endParaRPr/>
          </a:p>
          <a:p>
            <a:pPr indent="-349250" lvl="2" marL="13716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t/>
            </a:r>
            <a:endParaRPr/>
          </a:p>
          <a:p>
            <a:pPr indent="0" lvl="2" marL="9144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pt-BR" u="sng"/>
              <a:t>Todas as obras são precificadas utilizando o manual SICRO do DNIT ou TPU DER/SP</a:t>
            </a:r>
            <a:endParaRPr/>
          </a:p>
          <a:p>
            <a:pPr indent="0" lvl="2" marL="9144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0" lvl="2" marL="9144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/>
              <a:t>Obs.: (*) O nível de detalhamento utilizado para as disciplinas de projeto no modelo BIM (terraplanagem; pavimento; OAEs) é proporcional ao peso que elas tem no montante dos custos dos investimentos. Principal objetivo é extrair quantitativos com maior precisão.</a:t>
            </a:r>
            <a:endParaRPr/>
          </a:p>
          <a:p>
            <a:pPr indent="-7747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