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12192000"/>
  <p:notesSz cx="6858000" cy="9144000"/>
  <p:embeddedFontLst>
    <p:embeddedFont>
      <p:font typeface="Play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850E3F0-033B-4C72-9278-5FC9B0958083}">
  <a:tblStyle styleId="{9850E3F0-033B-4C72-9278-5FC9B0958083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2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accent2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127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Play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5200"/>
              <a:t>Acompanhamento da </a:t>
            </a:r>
            <a:r>
              <a:rPr lang="pt-BR" sz="5200">
                <a:latin typeface="Calibri"/>
                <a:ea typeface="Calibri"/>
                <a:cs typeface="Calibri"/>
                <a:sym typeface="Calibri"/>
              </a:rPr>
              <a:t>Concessão do Canal de Acesso ao Porto de Paranaguá/PR (TC 019.089/2024-4)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1600"/>
              <a:t>Vinícius Nunes Ribeiro Silva – AUFC 12177-0;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1600"/>
              <a:t>Milene Ferenzini Gutierrez Sobreira – AUFC 12392-7;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1600"/>
              <a:t>José Arthur Bezerra Silva – AUFC 6546-3;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1600"/>
              <a:t>Ricardo de Abreu Resende – AUFC 10231-8 (Supervisor).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1600">
                <a:latin typeface="Calibri"/>
                <a:ea typeface="Calibri"/>
                <a:cs typeface="Calibri"/>
                <a:sym typeface="Calibri"/>
              </a:rPr>
              <a:t>Unidade de Auditoria Especializada em Infraestrutura Portuária e Ferroviária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 sz="1600"/>
              <a:t>(AudPortoFerrovia)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/>
          <p:nvPr>
            <p:ph type="title"/>
          </p:nvPr>
        </p:nvSpPr>
        <p:spPr>
          <a:xfrm>
            <a:off x="2897108" y="365125"/>
            <a:ext cx="845669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Visão Geral dos Achados</a:t>
            </a:r>
            <a:endParaRPr/>
          </a:p>
        </p:txBody>
      </p:sp>
      <p:sp>
        <p:nvSpPr>
          <p:cNvPr id="165" name="Google Shape;165;p22"/>
          <p:cNvSpPr/>
          <p:nvPr/>
        </p:nvSpPr>
        <p:spPr>
          <a:xfrm>
            <a:off x="6058276" y="3391276"/>
            <a:ext cx="190123" cy="1901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4236330" y="5586615"/>
            <a:ext cx="5069716" cy="646331"/>
          </a:xfrm>
          <a:prstGeom prst="rect">
            <a:avLst/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Vedação 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ocorrência de subsídios cruzados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Isonomia competitiva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 </a:t>
            </a:r>
            <a:r>
              <a:rPr lang="pt-BR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terminais públicos x TUPs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/>
          </a:p>
        </p:txBody>
      </p:sp>
      <p:sp>
        <p:nvSpPr>
          <p:cNvPr id="167" name="Google Shape;167;p22"/>
          <p:cNvSpPr txBox="1"/>
          <p:nvPr/>
        </p:nvSpPr>
        <p:spPr>
          <a:xfrm>
            <a:off x="4236330" y="1698171"/>
            <a:ext cx="6261904" cy="646331"/>
          </a:xfrm>
          <a:prstGeom prst="rect">
            <a:avLst/>
          </a:prstGeom>
          <a:solidFill>
            <a:srgbClr val="FAE2D5">
              <a:alpha val="8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Fortalecimento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papel da Comissão de Dragagem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Ampliação de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mecanismos de denúncias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controle social</a:t>
            </a:r>
            <a:endParaRPr/>
          </a:p>
        </p:txBody>
      </p:sp>
      <p:sp>
        <p:nvSpPr>
          <p:cNvPr id="168" name="Google Shape;168;p22"/>
          <p:cNvSpPr txBox="1"/>
          <p:nvPr/>
        </p:nvSpPr>
        <p:spPr>
          <a:xfrm>
            <a:off x="4236330" y="2476461"/>
            <a:ext cx="6921665" cy="646331"/>
          </a:xfrm>
          <a:prstGeom prst="rect">
            <a:avLst/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Aprimoramento do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Sistema de Gerenciamento de Tráfego  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(VTMIS)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Otimização dos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processos de monitoramento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 canal de acesso</a:t>
            </a:r>
            <a:endParaRPr/>
          </a:p>
        </p:txBody>
      </p:sp>
      <p:sp>
        <p:nvSpPr>
          <p:cNvPr id="169" name="Google Shape;169;p22"/>
          <p:cNvSpPr txBox="1"/>
          <p:nvPr/>
        </p:nvSpPr>
        <p:spPr>
          <a:xfrm>
            <a:off x="318780" y="1836671"/>
            <a:ext cx="3778657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GOVERNANÇA E TRANSPARÊNCIA</a:t>
            </a:r>
            <a:endParaRPr/>
          </a:p>
        </p:txBody>
      </p:sp>
      <p:sp>
        <p:nvSpPr>
          <p:cNvPr id="170" name="Google Shape;170;p22"/>
          <p:cNvSpPr txBox="1"/>
          <p:nvPr/>
        </p:nvSpPr>
        <p:spPr>
          <a:xfrm>
            <a:off x="318779" y="2613375"/>
            <a:ext cx="3778656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EFICIÊNCIA OPERACIONAL</a:t>
            </a:r>
            <a:endParaRPr/>
          </a:p>
        </p:txBody>
      </p:sp>
      <p:sp>
        <p:nvSpPr>
          <p:cNvPr id="171" name="Google Shape;171;p22"/>
          <p:cNvSpPr txBox="1"/>
          <p:nvPr/>
        </p:nvSpPr>
        <p:spPr>
          <a:xfrm>
            <a:off x="4236330" y="3277672"/>
            <a:ext cx="7660034" cy="646331"/>
          </a:xfrm>
          <a:prstGeom prst="rect">
            <a:avLst/>
          </a:prstGeom>
          <a:solidFill>
            <a:srgbClr val="FAE2D5">
              <a:alpha val="8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Reestruturação da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 de repartição de riscos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relacionados à demanda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Aprimoramento dos </a:t>
            </a:r>
            <a:r>
              <a:rPr b="1"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mecanismos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mitigação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riscos contratuais</a:t>
            </a:r>
            <a:endParaRPr/>
          </a:p>
        </p:txBody>
      </p:sp>
      <p:sp>
        <p:nvSpPr>
          <p:cNvPr id="172" name="Google Shape;172;p22"/>
          <p:cNvSpPr txBox="1"/>
          <p:nvPr/>
        </p:nvSpPr>
        <p:spPr>
          <a:xfrm>
            <a:off x="318779" y="3387683"/>
            <a:ext cx="3778656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GESTÃO DE RISCOS</a:t>
            </a:r>
            <a:endParaRPr/>
          </a:p>
        </p:txBody>
      </p:sp>
      <p:sp>
        <p:nvSpPr>
          <p:cNvPr id="173" name="Google Shape;173;p22"/>
          <p:cNvSpPr txBox="1"/>
          <p:nvPr/>
        </p:nvSpPr>
        <p:spPr>
          <a:xfrm>
            <a:off x="4236330" y="4023491"/>
            <a:ext cx="6123006" cy="646331"/>
          </a:xfrm>
          <a:prstGeom prst="rect">
            <a:avLst/>
          </a:prstGeom>
          <a:solidFill>
            <a:schemeClr val="lt2">
              <a:alpha val="8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Correção do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volume total de dragagem de investimento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eliminando </a:t>
            </a: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sobreposições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identificadas</a:t>
            </a:r>
            <a:endParaRPr/>
          </a:p>
        </p:txBody>
      </p:sp>
      <p:sp>
        <p:nvSpPr>
          <p:cNvPr id="174" name="Google Shape;174;p22"/>
          <p:cNvSpPr txBox="1"/>
          <p:nvPr/>
        </p:nvSpPr>
        <p:spPr>
          <a:xfrm>
            <a:off x="318779" y="4161991"/>
            <a:ext cx="3778656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ASPECTOS FINANCEIROS</a:t>
            </a:r>
            <a:endParaRPr/>
          </a:p>
        </p:txBody>
      </p:sp>
      <p:sp>
        <p:nvSpPr>
          <p:cNvPr id="175" name="Google Shape;175;p22"/>
          <p:cNvSpPr txBox="1"/>
          <p:nvPr/>
        </p:nvSpPr>
        <p:spPr>
          <a:xfrm>
            <a:off x="318779" y="4940735"/>
            <a:ext cx="3778656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INCENTIVOS CONTRATUAIS</a:t>
            </a:r>
            <a:endParaRPr/>
          </a:p>
        </p:txBody>
      </p:sp>
      <p:sp>
        <p:nvSpPr>
          <p:cNvPr id="176" name="Google Shape;176;p22"/>
          <p:cNvSpPr txBox="1"/>
          <p:nvPr/>
        </p:nvSpPr>
        <p:spPr>
          <a:xfrm>
            <a:off x="4236330" y="4802235"/>
            <a:ext cx="6597573" cy="646331"/>
          </a:xfrm>
          <a:prstGeom prst="rect">
            <a:avLst/>
          </a:prstGeom>
          <a:solidFill>
            <a:srgbClr val="FAE2D5">
              <a:alpha val="8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Aprimoramento dos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Indicadores de Qualidade de Serviço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(IQS)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Mitigação do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risco de inexecução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na fase final do contrato</a:t>
            </a:r>
            <a:endParaRPr/>
          </a:p>
        </p:txBody>
      </p:sp>
      <p:sp>
        <p:nvSpPr>
          <p:cNvPr id="177" name="Google Shape;177;p22"/>
          <p:cNvSpPr txBox="1"/>
          <p:nvPr/>
        </p:nvSpPr>
        <p:spPr>
          <a:xfrm>
            <a:off x="318779" y="5725115"/>
            <a:ext cx="3778657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CONCORRÊNCIA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 txBox="1"/>
          <p:nvPr>
            <p:ph type="title"/>
          </p:nvPr>
        </p:nvSpPr>
        <p:spPr>
          <a:xfrm>
            <a:off x="2897108" y="365125"/>
            <a:ext cx="845669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Lições Aprendidas</a:t>
            </a:r>
            <a:endParaRPr/>
          </a:p>
        </p:txBody>
      </p:sp>
      <p:grpSp>
        <p:nvGrpSpPr>
          <p:cNvPr id="183" name="Google Shape;183;p23"/>
          <p:cNvGrpSpPr/>
          <p:nvPr/>
        </p:nvGrpSpPr>
        <p:grpSpPr>
          <a:xfrm>
            <a:off x="994805" y="1736770"/>
            <a:ext cx="4433716" cy="646331"/>
            <a:chOff x="4334" y="0"/>
            <a:chExt cx="4433716" cy="646331"/>
          </a:xfrm>
        </p:grpSpPr>
        <p:sp>
          <p:nvSpPr>
            <p:cNvPr id="184" name="Google Shape;184;p23"/>
            <p:cNvSpPr/>
            <p:nvPr/>
          </p:nvSpPr>
          <p:spPr>
            <a:xfrm>
              <a:off x="4334" y="0"/>
              <a:ext cx="4433716" cy="646331"/>
            </a:xfrm>
            <a:prstGeom prst="roundRect">
              <a:avLst>
                <a:gd fmla="val 10000" name="adj"/>
              </a:avLst>
            </a:prstGeom>
            <a:solidFill>
              <a:srgbClr val="FAE2D5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3"/>
            <p:cNvSpPr txBox="1"/>
            <p:nvPr/>
          </p:nvSpPr>
          <p:spPr>
            <a:xfrm>
              <a:off x="23264" y="18930"/>
              <a:ext cx="4395856" cy="6084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lang="pt-BR" sz="1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CONSIDERAÇÕES SOBRE PROJETOS PIONEIROS</a:t>
              </a:r>
              <a:endParaRPr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" name="Google Shape;186;p23"/>
          <p:cNvGrpSpPr/>
          <p:nvPr/>
        </p:nvGrpSpPr>
        <p:grpSpPr>
          <a:xfrm>
            <a:off x="995358" y="2612213"/>
            <a:ext cx="4433162" cy="646331"/>
            <a:chOff x="4888" y="0"/>
            <a:chExt cx="4433162" cy="646331"/>
          </a:xfrm>
        </p:grpSpPr>
        <p:sp>
          <p:nvSpPr>
            <p:cNvPr id="187" name="Google Shape;187;p23"/>
            <p:cNvSpPr/>
            <p:nvPr/>
          </p:nvSpPr>
          <p:spPr>
            <a:xfrm>
              <a:off x="4888" y="0"/>
              <a:ext cx="4433162" cy="646331"/>
            </a:xfrm>
            <a:prstGeom prst="roundRect">
              <a:avLst>
                <a:gd fmla="val 10000" name="adj"/>
              </a:avLst>
            </a:prstGeom>
            <a:solidFill>
              <a:srgbClr val="FAE2D5"/>
            </a:solidFill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3"/>
            <p:cNvSpPr txBox="1"/>
            <p:nvPr/>
          </p:nvSpPr>
          <p:spPr>
            <a:xfrm>
              <a:off x="23818" y="18930"/>
              <a:ext cx="4395302" cy="6084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r>
                <a:rPr b="1" lang="pt-BR" sz="1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IMPORTÂNCIA DO CONTROLE PREVENTIVO</a:t>
              </a:r>
              <a:endParaRPr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" name="Google Shape;189;p23"/>
          <p:cNvGrpSpPr/>
          <p:nvPr/>
        </p:nvGrpSpPr>
        <p:grpSpPr>
          <a:xfrm>
            <a:off x="990469" y="4503562"/>
            <a:ext cx="4433717" cy="689946"/>
            <a:chOff x="0" y="0"/>
            <a:chExt cx="4433717" cy="689946"/>
          </a:xfrm>
        </p:grpSpPr>
        <p:sp>
          <p:nvSpPr>
            <p:cNvPr id="190" name="Google Shape;190;p23"/>
            <p:cNvSpPr/>
            <p:nvPr/>
          </p:nvSpPr>
          <p:spPr>
            <a:xfrm>
              <a:off x="0" y="0"/>
              <a:ext cx="4433717" cy="689946"/>
            </a:xfrm>
            <a:prstGeom prst="roundRect">
              <a:avLst>
                <a:gd fmla="val 10000" name="adj"/>
              </a:avLst>
            </a:prstGeom>
            <a:solidFill>
              <a:srgbClr val="FAE2D5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3"/>
            <p:cNvSpPr txBox="1"/>
            <p:nvPr/>
          </p:nvSpPr>
          <p:spPr>
            <a:xfrm>
              <a:off x="20208" y="20208"/>
              <a:ext cx="4393301" cy="649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rPr b="1" lang="pt-BR" sz="17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NECESSIDADE</a:t>
              </a:r>
              <a:r>
                <a:rPr b="1" lang="pt-BR" sz="1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DE DOCUMENTAÇÃO ADEQUADA</a:t>
              </a:r>
              <a:endParaRPr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" name="Google Shape;192;p23"/>
          <p:cNvGrpSpPr/>
          <p:nvPr/>
        </p:nvGrpSpPr>
        <p:grpSpPr>
          <a:xfrm>
            <a:off x="990472" y="5518464"/>
            <a:ext cx="4435121" cy="646331"/>
            <a:chOff x="0" y="0"/>
            <a:chExt cx="4435121" cy="646331"/>
          </a:xfrm>
        </p:grpSpPr>
        <p:sp>
          <p:nvSpPr>
            <p:cNvPr id="193" name="Google Shape;193;p23"/>
            <p:cNvSpPr/>
            <p:nvPr/>
          </p:nvSpPr>
          <p:spPr>
            <a:xfrm>
              <a:off x="0" y="0"/>
              <a:ext cx="4435121" cy="646331"/>
            </a:xfrm>
            <a:prstGeom prst="roundRect">
              <a:avLst>
                <a:gd fmla="val 10000" name="adj"/>
              </a:avLst>
            </a:prstGeom>
            <a:solidFill>
              <a:srgbClr val="FAE2D5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3"/>
            <p:cNvSpPr txBox="1"/>
            <p:nvPr/>
          </p:nvSpPr>
          <p:spPr>
            <a:xfrm>
              <a:off x="18930" y="18930"/>
              <a:ext cx="4397261" cy="6084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lang="pt-BR" sz="1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IMPACTO DA PARTICIPAÇÃO SOCIAL</a:t>
              </a:r>
              <a:endParaRPr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p23"/>
          <p:cNvGrpSpPr/>
          <p:nvPr/>
        </p:nvGrpSpPr>
        <p:grpSpPr>
          <a:xfrm>
            <a:off x="990471" y="3499818"/>
            <a:ext cx="4433715" cy="646331"/>
            <a:chOff x="0" y="0"/>
            <a:chExt cx="4433715" cy="646331"/>
          </a:xfrm>
        </p:grpSpPr>
        <p:sp>
          <p:nvSpPr>
            <p:cNvPr id="196" name="Google Shape;196;p23"/>
            <p:cNvSpPr/>
            <p:nvPr/>
          </p:nvSpPr>
          <p:spPr>
            <a:xfrm>
              <a:off x="0" y="0"/>
              <a:ext cx="4433715" cy="646331"/>
            </a:xfrm>
            <a:prstGeom prst="roundRect">
              <a:avLst>
                <a:gd fmla="val 10000" name="adj"/>
              </a:avLst>
            </a:prstGeom>
            <a:solidFill>
              <a:srgbClr val="FAE2D5"/>
            </a:solidFill>
            <a:ln cap="flat" cmpd="sng" w="19050">
              <a:solidFill>
                <a:srgbClr val="D1652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3"/>
            <p:cNvSpPr txBox="1"/>
            <p:nvPr/>
          </p:nvSpPr>
          <p:spPr>
            <a:xfrm>
              <a:off x="18930" y="18930"/>
              <a:ext cx="4395855" cy="6084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4750" lIns="64750" spcFirstLastPara="1" rIns="64750" wrap="square" tIns="647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lang="pt-BR" sz="1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FLEXIBILIDADE EM CONTRATOS DE LONGO PRAZO</a:t>
              </a:r>
              <a:endParaRPr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" name="Google Shape;198;p23"/>
          <p:cNvSpPr txBox="1"/>
          <p:nvPr/>
        </p:nvSpPr>
        <p:spPr>
          <a:xfrm>
            <a:off x="5351365" y="2692060"/>
            <a:ext cx="5930639" cy="646331"/>
          </a:xfrm>
          <a:prstGeom prst="rect">
            <a:avLst/>
          </a:prstGeom>
          <a:solidFill>
            <a:schemeClr val="lt1">
              <a:alpha val="80000"/>
            </a:schemeClr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Atuação antecipada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reduz problemas posteriores e judicialização</a:t>
            </a:r>
            <a:endParaRPr/>
          </a:p>
        </p:txBody>
      </p:sp>
      <p:sp>
        <p:nvSpPr>
          <p:cNvPr id="199" name="Google Shape;199;p23"/>
          <p:cNvSpPr txBox="1"/>
          <p:nvPr/>
        </p:nvSpPr>
        <p:spPr>
          <a:xfrm>
            <a:off x="5270886" y="4612129"/>
            <a:ext cx="5930641" cy="646331"/>
          </a:xfrm>
          <a:prstGeom prst="rect">
            <a:avLst/>
          </a:prstGeom>
          <a:solidFill>
            <a:schemeClr val="lt1">
              <a:alpha val="80000"/>
            </a:schemeClr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Deficiências documentais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impactam cronograma e gestão de riscos</a:t>
            </a:r>
            <a:endParaRPr/>
          </a:p>
        </p:txBody>
      </p:sp>
      <p:sp>
        <p:nvSpPr>
          <p:cNvPr id="200" name="Google Shape;200;p23"/>
          <p:cNvSpPr txBox="1"/>
          <p:nvPr/>
        </p:nvSpPr>
        <p:spPr>
          <a:xfrm>
            <a:off x="5270887" y="5634174"/>
            <a:ext cx="5930640" cy="646331"/>
          </a:xfrm>
          <a:prstGeom prst="rect">
            <a:avLst/>
          </a:prstGeom>
          <a:solidFill>
            <a:schemeClr val="lt1">
              <a:alpha val="80000"/>
            </a:schemeClr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Audiências públicas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podem alterar aspectos relevantes do estudo</a:t>
            </a:r>
            <a:endParaRPr/>
          </a:p>
        </p:txBody>
      </p:sp>
      <p:sp>
        <p:nvSpPr>
          <p:cNvPr id="201" name="Google Shape;201;p23"/>
          <p:cNvSpPr txBox="1"/>
          <p:nvPr/>
        </p:nvSpPr>
        <p:spPr>
          <a:xfrm>
            <a:off x="5351365" y="3640842"/>
            <a:ext cx="5930640" cy="646331"/>
          </a:xfrm>
          <a:prstGeom prst="rect">
            <a:avLst/>
          </a:prstGeom>
          <a:solidFill>
            <a:schemeClr val="lt1">
              <a:alpha val="80000"/>
            </a:schemeClr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Instrumentos contratuais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devem prever mecanismos de mitigação de risco de obsolescência</a:t>
            </a:r>
            <a:endParaRPr/>
          </a:p>
        </p:txBody>
      </p:sp>
      <p:sp>
        <p:nvSpPr>
          <p:cNvPr id="202" name="Google Shape;202;p23"/>
          <p:cNvSpPr txBox="1"/>
          <p:nvPr/>
        </p:nvSpPr>
        <p:spPr>
          <a:xfrm>
            <a:off x="5351365" y="1804455"/>
            <a:ext cx="5930639" cy="646331"/>
          </a:xfrm>
          <a:prstGeom prst="rect">
            <a:avLst/>
          </a:prstGeom>
          <a:solidFill>
            <a:schemeClr val="lt1">
              <a:alpha val="80000"/>
            </a:schemeClr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Projetos inovadores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requerem maior cautela regulatória e contratual</a:t>
            </a:r>
            <a:endParaRPr/>
          </a:p>
        </p:txBody>
      </p:sp>
      <p:sp>
        <p:nvSpPr>
          <p:cNvPr id="203" name="Google Shape;203;p23"/>
          <p:cNvSpPr/>
          <p:nvPr/>
        </p:nvSpPr>
        <p:spPr>
          <a:xfrm>
            <a:off x="5309464" y="2124972"/>
            <a:ext cx="157636" cy="2669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6C5A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3"/>
          <p:cNvSpPr/>
          <p:nvPr/>
        </p:nvSpPr>
        <p:spPr>
          <a:xfrm>
            <a:off x="5327371" y="2991560"/>
            <a:ext cx="157636" cy="2669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3"/>
          <p:cNvSpPr/>
          <p:nvPr/>
        </p:nvSpPr>
        <p:spPr>
          <a:xfrm>
            <a:off x="5315802" y="3885499"/>
            <a:ext cx="157636" cy="2669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3"/>
          <p:cNvSpPr/>
          <p:nvPr/>
        </p:nvSpPr>
        <p:spPr>
          <a:xfrm>
            <a:off x="5270885" y="4902105"/>
            <a:ext cx="157636" cy="2669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3"/>
          <p:cNvSpPr/>
          <p:nvPr/>
        </p:nvSpPr>
        <p:spPr>
          <a:xfrm>
            <a:off x="5270886" y="5897880"/>
            <a:ext cx="157636" cy="2669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Considerações Finais</a:t>
            </a:r>
            <a:endParaRPr/>
          </a:p>
        </p:txBody>
      </p:sp>
      <p:sp>
        <p:nvSpPr>
          <p:cNvPr id="213" name="Google Shape;213;p24"/>
          <p:cNvSpPr txBox="1"/>
          <p:nvPr/>
        </p:nvSpPr>
        <p:spPr>
          <a:xfrm>
            <a:off x="395858" y="3850556"/>
            <a:ext cx="9469925" cy="4162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accent2"/>
                </a:solidFill>
                <a:latin typeface="Aharoni"/>
                <a:ea typeface="Aharoni"/>
                <a:cs typeface="Aharoni"/>
                <a:sym typeface="Aharoni"/>
              </a:rPr>
              <a:t>Contribuição do Controle Externo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4"/>
          <p:cNvSpPr txBox="1"/>
          <p:nvPr/>
        </p:nvSpPr>
        <p:spPr>
          <a:xfrm>
            <a:off x="395858" y="1401300"/>
            <a:ext cx="6991108" cy="4162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haroni"/>
              <a:buNone/>
            </a:pPr>
            <a:r>
              <a:rPr b="1" lang="pt-BR" sz="2000">
                <a:solidFill>
                  <a:schemeClr val="accent2"/>
                </a:solidFill>
                <a:latin typeface="Aharoni"/>
                <a:ea typeface="Aharoni"/>
                <a:cs typeface="Aharoni"/>
                <a:sym typeface="Aharoni"/>
              </a:rPr>
              <a:t>Legado para o Setor Portuário</a:t>
            </a:r>
            <a:endParaRPr/>
          </a:p>
        </p:txBody>
      </p:sp>
      <p:graphicFrame>
        <p:nvGraphicFramePr>
          <p:cNvPr id="215" name="Google Shape;215;p24"/>
          <p:cNvGraphicFramePr/>
          <p:nvPr/>
        </p:nvGraphicFramePr>
        <p:xfrm>
          <a:off x="395858" y="193577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{9850E3F0-033B-4C72-9278-5FC9B0958083}</a:tableStyleId>
              </a:tblPr>
              <a:tblGrid>
                <a:gridCol w="3800100"/>
                <a:gridCol w="3800100"/>
                <a:gridCol w="38001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5C99"/>
                        </a:buClr>
                        <a:buSzPts val="1800"/>
                        <a:buFont typeface="Arial"/>
                        <a:buNone/>
                      </a:pPr>
                      <a:r>
                        <a:rPr lang="pt-BR" sz="1800">
                          <a:solidFill>
                            <a:srgbClr val="1F5C99"/>
                          </a:solidFill>
                        </a:rPr>
                        <a:t>Marco Regulatório Consolidado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5C99"/>
                        </a:buClr>
                        <a:buSzPts val="1800"/>
                        <a:buFont typeface="Arial"/>
                        <a:buNone/>
                      </a:pPr>
                      <a:r>
                        <a:rPr b="1" lang="pt-BR" sz="1800">
                          <a:solidFill>
                            <a:srgbClr val="1F5C99"/>
                          </a:solidFill>
                        </a:rPr>
                        <a:t>Modelo de Replicabilidade</a:t>
                      </a:r>
                      <a:endParaRPr sz="1800">
                        <a:solidFill>
                          <a:srgbClr val="1F5C99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5C99"/>
                        </a:buClr>
                        <a:buSzPts val="1800"/>
                        <a:buFont typeface="Arial"/>
                        <a:buNone/>
                      </a:pPr>
                      <a:r>
                        <a:rPr b="1" lang="pt-BR" sz="1800">
                          <a:solidFill>
                            <a:srgbClr val="1F5C99"/>
                          </a:solidFill>
                        </a:rPr>
                        <a:t>Precedente Jurídico-Institucional</a:t>
                      </a:r>
                      <a:endParaRPr sz="1800">
                        <a:solidFill>
                          <a:srgbClr val="1F5C99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pt-BR" sz="1600"/>
                        <a:t>Evolução natural</a:t>
                      </a:r>
                      <a:r>
                        <a:rPr lang="pt-BR" sz="1600"/>
                        <a:t> do arcabouço normativo portuário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pt-BR" sz="1600"/>
                        <a:t>Framework exportável</a:t>
                      </a:r>
                      <a:r>
                        <a:rPr lang="pt-BR" sz="1600"/>
                        <a:t> para outros complexos portuários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1" lang="pt-BR" sz="1600"/>
                        <a:t>Referência metodológica</a:t>
                      </a:r>
                      <a:r>
                        <a:rPr lang="pt-BR" sz="1600"/>
                        <a:t> para estruturação de futuras concessões de infraestrutura portuária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16" name="Google Shape;216;p24"/>
          <p:cNvSpPr txBox="1"/>
          <p:nvPr/>
        </p:nvSpPr>
        <p:spPr>
          <a:xfrm>
            <a:off x="2326216" y="4266760"/>
            <a:ext cx="9630432" cy="646331"/>
          </a:xfrm>
          <a:prstGeom prst="rect">
            <a:avLst/>
          </a:prstGeom>
          <a:solidFill>
            <a:srgbClr val="D9E5F8">
              <a:alpha val="6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5C99"/>
              </a:buClr>
              <a:buSzPts val="1800"/>
              <a:buFont typeface="Arial"/>
              <a:buNone/>
            </a:pPr>
            <a:r>
              <a:rPr b="1" lang="pt-BR" sz="1800">
                <a:solidFill>
                  <a:srgbClr val="1F5C99"/>
                </a:solidFill>
                <a:latin typeface="Arial"/>
                <a:ea typeface="Arial"/>
                <a:cs typeface="Arial"/>
                <a:sym typeface="Arial"/>
              </a:rPr>
              <a:t>Atuação Preventiva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Intervenção tempestiva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durante as fases críticas de estruturação e modelagem</a:t>
            </a:r>
            <a:endParaRPr/>
          </a:p>
        </p:txBody>
      </p:sp>
      <p:sp>
        <p:nvSpPr>
          <p:cNvPr id="217" name="Google Shape;217;p24"/>
          <p:cNvSpPr txBox="1"/>
          <p:nvPr/>
        </p:nvSpPr>
        <p:spPr>
          <a:xfrm>
            <a:off x="2975082" y="5006129"/>
            <a:ext cx="8981565" cy="646331"/>
          </a:xfrm>
          <a:prstGeom prst="rect">
            <a:avLst/>
          </a:prstGeom>
          <a:solidFill>
            <a:srgbClr val="D9E5F8">
              <a:alpha val="6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5C99"/>
              </a:buClr>
              <a:buSzPts val="1800"/>
              <a:buFont typeface="Arial"/>
              <a:buNone/>
            </a:pPr>
            <a:r>
              <a:rPr b="1" lang="pt-BR" sz="1800">
                <a:solidFill>
                  <a:srgbClr val="1F5C99"/>
                </a:solidFill>
                <a:latin typeface="Arial"/>
                <a:ea typeface="Arial"/>
                <a:cs typeface="Arial"/>
                <a:sym typeface="Arial"/>
              </a:rPr>
              <a:t>Aprimoramentos Técnicos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Melhorias 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nos aspectos contratuais, financeiros e de governança</a:t>
            </a:r>
            <a:endParaRPr/>
          </a:p>
        </p:txBody>
      </p:sp>
      <p:sp>
        <p:nvSpPr>
          <p:cNvPr id="218" name="Google Shape;218;p24"/>
          <p:cNvSpPr txBox="1"/>
          <p:nvPr/>
        </p:nvSpPr>
        <p:spPr>
          <a:xfrm>
            <a:off x="3581252" y="5745498"/>
            <a:ext cx="8406262" cy="646331"/>
          </a:xfrm>
          <a:prstGeom prst="rect">
            <a:avLst/>
          </a:prstGeom>
          <a:solidFill>
            <a:srgbClr val="D9E5F8">
              <a:alpha val="69803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5C99"/>
              </a:buClr>
              <a:buSzPts val="1800"/>
              <a:buFont typeface="Arial"/>
              <a:buNone/>
            </a:pPr>
            <a:r>
              <a:rPr b="1" lang="pt-BR" sz="1800">
                <a:solidFill>
                  <a:srgbClr val="1F5C99"/>
                </a:solidFill>
                <a:latin typeface="Arial"/>
                <a:ea typeface="Arial"/>
                <a:cs typeface="Arial"/>
                <a:sym typeface="Arial"/>
              </a:rPr>
              <a:t>Preservação do Interesse Público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Salvaguardas implementadas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 proteção patrimonial e otimização de recursos</a:t>
            </a:r>
            <a:endParaRPr/>
          </a:p>
        </p:txBody>
      </p:sp>
      <p:sp>
        <p:nvSpPr>
          <p:cNvPr id="219" name="Google Shape;219;p24"/>
          <p:cNvSpPr/>
          <p:nvPr/>
        </p:nvSpPr>
        <p:spPr>
          <a:xfrm>
            <a:off x="2245341" y="4377096"/>
            <a:ext cx="161750" cy="217313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4"/>
          <p:cNvSpPr/>
          <p:nvPr/>
        </p:nvSpPr>
        <p:spPr>
          <a:xfrm>
            <a:off x="2894207" y="5111981"/>
            <a:ext cx="161750" cy="217313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4"/>
          <p:cNvSpPr/>
          <p:nvPr/>
        </p:nvSpPr>
        <p:spPr>
          <a:xfrm>
            <a:off x="3500377" y="5851350"/>
            <a:ext cx="161750" cy="217313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pt-BR"/>
              <a:t>Agradecemos a atenção!</a:t>
            </a:r>
            <a:endParaRPr/>
          </a:p>
        </p:txBody>
      </p:sp>
      <p:sp>
        <p:nvSpPr>
          <p:cNvPr id="227" name="Google Shape;227;p25"/>
          <p:cNvSpPr txBox="1"/>
          <p:nvPr>
            <p:ph idx="1" type="subTitle"/>
          </p:nvPr>
        </p:nvSpPr>
        <p:spPr>
          <a:xfrm>
            <a:off x="1524000" y="3973230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sz="2000"/>
              <a:t>Vinícius Nunes Ribeiro Silva – vinicius.nunes@tcu.gov.br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sz="2000"/>
              <a:t>Milene Ferenzini Gutierrez Sobreira - milenesobreira@tcu.gov.br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Contexto e Relevância Estratégica</a:t>
            </a:r>
            <a:endParaRPr/>
          </a:p>
        </p:txBody>
      </p:sp>
      <p:sp>
        <p:nvSpPr>
          <p:cNvPr id="90" name="Google Shape;90;p14"/>
          <p:cNvSpPr txBox="1"/>
          <p:nvPr>
            <p:ph idx="1" type="body"/>
          </p:nvPr>
        </p:nvSpPr>
        <p:spPr>
          <a:xfrm>
            <a:off x="5661358" y="2195973"/>
            <a:ext cx="6129196" cy="29238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8890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pt-BR" sz="1400" u="none" cap="none" strike="noStrike"/>
              <a:t> Primeiro projeto de concessão de acesso aquaviário em porto organizado no Brasil, qualificado como prioritário no Programa de Parcerias de Investimentos do Governo Federal (PPI).</a:t>
            </a:r>
            <a:endParaRPr b="0" i="0" sz="1400" u="none" cap="none" strike="noStrike"/>
          </a:p>
          <a:p>
            <a:pPr indent="-8890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pt-BR" sz="1400" u="none" cap="none" strike="noStrike">
                <a:solidFill>
                  <a:schemeClr val="dk1"/>
                </a:solidFill>
              </a:rPr>
              <a:t> </a:t>
            </a:r>
            <a:r>
              <a:rPr lang="pt-BR" sz="1400"/>
              <a:t> Resposta a falhas históricas de políticas (PND I e II), que mostraram dificuldade em manter profundidade dos canais sob gestão pública exclusiva.</a:t>
            </a:r>
            <a:endParaRPr sz="1400"/>
          </a:p>
          <a:p>
            <a:pPr indent="-8890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pt-BR" sz="1400"/>
              <a:t> </a:t>
            </a:r>
            <a:r>
              <a:rPr b="0" i="0" lang="pt-BR" sz="1400" u="none" cap="none" strike="noStrike"/>
              <a:t>Demonstra a evolução de modelos de gestão: do Estado prestando serviços diretamente → para modelos de parceria público-privada visando eficiência, investimentos e continuidade de serviços.</a:t>
            </a:r>
            <a:endParaRPr b="0" i="0" sz="1400" u="none" cap="none" strike="noStrike"/>
          </a:p>
          <a:p>
            <a:pPr indent="-88900" lvl="0" marL="0" marR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pt-BR" sz="1400" u="none" cap="none" strike="noStrike"/>
              <a:t> Importância para a competitividade do comércio exterior (redução de gargalos, adaptação a embarcações maiores)</a:t>
            </a:r>
            <a:endParaRPr b="0" i="0" sz="1400" u="none" cap="none" strike="noStrike"/>
          </a:p>
        </p:txBody>
      </p:sp>
      <p:sp>
        <p:nvSpPr>
          <p:cNvPr id="91" name="Google Shape;91;p14"/>
          <p:cNvSpPr/>
          <p:nvPr/>
        </p:nvSpPr>
        <p:spPr>
          <a:xfrm>
            <a:off x="662051" y="2920587"/>
            <a:ext cx="4595149" cy="61345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Dificuldade do poder público de financiamento / contratação</a:t>
            </a:r>
            <a:endParaRPr/>
          </a:p>
        </p:txBody>
      </p:sp>
      <p:cxnSp>
        <p:nvCxnSpPr>
          <p:cNvPr id="92" name="Google Shape;92;p14"/>
          <p:cNvCxnSpPr>
            <a:stCxn id="91" idx="2"/>
            <a:endCxn id="93" idx="0"/>
          </p:cNvCxnSpPr>
          <p:nvPr/>
        </p:nvCxnSpPr>
        <p:spPr>
          <a:xfrm>
            <a:off x="2959626" y="3534045"/>
            <a:ext cx="0" cy="247800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3" name="Google Shape;93;p14"/>
          <p:cNvSpPr/>
          <p:nvPr/>
        </p:nvSpPr>
        <p:spPr>
          <a:xfrm>
            <a:off x="662051" y="3781779"/>
            <a:ext cx="4595149" cy="61345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PND I e PND II: dificuldades operacionais, contratuais e institucionais</a:t>
            </a:r>
            <a:endParaRPr/>
          </a:p>
        </p:txBody>
      </p:sp>
      <p:cxnSp>
        <p:nvCxnSpPr>
          <p:cNvPr id="94" name="Google Shape;94;p14"/>
          <p:cNvCxnSpPr>
            <a:stCxn id="93" idx="2"/>
            <a:endCxn id="95" idx="0"/>
          </p:cNvCxnSpPr>
          <p:nvPr/>
        </p:nvCxnSpPr>
        <p:spPr>
          <a:xfrm>
            <a:off x="2959626" y="4395237"/>
            <a:ext cx="0" cy="247800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95" name="Google Shape;95;p14"/>
          <p:cNvSpPr/>
          <p:nvPr/>
        </p:nvSpPr>
        <p:spPr>
          <a:xfrm>
            <a:off x="662050" y="4642971"/>
            <a:ext cx="4595149" cy="613458"/>
          </a:xfrm>
          <a:prstGeom prst="roundRect">
            <a:avLst>
              <a:gd fmla="val 16667" name="adj"/>
            </a:avLst>
          </a:prstGeom>
          <a:solidFill>
            <a:schemeClr val="lt1">
              <a:alpha val="41960"/>
            </a:schemeClr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800" u="none" cap="none" strike="noStrike">
                <a:solidFill>
                  <a:srgbClr val="BF4F14"/>
                </a:solidFill>
                <a:latin typeface="Arial"/>
                <a:ea typeface="Arial"/>
                <a:cs typeface="Arial"/>
                <a:sym typeface="Arial"/>
              </a:rPr>
              <a:t>Concessão (1ª)</a:t>
            </a: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662050" y="2059396"/>
            <a:ext cx="4595149" cy="61345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Crescimento das embarcações</a:t>
            </a:r>
            <a:endParaRPr/>
          </a:p>
        </p:txBody>
      </p:sp>
      <p:cxnSp>
        <p:nvCxnSpPr>
          <p:cNvPr id="97" name="Google Shape;97;p14"/>
          <p:cNvCxnSpPr>
            <a:stCxn id="96" idx="2"/>
            <a:endCxn id="91" idx="0"/>
          </p:cNvCxnSpPr>
          <p:nvPr/>
        </p:nvCxnSpPr>
        <p:spPr>
          <a:xfrm>
            <a:off x="2959625" y="2672854"/>
            <a:ext cx="0" cy="247800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&#10;&#10;Descrição gerada automaticamente" id="102" name="Google Shape;10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9328" y="1794965"/>
            <a:ext cx="5463540" cy="32458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3" name="Google Shape;103;p15"/>
          <p:cNvGraphicFramePr/>
          <p:nvPr/>
        </p:nvGraphicFramePr>
        <p:xfrm>
          <a:off x="6498335" y="2361636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{9850E3F0-033B-4C72-9278-5FC9B0958083}</a:tableStyleId>
              </a:tblPr>
              <a:tblGrid>
                <a:gridCol w="3870725"/>
                <a:gridCol w="984725"/>
              </a:tblGrid>
              <a:tr h="23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 u="none" cap="none" strike="noStrike"/>
                        <a:t>Receita Bruta Global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R$ 9.970.451 k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</a:tr>
              <a:tr h="23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Fluxo de Caixa Global do Projeto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R$ 1.898.871 k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</a:tr>
              <a:tr h="23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Investimento Total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R$ 1.197.867 k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</a:tr>
              <a:tr h="23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Despesa Operacional Total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R$ 2.391.225 k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</a:tr>
              <a:tr h="23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Movimentação Total (TpB)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7.106.453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</a:tr>
              <a:tr h="23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Valor de Contribuição Fixa Anual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R$ 86.103 k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</a:tr>
              <a:tr h="23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Valor de Contribuição Variável (% / Receita Bruta)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3%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</a:tr>
              <a:tr h="237200">
                <a:tc>
                  <a:txBody>
                    <a:bodyPr/>
                    <a:lstStyle/>
                    <a:p>
                      <a:pPr indent="13970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TIR após o Imposto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9,92%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</a:tr>
              <a:tr h="237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Valor Presente Líquido do Projeto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00"/>
                        <a:t>R$ 0</a:t>
                      </a:r>
                      <a:endParaRPr sz="105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44400" marL="44400" anchor="ctr"/>
                </a:tc>
              </a:tr>
            </a:tbl>
          </a:graphicData>
        </a:graphic>
      </p:graphicFrame>
      <p:sp>
        <p:nvSpPr>
          <p:cNvPr id="104" name="Google Shape;104;p15"/>
          <p:cNvSpPr txBox="1"/>
          <p:nvPr>
            <p:ph type="title"/>
          </p:nvPr>
        </p:nvSpPr>
        <p:spPr>
          <a:xfrm>
            <a:off x="2897108" y="365125"/>
            <a:ext cx="845669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Visão Geral do Objeto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634208" y="5207409"/>
            <a:ext cx="85279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Objetivo: 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modernizar o acesso aquaviário a fim de permitir o tráfego de embarcações com calados de até 15,5m, possibilitando ganhos de produtividade e eficiência a partir de uma maior consignação média.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title"/>
          </p:nvPr>
        </p:nvSpPr>
        <p:spPr>
          <a:xfrm>
            <a:off x="2897108" y="365125"/>
            <a:ext cx="845669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Escopo</a:t>
            </a:r>
            <a:endParaRPr/>
          </a:p>
        </p:txBody>
      </p:sp>
      <p:sp>
        <p:nvSpPr>
          <p:cNvPr id="111" name="Google Shape;111;p16"/>
          <p:cNvSpPr/>
          <p:nvPr/>
        </p:nvSpPr>
        <p:spPr>
          <a:xfrm>
            <a:off x="6058276" y="3391276"/>
            <a:ext cx="190123" cy="1901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14802" y="87484"/>
            <a:ext cx="1938283" cy="129218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6"/>
          <p:cNvSpPr txBox="1"/>
          <p:nvPr/>
        </p:nvSpPr>
        <p:spPr>
          <a:xfrm>
            <a:off x="4236330" y="1631403"/>
            <a:ext cx="5977518" cy="892552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Análise das estimativas de receita, do estudo de demanda, da estrutura tarifária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, assim como a adequação do custo médio ponderado de capital (WACC) aplicável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6"/>
          <p:cNvSpPr txBox="1"/>
          <p:nvPr/>
        </p:nvSpPr>
        <p:spPr>
          <a:xfrm>
            <a:off x="318780" y="1836671"/>
            <a:ext cx="3778657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Viabilidade Econômico-Financeira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4236330" y="2668352"/>
            <a:ext cx="5977518" cy="64633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Estrutura operacional estar adequada para a demanda projetada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18780" y="2806852"/>
            <a:ext cx="3778656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Viabilidade Técnica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318779" y="3486337"/>
            <a:ext cx="9895069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Razoabilidade e coerência dos investimentos e dos custos operacionais projetados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318779" y="4174035"/>
            <a:ext cx="3778657" cy="369332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Adequação das Minutas Jurídicas</a:t>
            </a:r>
            <a:endParaRPr/>
          </a:p>
        </p:txBody>
      </p:sp>
      <p:sp>
        <p:nvSpPr>
          <p:cNvPr id="119" name="Google Shape;119;p16"/>
          <p:cNvSpPr txBox="1"/>
          <p:nvPr/>
        </p:nvSpPr>
        <p:spPr>
          <a:xfrm>
            <a:off x="4236330" y="4065112"/>
            <a:ext cx="5977518" cy="584775"/>
          </a:xfrm>
          <a:prstGeom prst="rect">
            <a:avLst/>
          </a:prstGeom>
          <a:solidFill>
            <a:srgbClr val="FAE2D5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(Edital, contrato e ato justificatório)</a:t>
            </a:r>
            <a:r>
              <a:rPr b="1"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dos procedimentos da audiência pública ao ordenamento e ao estudo de viabilidade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334286" y="4859330"/>
            <a:ext cx="9879562" cy="584775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Análise dos mecanismos regulatórios que assegurem o acesso não discriminatório da infraestrutura essencial </a:t>
            </a: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(...)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type="title"/>
          </p:nvPr>
        </p:nvSpPr>
        <p:spPr>
          <a:xfrm>
            <a:off x="2897108" y="365125"/>
            <a:ext cx="845669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Questões de Auditoria</a:t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2897108" y="2072002"/>
            <a:ext cx="6097508" cy="3171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Matriz de Planejamento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Motivação Estratégica e Aspectos Regulatórios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Modelagem Econômico-Financeira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Alocação de Riscos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  <p:pic>
        <p:nvPicPr>
          <p:cNvPr id="127" name="Google Shape;12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302" y="2922644"/>
            <a:ext cx="1949754" cy="258294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 txBox="1"/>
          <p:nvPr/>
        </p:nvSpPr>
        <p:spPr>
          <a:xfrm>
            <a:off x="2897108" y="2959914"/>
            <a:ext cx="8741591" cy="584775"/>
          </a:xfrm>
          <a:prstGeom prst="rect">
            <a:avLst/>
          </a:prstGeom>
          <a:solidFill>
            <a:schemeClr val="lt1">
              <a:alpha val="69803"/>
            </a:schemeClr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projeto da concessão ou PPP é consistente em relação à política pública? </a:t>
            </a:r>
            <a:b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ambiente regulatório contribui para a atração de investimentos?</a:t>
            </a:r>
            <a:endParaRPr/>
          </a:p>
        </p:txBody>
      </p:sp>
      <p:sp>
        <p:nvSpPr>
          <p:cNvPr id="129" name="Google Shape;129;p17"/>
          <p:cNvSpPr txBox="1"/>
          <p:nvPr/>
        </p:nvSpPr>
        <p:spPr>
          <a:xfrm>
            <a:off x="2897108" y="4069351"/>
            <a:ext cx="8741591" cy="338554"/>
          </a:xfrm>
          <a:prstGeom prst="rect">
            <a:avLst/>
          </a:prstGeom>
          <a:solidFill>
            <a:schemeClr val="lt1">
              <a:alpha val="69803"/>
            </a:schemeClr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modelagem econômico-financeira é compatível com o projeto da concessão ou PPP?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2897108" y="4920811"/>
            <a:ext cx="8738218" cy="584775"/>
          </a:xfrm>
          <a:prstGeom prst="rect">
            <a:avLst/>
          </a:prstGeom>
          <a:solidFill>
            <a:schemeClr val="lt1">
              <a:alpha val="69803"/>
            </a:schemeClr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projeto apresenta uma análise consistente de riscos envolvidos e a definição adequada de responsabilidades?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Aspectos Estratégicos e Regulatórios</a:t>
            </a:r>
            <a:endParaRPr/>
          </a:p>
        </p:txBody>
      </p:sp>
      <p:sp>
        <p:nvSpPr>
          <p:cNvPr id="136" name="Google Shape;136;p18"/>
          <p:cNvSpPr txBox="1"/>
          <p:nvPr/>
        </p:nvSpPr>
        <p:spPr>
          <a:xfrm>
            <a:off x="838200" y="1690688"/>
            <a:ext cx="8597774" cy="3171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Alinhamento Estratégico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Projeto qualificado pelo PPI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como de interesse nacional;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Alinhado às diretrizes do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PSPort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(Plano Setorial Portuário);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Resposta às limitações dos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modelos anteriores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(PND I e II).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 Jurídica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Lei 12.815/2013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Decreto 8.033/2013;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Definição de </a:t>
            </a: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competências e responsabilidades;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Ambiente institucional propício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 investimentos privados.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85381" y="4421963"/>
            <a:ext cx="3091104" cy="2060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2897108" y="365125"/>
            <a:ext cx="845669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Modelagem Econômico-Financeira</a:t>
            </a:r>
            <a:endParaRPr/>
          </a:p>
        </p:txBody>
      </p:sp>
      <p:sp>
        <p:nvSpPr>
          <p:cNvPr id="143" name="Google Shape;143;p19"/>
          <p:cNvSpPr txBox="1"/>
          <p:nvPr/>
        </p:nvSpPr>
        <p:spPr>
          <a:xfrm>
            <a:off x="747941" y="2016494"/>
            <a:ext cx="7697564" cy="3909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Estrutura Tarifária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Tarifa de Referência (TR)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definida pela APPA</a:t>
            </a:r>
            <a:endParaRPr/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1º critério de julgamento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maior desconto sobre a TR</a:t>
            </a:r>
            <a:endParaRPr/>
          </a:p>
          <a:p>
            <a:pPr indent="-342900" lvl="0" marL="34290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Descontos escalonados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-285750" lvl="1" marL="74295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urier New"/>
              <a:buChar char="o"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20% até conclusão da 1ª fase do CAPEX</a:t>
            </a:r>
            <a:endParaRPr/>
          </a:p>
          <a:p>
            <a:pPr indent="-285750" lvl="1" marL="74295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ourier New"/>
              <a:buChar char="o"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15% até conclusão da 2ª fase do CAPEX</a:t>
            </a:r>
            <a:endParaRPr/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Parâmetros Financeiros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WACC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9,92% a.a. (considerado razoável pelo TCU)</a:t>
            </a:r>
            <a:endParaRPr/>
          </a:p>
          <a:p>
            <a:pPr indent="-342900" lvl="0" marL="34290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VPL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R$ 0 (projeto equilibrado)</a:t>
            </a:r>
            <a:endParaRPr/>
          </a:p>
          <a:p>
            <a:pPr indent="-342900" lvl="0" marL="34290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Receitas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foco na modicidade tarifária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/>
          <p:nvPr>
            <p:ph type="title"/>
          </p:nvPr>
        </p:nvSpPr>
        <p:spPr>
          <a:xfrm>
            <a:off x="2897108" y="365125"/>
            <a:ext cx="845669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Aspectos Técnicos e Investimentos</a:t>
            </a:r>
            <a:endParaRPr/>
          </a:p>
        </p:txBody>
      </p:sp>
      <p:graphicFrame>
        <p:nvGraphicFramePr>
          <p:cNvPr id="149" name="Google Shape;149;p20"/>
          <p:cNvGraphicFramePr/>
          <p:nvPr/>
        </p:nvGraphicFramePr>
        <p:xfrm>
          <a:off x="1029453" y="230391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{9850E3F0-033B-4C72-9278-5FC9B0958083}</a:tableStyleId>
              </a:tblPr>
              <a:tblGrid>
                <a:gridCol w="2979475"/>
                <a:gridCol w="2312650"/>
                <a:gridCol w="3164575"/>
              </a:tblGrid>
              <a:tr h="340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Fase</a:t>
                      </a: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Período</a:t>
                      </a: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CMO (Cota Mínima Operacional)</a:t>
                      </a: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</a:tr>
              <a:tr h="340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Atual</a:t>
                      </a: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Vigente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13,3m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</a:tr>
              <a:tr h="340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1ª Fase</a:t>
                      </a: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Ano 3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15,5m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</a:tr>
              <a:tr h="340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2ª Fase</a:t>
                      </a: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Ano 3-5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15,5m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</a:tr>
              <a:tr h="340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Manutenção</a:t>
                      </a:r>
                      <a:endParaRPr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Ano 5 até fim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15,5m + 80cm (maré)</a:t>
                      </a:r>
                      <a:endParaRPr sz="1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9525" marB="9525" marR="9525" marL="9525" anchor="ctr"/>
                </a:tc>
              </a:tr>
            </a:tbl>
          </a:graphicData>
        </a:graphic>
      </p:graphicFrame>
      <p:sp>
        <p:nvSpPr>
          <p:cNvPr id="150" name="Google Shape;150;p20"/>
          <p:cNvSpPr/>
          <p:nvPr/>
        </p:nvSpPr>
        <p:spPr>
          <a:xfrm>
            <a:off x="1156775" y="4685140"/>
            <a:ext cx="6619504" cy="9925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143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87% dos investimentos</a:t>
            </a:r>
            <a:r>
              <a:rPr b="0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serviços de dragagem e derrocamento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1029453" y="1934578"/>
            <a:ext cx="25337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Metas de Desempenho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t-BR"/>
              <a:t>Alocação de Riscos e Governança</a:t>
            </a:r>
            <a:endParaRPr/>
          </a:p>
        </p:txBody>
      </p:sp>
      <p:pic>
        <p:nvPicPr>
          <p:cNvPr id="157" name="Google Shape;15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3716" y="1619905"/>
            <a:ext cx="3499280" cy="223502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 txBox="1"/>
          <p:nvPr/>
        </p:nvSpPr>
        <p:spPr>
          <a:xfrm>
            <a:off x="4071527" y="1619905"/>
            <a:ext cx="472523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R1: Risco de não cumprimento das metas de desempenho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R2: Risco de contingências fiscais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R3: Risco de captura regulatória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R4: Risco de obsolescência contratual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R5: Risco de resistência dos stakeholders</a:t>
            </a:r>
            <a:b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R6: Risco de falha na capacidade institucional de supervisão</a:t>
            </a:r>
            <a:endParaRPr/>
          </a:p>
        </p:txBody>
      </p:sp>
      <p:graphicFrame>
        <p:nvGraphicFramePr>
          <p:cNvPr id="159" name="Google Shape;159;p21"/>
          <p:cNvGraphicFramePr/>
          <p:nvPr/>
        </p:nvGraphicFramePr>
        <p:xfrm>
          <a:off x="4071527" y="37191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{9850E3F0-033B-4C72-9278-5FC9B0958083}</a:tableStyleId>
              </a:tblPr>
              <a:tblGrid>
                <a:gridCol w="1248750"/>
                <a:gridCol w="3136750"/>
                <a:gridCol w="3440425"/>
              </a:tblGrid>
              <a:tr h="611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400">
                          <a:solidFill>
                            <a:schemeClr val="dk1"/>
                          </a:solidFill>
                        </a:rPr>
                        <a:t>Riscos</a:t>
                      </a:r>
                      <a:endParaRPr/>
                    </a:p>
                  </a:txBody>
                  <a:tcPr marT="0" marB="0" marR="0" marL="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>
                          <a:solidFill>
                            <a:schemeClr val="dk1"/>
                          </a:solidFill>
                        </a:rPr>
                        <a:t>R4 -</a:t>
                      </a:r>
                      <a:r>
                        <a:rPr lang="pt-BR" sz="1400">
                          <a:solidFill>
                            <a:schemeClr val="dk1"/>
                          </a:solidFill>
                        </a:rPr>
                        <a:t>  </a:t>
                      </a:r>
                      <a:r>
                        <a:rPr b="1" lang="pt-BR" sz="1400">
                          <a:solidFill>
                            <a:schemeClr val="dk1"/>
                          </a:solidFill>
                        </a:rPr>
                        <a:t>Risco de Obsolescência Contratual</a:t>
                      </a:r>
                      <a:endParaRPr sz="1400">
                        <a:solidFill>
                          <a:schemeClr val="dk1"/>
                        </a:solidFill>
                      </a:endParaRPr>
                    </a:p>
                  </a:txBody>
                  <a:tcPr marT="0" marB="0" marR="91450" marL="91450" anchor="ctr" anchorCtr="1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1" lang="pt-BR" sz="1400">
                          <a:solidFill>
                            <a:schemeClr val="dk1"/>
                          </a:solidFill>
                        </a:rPr>
                        <a:t>R6 - Risco de Falha na Capacidade Institucional de Supervisão</a:t>
                      </a:r>
                      <a:r>
                        <a:rPr lang="pt-BR" sz="1400">
                          <a:solidFill>
                            <a:schemeClr val="dk1"/>
                          </a:solidFill>
                        </a:rPr>
                        <a:t>​ </a:t>
                      </a:r>
                      <a:endParaRPr sz="1400">
                        <a:solidFill>
                          <a:schemeClr val="dk1"/>
                        </a:solidFill>
                      </a:endParaRPr>
                    </a:p>
                  </a:txBody>
                  <a:tcPr marT="0" marB="0" marR="91450" marL="91450" anchor="ctr" anchorCtr="1"/>
                </a:tc>
              </a:tr>
              <a:tr h="611025">
                <a:tc row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400"/>
                        <a:t>Mecanismos de Mitigação</a:t>
                      </a:r>
                      <a:endParaRPr/>
                    </a:p>
                  </a:txBody>
                  <a:tcPr marT="0" marB="0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/>
                        <a:t>Proposta Apoiada;​</a:t>
                      </a:r>
                      <a:endParaRPr sz="1400"/>
                    </a:p>
                  </a:txBody>
                  <a:tcPr marT="0" marB="0" marR="91450" marL="91450" anchor="ctr" anchorCtr="1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/>
                        <a:t>Conta Retenção (alinhamento de interesses);​</a:t>
                      </a:r>
                      <a:endParaRPr sz="1400"/>
                    </a:p>
                  </a:txBody>
                  <a:tcPr marT="0" marB="0" marR="91450" marL="91450" anchor="ctr" anchorCtr="1"/>
                </a:tc>
              </a:tr>
              <a:tr h="61102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/>
                        <a:t>Revisão quinquenal dos parâmetros da concessão;​</a:t>
                      </a:r>
                      <a:endParaRPr sz="1400"/>
                    </a:p>
                  </a:txBody>
                  <a:tcPr marT="0" marB="0" marR="91450" marL="91450" anchor="ctr" anchorCtr="1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/>
                        <a:t>Transparência (obrigação de manutenção de banco de dados atualizados);​</a:t>
                      </a:r>
                      <a:endParaRPr sz="1400"/>
                    </a:p>
                  </a:txBody>
                  <a:tcPr marT="0" marB="0" marR="91450" marL="91450" anchor="ctr" anchorCtr="1"/>
                </a:tc>
              </a:tr>
              <a:tr h="4073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/>
                        <a:t>Revisão extraordinária;​</a:t>
                      </a:r>
                      <a:endParaRPr sz="1400"/>
                    </a:p>
                  </a:txBody>
                  <a:tcPr marT="0" marB="0" marR="91450" marL="91450" anchor="ctr" anchorCtr="1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/>
                        <a:t>Comitê de Dragagem.​</a:t>
                      </a:r>
                      <a:endParaRPr sz="1400"/>
                    </a:p>
                  </a:txBody>
                  <a:tcPr marT="0" marB="0" marR="91450" marL="91450" anchor="ctr" anchorCtr="1"/>
                </a:tc>
              </a:tr>
              <a:tr h="4073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/>
                        <a:t>Comitê de Dragagem.</a:t>
                      </a:r>
                      <a:endParaRPr b="1" sz="1400"/>
                    </a:p>
                  </a:txBody>
                  <a:tcPr marT="0" marB="0" marR="91450" marL="91450" anchor="ctr" anchorCtr="1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400"/>
                        <a:t>Garantia de Execução Contratual.</a:t>
                      </a:r>
                      <a:endParaRPr/>
                    </a:p>
                  </a:txBody>
                  <a:tcPr marT="0" marB="0" marR="91450" marL="91450" anchor="ctr" anchorCtr="1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