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y="6858000" cx="12192000"/>
  <p:notesSz cx="6858000" cy="9144000"/>
  <p:embeddedFontLst>
    <p:embeddedFont>
      <p:font typeface="Play"/>
      <p:regular r:id="rId23"/>
      <p:bold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85C4E1A-4C5B-4063-BB63-2D58BE9AF022}">
  <a:tblStyle styleId="{B85C4E1A-4C5B-4063-BB63-2D58BE9AF022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24" Type="http://schemas.openxmlformats.org/officeDocument/2006/relationships/font" Target="fonts/Play-bold.fntdata"/><Relationship Id="rId12" Type="http://schemas.openxmlformats.org/officeDocument/2006/relationships/slide" Target="slides/slide6.xml"/><Relationship Id="rId23" Type="http://schemas.openxmlformats.org/officeDocument/2006/relationships/font" Target="fonts/Play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8" name="Google Shape;33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7" name="Google Shape;36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8" name="Google Shape;38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7" name="Google Shape;39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3" name="Google Shape;413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5" name="Google Shape;425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426" name="Google Shape;426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0" name="Google Shape;460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76" name="Google Shape;17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" name="Google Shape;206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07" name="Google Shape;207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8" name="Google Shape;23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6" name="Google Shape;27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5" name="Google Shape;30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image" Target="../media/image23.png"/><Relationship Id="rId5" Type="http://schemas.openxmlformats.org/officeDocument/2006/relationships/image" Target="../media/image22.png"/><Relationship Id="rId6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15.png"/><Relationship Id="rId5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1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image" Target="../media/image14.png"/><Relationship Id="rId5" Type="http://schemas.openxmlformats.org/officeDocument/2006/relationships/image" Target="../media/image24.png"/><Relationship Id="rId6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>
            <p:ph type="ctrTitle"/>
          </p:nvPr>
        </p:nvSpPr>
        <p:spPr>
          <a:xfrm>
            <a:off x="1524000" y="1697704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rPr lang="pt-BR"/>
              <a:t>Indicadores de Desempenho em Concessões</a:t>
            </a:r>
            <a:endParaRPr/>
          </a:p>
        </p:txBody>
      </p:sp>
      <p:sp>
        <p:nvSpPr>
          <p:cNvPr id="90" name="Google Shape;90;p13"/>
          <p:cNvSpPr txBox="1"/>
          <p:nvPr>
            <p:ph idx="1" type="subTitle"/>
          </p:nvPr>
        </p:nvSpPr>
        <p:spPr>
          <a:xfrm>
            <a:off x="1524000" y="4119716"/>
            <a:ext cx="9144000" cy="11380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/>
              <a:t>Análise Contratual e Propostas de Melhoria</a:t>
            </a:r>
            <a:endParaRPr/>
          </a:p>
        </p:txBody>
      </p:sp>
      <p:cxnSp>
        <p:nvCxnSpPr>
          <p:cNvPr id="91" name="Google Shape;91;p13"/>
          <p:cNvCxnSpPr/>
          <p:nvPr/>
        </p:nvCxnSpPr>
        <p:spPr>
          <a:xfrm>
            <a:off x="1524000" y="405089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2"/>
          <p:cNvSpPr txBox="1"/>
          <p:nvPr>
            <p:ph type="title"/>
          </p:nvPr>
        </p:nvSpPr>
        <p:spPr>
          <a:xfrm>
            <a:off x="2906038" y="828972"/>
            <a:ext cx="8551606" cy="795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pt-BR" sz="3200"/>
              <a:t>Estudo de caso: indicadores redundantes</a:t>
            </a:r>
            <a:endParaRPr/>
          </a:p>
        </p:txBody>
      </p:sp>
      <p:cxnSp>
        <p:nvCxnSpPr>
          <p:cNvPr id="342" name="Google Shape;342;p22"/>
          <p:cNvCxnSpPr/>
          <p:nvPr/>
        </p:nvCxnSpPr>
        <p:spPr>
          <a:xfrm>
            <a:off x="2906038" y="1554361"/>
            <a:ext cx="8551606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343" name="Google Shape;343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82023" y="2441087"/>
            <a:ext cx="4934639" cy="259116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grpSp>
        <p:nvGrpSpPr>
          <p:cNvPr id="344" name="Google Shape;344;p22"/>
          <p:cNvGrpSpPr/>
          <p:nvPr/>
        </p:nvGrpSpPr>
        <p:grpSpPr>
          <a:xfrm>
            <a:off x="838199" y="1872784"/>
            <a:ext cx="5632939" cy="419805"/>
            <a:chOff x="5985668" y="2068777"/>
            <a:chExt cx="2135187" cy="1281112"/>
          </a:xfrm>
        </p:grpSpPr>
        <p:sp>
          <p:nvSpPr>
            <p:cNvPr id="345" name="Google Shape;345;p22"/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fmla="val 10000" name="adj"/>
              </a:avLst>
            </a:prstGeom>
            <a:solidFill>
              <a:srgbClr val="F2A982"/>
            </a:solidFill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2"/>
            <p:cNvSpPr txBox="1"/>
            <p:nvPr/>
          </p:nvSpPr>
          <p:spPr>
            <a:xfrm>
              <a:off x="6023190" y="2106301"/>
              <a:ext cx="2060143" cy="1206068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Concessão Lote Itaporanga-Franca (ViaPaulista)</a:t>
              </a:r>
              <a:endParaRPr b="1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47" name="Google Shape;347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6420" y="2380458"/>
            <a:ext cx="5706121" cy="652467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348" name="Google Shape;348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8779" y="4679285"/>
            <a:ext cx="5706121" cy="624354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349" name="Google Shape;349;p22"/>
          <p:cNvSpPr txBox="1"/>
          <p:nvPr/>
        </p:nvSpPr>
        <p:spPr>
          <a:xfrm>
            <a:off x="1952845" y="3486773"/>
            <a:ext cx="3330464" cy="738664"/>
          </a:xfrm>
          <a:prstGeom prst="rect">
            <a:avLst/>
          </a:prstGeom>
          <a:noFill/>
          <a:ln cap="flat" cmpd="sng" w="28575">
            <a:solidFill>
              <a:srgbClr val="F2A98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2.2 j. Sistema de Telecomunicações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j.7 Sistema de Transmissão de Dados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j.10. Painel de Mensagem Variável - PMV </a:t>
            </a:r>
            <a:endParaRPr/>
          </a:p>
        </p:txBody>
      </p:sp>
      <p:grpSp>
        <p:nvGrpSpPr>
          <p:cNvPr id="350" name="Google Shape;350;p22"/>
          <p:cNvGrpSpPr/>
          <p:nvPr/>
        </p:nvGrpSpPr>
        <p:grpSpPr>
          <a:xfrm rot="5400000">
            <a:off x="3359726" y="3060789"/>
            <a:ext cx="338301" cy="398121"/>
            <a:chOff x="2478629" y="678852"/>
            <a:chExt cx="476250" cy="557123"/>
          </a:xfrm>
        </p:grpSpPr>
        <p:sp>
          <p:nvSpPr>
            <p:cNvPr id="351" name="Google Shape;351;p22"/>
            <p:cNvSpPr/>
            <p:nvPr/>
          </p:nvSpPr>
          <p:spPr>
            <a:xfrm>
              <a:off x="2478629" y="678852"/>
              <a:ext cx="476250" cy="557123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2BAA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2"/>
            <p:cNvSpPr txBox="1"/>
            <p:nvPr/>
          </p:nvSpPr>
          <p:spPr>
            <a:xfrm>
              <a:off x="2478629" y="790277"/>
              <a:ext cx="333375" cy="3342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3" name="Google Shape;353;p22"/>
          <p:cNvGrpSpPr/>
          <p:nvPr/>
        </p:nvGrpSpPr>
        <p:grpSpPr>
          <a:xfrm rot="-5400000">
            <a:off x="3359726" y="4275909"/>
            <a:ext cx="338301" cy="398121"/>
            <a:chOff x="2478629" y="678852"/>
            <a:chExt cx="476250" cy="557123"/>
          </a:xfrm>
        </p:grpSpPr>
        <p:sp>
          <p:nvSpPr>
            <p:cNvPr id="354" name="Google Shape;354;p22"/>
            <p:cNvSpPr/>
            <p:nvPr/>
          </p:nvSpPr>
          <p:spPr>
            <a:xfrm>
              <a:off x="2478629" y="678852"/>
              <a:ext cx="476250" cy="557123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2BAA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2"/>
            <p:cNvSpPr txBox="1"/>
            <p:nvPr/>
          </p:nvSpPr>
          <p:spPr>
            <a:xfrm>
              <a:off x="2478629" y="790277"/>
              <a:ext cx="333375" cy="3342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22"/>
          <p:cNvGrpSpPr/>
          <p:nvPr/>
        </p:nvGrpSpPr>
        <p:grpSpPr>
          <a:xfrm>
            <a:off x="5594194" y="3657044"/>
            <a:ext cx="1003611" cy="398121"/>
            <a:chOff x="2478629" y="678852"/>
            <a:chExt cx="476250" cy="557123"/>
          </a:xfrm>
        </p:grpSpPr>
        <p:sp>
          <p:nvSpPr>
            <p:cNvPr id="357" name="Google Shape;357;p22"/>
            <p:cNvSpPr/>
            <p:nvPr/>
          </p:nvSpPr>
          <p:spPr>
            <a:xfrm>
              <a:off x="2478629" y="678852"/>
              <a:ext cx="476250" cy="557123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2BAA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2"/>
            <p:cNvSpPr txBox="1"/>
            <p:nvPr/>
          </p:nvSpPr>
          <p:spPr>
            <a:xfrm>
              <a:off x="2478629" y="790277"/>
              <a:ext cx="333375" cy="3342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9" name="Google Shape;359;p22"/>
          <p:cNvGrpSpPr/>
          <p:nvPr/>
        </p:nvGrpSpPr>
        <p:grpSpPr>
          <a:xfrm>
            <a:off x="7501171" y="1872784"/>
            <a:ext cx="3496341" cy="419805"/>
            <a:chOff x="5985668" y="2068777"/>
            <a:chExt cx="2135187" cy="1281112"/>
          </a:xfrm>
        </p:grpSpPr>
        <p:sp>
          <p:nvSpPr>
            <p:cNvPr id="360" name="Google Shape;360;p22"/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fmla="val 10000" name="adj"/>
              </a:avLst>
            </a:prstGeom>
            <a:noFill/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2"/>
            <p:cNvSpPr txBox="1"/>
            <p:nvPr/>
          </p:nvSpPr>
          <p:spPr>
            <a:xfrm>
              <a:off x="6023190" y="2106301"/>
              <a:ext cx="2060143" cy="12060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9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TAM 01/2024</a:t>
              </a:r>
              <a:endParaRPr b="1" sz="19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2" name="Google Shape;362;p22"/>
          <p:cNvGrpSpPr/>
          <p:nvPr/>
        </p:nvGrpSpPr>
        <p:grpSpPr>
          <a:xfrm>
            <a:off x="4548551" y="5709071"/>
            <a:ext cx="3496341" cy="419805"/>
            <a:chOff x="5985668" y="2068777"/>
            <a:chExt cx="2135187" cy="1281112"/>
          </a:xfrm>
        </p:grpSpPr>
        <p:sp>
          <p:nvSpPr>
            <p:cNvPr id="363" name="Google Shape;363;p22"/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fmla="val 10000" name="adj"/>
              </a:avLst>
            </a:prstGeom>
            <a:noFill/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2"/>
            <p:cNvSpPr txBox="1"/>
            <p:nvPr/>
          </p:nvSpPr>
          <p:spPr>
            <a:xfrm>
              <a:off x="6023190" y="2106301"/>
              <a:ext cx="2060143" cy="12060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9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Ps. Não houve reequilíbrio!</a:t>
              </a:r>
              <a:endParaRPr b="1" sz="19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3"/>
          <p:cNvSpPr txBox="1"/>
          <p:nvPr>
            <p:ph type="title"/>
          </p:nvPr>
        </p:nvSpPr>
        <p:spPr>
          <a:xfrm>
            <a:off x="2906038" y="828972"/>
            <a:ext cx="8551606" cy="795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pt-BR" sz="3200"/>
              <a:t>Estudo de caso: indicadores x penalidades</a:t>
            </a:r>
            <a:endParaRPr/>
          </a:p>
        </p:txBody>
      </p:sp>
      <p:cxnSp>
        <p:nvCxnSpPr>
          <p:cNvPr id="371" name="Google Shape;371;p23"/>
          <p:cNvCxnSpPr/>
          <p:nvPr/>
        </p:nvCxnSpPr>
        <p:spPr>
          <a:xfrm>
            <a:off x="2906038" y="1554361"/>
            <a:ext cx="8551606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372" name="Google Shape;372;p23"/>
          <p:cNvGrpSpPr/>
          <p:nvPr/>
        </p:nvGrpSpPr>
        <p:grpSpPr>
          <a:xfrm>
            <a:off x="3979655" y="1859946"/>
            <a:ext cx="4634133" cy="419805"/>
            <a:chOff x="5985668" y="2068777"/>
            <a:chExt cx="2135187" cy="1281112"/>
          </a:xfrm>
        </p:grpSpPr>
        <p:sp>
          <p:nvSpPr>
            <p:cNvPr id="373" name="Google Shape;373;p23"/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fmla="val 10000" name="adj"/>
              </a:avLst>
            </a:prstGeom>
            <a:solidFill>
              <a:srgbClr val="F2A982"/>
            </a:solidFill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3"/>
            <p:cNvSpPr txBox="1"/>
            <p:nvPr/>
          </p:nvSpPr>
          <p:spPr>
            <a:xfrm>
              <a:off x="6023190" y="2106301"/>
              <a:ext cx="2060143" cy="1206068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Concessão Lote Novo Litoral (CNL)</a:t>
              </a:r>
              <a:endParaRPr b="1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5" name="Google Shape;375;p23"/>
          <p:cNvGrpSpPr/>
          <p:nvPr/>
        </p:nvGrpSpPr>
        <p:grpSpPr>
          <a:xfrm>
            <a:off x="5052489" y="4432880"/>
            <a:ext cx="884078" cy="398121"/>
            <a:chOff x="2478629" y="678852"/>
            <a:chExt cx="476250" cy="557123"/>
          </a:xfrm>
        </p:grpSpPr>
        <p:sp>
          <p:nvSpPr>
            <p:cNvPr id="376" name="Google Shape;376;p23"/>
            <p:cNvSpPr/>
            <p:nvPr/>
          </p:nvSpPr>
          <p:spPr>
            <a:xfrm>
              <a:off x="2478629" y="678852"/>
              <a:ext cx="476250" cy="557123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2BAA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3"/>
            <p:cNvSpPr txBox="1"/>
            <p:nvPr/>
          </p:nvSpPr>
          <p:spPr>
            <a:xfrm>
              <a:off x="2478629" y="790277"/>
              <a:ext cx="333375" cy="3342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78" name="Google Shape;37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46079" y="3019278"/>
            <a:ext cx="5778432" cy="322942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9" name="Google Shape;379;p23"/>
          <p:cNvGrpSpPr/>
          <p:nvPr/>
        </p:nvGrpSpPr>
        <p:grpSpPr>
          <a:xfrm>
            <a:off x="1311325" y="2552874"/>
            <a:ext cx="3662361" cy="419805"/>
            <a:chOff x="5985668" y="2068777"/>
            <a:chExt cx="2135187" cy="1281112"/>
          </a:xfrm>
        </p:grpSpPr>
        <p:sp>
          <p:nvSpPr>
            <p:cNvPr id="380" name="Google Shape;380;p23"/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fmla="val 10000" name="adj"/>
              </a:avLst>
            </a:prstGeom>
            <a:noFill/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3"/>
            <p:cNvSpPr txBox="1"/>
            <p:nvPr/>
          </p:nvSpPr>
          <p:spPr>
            <a:xfrm>
              <a:off x="6023190" y="2106301"/>
              <a:ext cx="2060143" cy="12060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9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Indicadores</a:t>
              </a:r>
              <a:endParaRPr b="1" sz="19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2" name="Google Shape;382;p23"/>
          <p:cNvGrpSpPr/>
          <p:nvPr/>
        </p:nvGrpSpPr>
        <p:grpSpPr>
          <a:xfrm>
            <a:off x="6046079" y="2562121"/>
            <a:ext cx="5778432" cy="419805"/>
            <a:chOff x="5985668" y="2068777"/>
            <a:chExt cx="2135187" cy="1281112"/>
          </a:xfrm>
        </p:grpSpPr>
        <p:sp>
          <p:nvSpPr>
            <p:cNvPr id="383" name="Google Shape;383;p23"/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fmla="val 10000" name="adj"/>
              </a:avLst>
            </a:prstGeom>
            <a:noFill/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3"/>
            <p:cNvSpPr txBox="1"/>
            <p:nvPr/>
          </p:nvSpPr>
          <p:spPr>
            <a:xfrm>
              <a:off x="6023190" y="2106301"/>
              <a:ext cx="2060143" cy="12060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9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Penalidades</a:t>
              </a:r>
              <a:endParaRPr b="1" sz="19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85" name="Google Shape;385;p23"/>
          <p:cNvPicPr preferRelativeResize="0"/>
          <p:nvPr/>
        </p:nvPicPr>
        <p:blipFill rotWithShape="1">
          <a:blip r:embed="rId5">
            <a:alphaModFix/>
          </a:blip>
          <a:srcRect b="-2" l="86" r="37805" t="2"/>
          <a:stretch/>
        </p:blipFill>
        <p:spPr>
          <a:xfrm>
            <a:off x="1294684" y="3028802"/>
            <a:ext cx="3662361" cy="3219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4"/>
          <p:cNvSpPr txBox="1"/>
          <p:nvPr>
            <p:ph type="title"/>
          </p:nvPr>
        </p:nvSpPr>
        <p:spPr>
          <a:xfrm>
            <a:off x="838200" y="894735"/>
            <a:ext cx="10515600" cy="795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pt-BR" sz="3200"/>
              <a:t>Estudo de caso: Divergência entre edital e contrato</a:t>
            </a:r>
            <a:endParaRPr/>
          </a:p>
        </p:txBody>
      </p:sp>
      <p:cxnSp>
        <p:nvCxnSpPr>
          <p:cNvPr id="392" name="Google Shape;392;p24"/>
          <p:cNvCxnSpPr/>
          <p:nvPr/>
        </p:nvCxnSpPr>
        <p:spPr>
          <a:xfrm>
            <a:off x="838200" y="1514168"/>
            <a:ext cx="8551606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Terminal Rodoviário de Santos. Informações e Lugares em 2025" id="393" name="Google Shape;393;p24"/>
          <p:cNvPicPr preferRelativeResize="0"/>
          <p:nvPr/>
        </p:nvPicPr>
        <p:blipFill rotWithShape="1">
          <a:blip r:embed="rId4">
            <a:alphaModFix/>
          </a:blip>
          <a:srcRect b="7098" l="0" r="8853" t="0"/>
          <a:stretch/>
        </p:blipFill>
        <p:spPr>
          <a:xfrm>
            <a:off x="957470" y="2133602"/>
            <a:ext cx="4992757" cy="3392555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394" name="Google Shape;394;p24"/>
          <p:cNvSpPr txBox="1"/>
          <p:nvPr/>
        </p:nvSpPr>
        <p:spPr>
          <a:xfrm>
            <a:off x="6241775" y="2133602"/>
            <a:ext cx="5112025" cy="4228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BF4F14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Mercado dominado por duas empresa</a:t>
            </a:r>
            <a:endParaRPr/>
          </a:p>
          <a:p>
            <a:pPr indent="-285750" lvl="0" marL="28575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BF4F14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Modelagem foi realizada via PMI, por uma dessas empresas</a:t>
            </a:r>
            <a:endParaRPr/>
          </a:p>
          <a:p>
            <a:pPr indent="-285750" lvl="0" marL="28575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BF4F14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Estudos continham diversos vícios/direcionamentos (restrição de atestados, exigência de PL com base nas receitas, inclusão de custos de adm central, previsão de demanda pessimista etc.) </a:t>
            </a:r>
            <a:endParaRPr/>
          </a:p>
          <a:p>
            <a:pPr indent="-285750" lvl="0" marL="28575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BF4F14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Elevado custo de reembolso de PMI (R$ 1,6 milhão) 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5"/>
          <p:cNvSpPr txBox="1"/>
          <p:nvPr>
            <p:ph type="title"/>
          </p:nvPr>
        </p:nvSpPr>
        <p:spPr>
          <a:xfrm>
            <a:off x="838200" y="894735"/>
            <a:ext cx="10515600" cy="795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pt-BR" sz="3200"/>
              <a:t>Estudo de caso: Divergência entre edital e contrato</a:t>
            </a:r>
            <a:endParaRPr/>
          </a:p>
        </p:txBody>
      </p:sp>
      <p:cxnSp>
        <p:nvCxnSpPr>
          <p:cNvPr id="401" name="Google Shape;401;p25"/>
          <p:cNvCxnSpPr/>
          <p:nvPr/>
        </p:nvCxnSpPr>
        <p:spPr>
          <a:xfrm>
            <a:off x="838200" y="1514168"/>
            <a:ext cx="8551606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402" name="Google Shape;402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637" y="2226366"/>
            <a:ext cx="5578363" cy="4117183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grpSp>
        <p:nvGrpSpPr>
          <p:cNvPr id="403" name="Google Shape;403;p25"/>
          <p:cNvGrpSpPr/>
          <p:nvPr/>
        </p:nvGrpSpPr>
        <p:grpSpPr>
          <a:xfrm>
            <a:off x="1427659" y="1690688"/>
            <a:ext cx="3369628" cy="419805"/>
            <a:chOff x="5985668" y="2068777"/>
            <a:chExt cx="2135187" cy="1281112"/>
          </a:xfrm>
        </p:grpSpPr>
        <p:sp>
          <p:nvSpPr>
            <p:cNvPr id="404" name="Google Shape;404;p25"/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fmla="val 10000" name="adj"/>
              </a:avLst>
            </a:prstGeom>
            <a:solidFill>
              <a:srgbClr val="F2A982"/>
            </a:solidFill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25"/>
            <p:cNvSpPr txBox="1"/>
            <p:nvPr/>
          </p:nvSpPr>
          <p:spPr>
            <a:xfrm>
              <a:off x="6023190" y="2106301"/>
              <a:ext cx="2060143" cy="1206068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b="1" lang="pt-BR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Minuta contratual</a:t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6" name="Google Shape;406;p25"/>
          <p:cNvGrpSpPr/>
          <p:nvPr/>
        </p:nvGrpSpPr>
        <p:grpSpPr>
          <a:xfrm>
            <a:off x="6973694" y="1694085"/>
            <a:ext cx="3369628" cy="419805"/>
            <a:chOff x="5985668" y="2068777"/>
            <a:chExt cx="2135187" cy="1281112"/>
          </a:xfrm>
        </p:grpSpPr>
        <p:sp>
          <p:nvSpPr>
            <p:cNvPr id="407" name="Google Shape;407;p25"/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fmla="val 10000" name="adj"/>
              </a:avLst>
            </a:prstGeom>
            <a:solidFill>
              <a:srgbClr val="F2A982"/>
            </a:solidFill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25"/>
            <p:cNvSpPr txBox="1"/>
            <p:nvPr/>
          </p:nvSpPr>
          <p:spPr>
            <a:xfrm>
              <a:off x="6023190" y="2106301"/>
              <a:ext cx="2060143" cy="1206068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b="1" lang="pt-BR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Contrato assinado</a:t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09" name="Google Shape;409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40915" y="2439238"/>
            <a:ext cx="5153573" cy="59058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id="410" name="Google Shape;410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40915" y="3703360"/>
            <a:ext cx="5233448" cy="18908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26"/>
          <p:cNvSpPr txBox="1"/>
          <p:nvPr>
            <p:ph type="title"/>
          </p:nvPr>
        </p:nvSpPr>
        <p:spPr>
          <a:xfrm>
            <a:off x="838200" y="894735"/>
            <a:ext cx="10515600" cy="795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pt-BR" sz="3200"/>
              <a:t>Estudo de caso: Divergência entre edital e contrato</a:t>
            </a:r>
            <a:endParaRPr/>
          </a:p>
        </p:txBody>
      </p:sp>
      <p:cxnSp>
        <p:nvCxnSpPr>
          <p:cNvPr id="417" name="Google Shape;417;p26"/>
          <p:cNvCxnSpPr/>
          <p:nvPr/>
        </p:nvCxnSpPr>
        <p:spPr>
          <a:xfrm>
            <a:off x="838200" y="1514168"/>
            <a:ext cx="8551606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18" name="Google Shape;418;p26"/>
          <p:cNvSpPr txBox="1"/>
          <p:nvPr/>
        </p:nvSpPr>
        <p:spPr>
          <a:xfrm>
            <a:off x="6096000" y="2547349"/>
            <a:ext cx="4916376" cy="31762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BF4F14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Incidência do IQS foi prevista no </a:t>
            </a:r>
            <a:r>
              <a:rPr b="1"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termo de referência </a:t>
            </a: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(impactando sobre o repasse)</a:t>
            </a:r>
            <a:endParaRPr/>
          </a:p>
          <a:p>
            <a:pPr indent="-285750" lvl="0" marL="28575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BF4F14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Ausente no contrato assinado</a:t>
            </a:r>
            <a:endParaRPr/>
          </a:p>
          <a:p>
            <a:pPr indent="-285750" lvl="0" marL="28575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BF4F14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Pesquisa foi realizada e o impacto seria de 0,5% no repasse.</a:t>
            </a:r>
            <a:endParaRPr/>
          </a:p>
          <a:p>
            <a:pPr indent="-285750" lvl="0" marL="28575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BF4F14"/>
              </a:buClr>
              <a:buSzPts val="2000"/>
              <a:buFont typeface="Noto Sans Symbols"/>
              <a:buChar char="✔"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Porém, valores repassados de outorga variável não consideraram o IQS</a:t>
            </a:r>
            <a:endParaRPr/>
          </a:p>
          <a:p>
            <a:pPr indent="-1714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9" name="Google Shape;419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200" y="2310121"/>
            <a:ext cx="4496031" cy="3299847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grpSp>
        <p:nvGrpSpPr>
          <p:cNvPr id="420" name="Google Shape;420;p26"/>
          <p:cNvGrpSpPr/>
          <p:nvPr/>
        </p:nvGrpSpPr>
        <p:grpSpPr>
          <a:xfrm>
            <a:off x="3738373" y="1699213"/>
            <a:ext cx="3369628" cy="419805"/>
            <a:chOff x="5985668" y="2068777"/>
            <a:chExt cx="2135187" cy="1281112"/>
          </a:xfrm>
        </p:grpSpPr>
        <p:sp>
          <p:nvSpPr>
            <p:cNvPr id="421" name="Google Shape;421;p26"/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fmla="val 10000" name="adj"/>
              </a:avLst>
            </a:prstGeom>
            <a:solidFill>
              <a:srgbClr val="F2A982"/>
            </a:solidFill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26"/>
            <p:cNvSpPr txBox="1"/>
            <p:nvPr/>
          </p:nvSpPr>
          <p:spPr>
            <a:xfrm>
              <a:off x="6023190" y="2106301"/>
              <a:ext cx="2060143" cy="1206068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b="1" lang="pt-BR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 prática</a:t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7"/>
          <p:cNvSpPr txBox="1"/>
          <p:nvPr>
            <p:ph type="title"/>
          </p:nvPr>
        </p:nvSpPr>
        <p:spPr>
          <a:xfrm>
            <a:off x="2730842" y="1087395"/>
            <a:ext cx="8622957" cy="6032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pt-BR" sz="3200"/>
              <a:t>Melhores práticas, sugestões e melhorias</a:t>
            </a:r>
            <a:endParaRPr/>
          </a:p>
        </p:txBody>
      </p:sp>
      <p:cxnSp>
        <p:nvCxnSpPr>
          <p:cNvPr id="429" name="Google Shape;429;p27"/>
          <p:cNvCxnSpPr/>
          <p:nvPr/>
        </p:nvCxnSpPr>
        <p:spPr>
          <a:xfrm>
            <a:off x="2802193" y="1660261"/>
            <a:ext cx="8551606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430" name="Google Shape;430;p27"/>
          <p:cNvGrpSpPr/>
          <p:nvPr/>
        </p:nvGrpSpPr>
        <p:grpSpPr>
          <a:xfrm>
            <a:off x="-4377699" y="1084817"/>
            <a:ext cx="10411914" cy="6034175"/>
            <a:chOff x="-5066889" y="-776248"/>
            <a:chExt cx="10411914" cy="6034175"/>
          </a:xfrm>
        </p:grpSpPr>
        <p:sp>
          <p:nvSpPr>
            <p:cNvPr id="431" name="Google Shape;431;p27"/>
            <p:cNvSpPr/>
            <p:nvPr/>
          </p:nvSpPr>
          <p:spPr>
            <a:xfrm>
              <a:off x="-5066889" y="-776248"/>
              <a:ext cx="6034175" cy="6034175"/>
            </a:xfrm>
            <a:prstGeom prst="blockArc">
              <a:avLst>
                <a:gd fmla="val 18900000" name="adj1"/>
                <a:gd fmla="val 2700000" name="adj2"/>
                <a:gd fmla="val 358" name="adj3"/>
              </a:avLst>
            </a:prstGeom>
            <a:noFill/>
            <a:ln cap="flat" cmpd="sng" w="19050">
              <a:solidFill>
                <a:srgbClr val="E7743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27"/>
            <p:cNvSpPr/>
            <p:nvPr/>
          </p:nvSpPr>
          <p:spPr>
            <a:xfrm>
              <a:off x="506493" y="344551"/>
              <a:ext cx="4838532" cy="689461"/>
            </a:xfrm>
            <a:prstGeom prst="rect">
              <a:avLst/>
            </a:prstGeom>
            <a:solidFill>
              <a:srgbClr val="D1652B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27"/>
            <p:cNvSpPr txBox="1"/>
            <p:nvPr/>
          </p:nvSpPr>
          <p:spPr>
            <a:xfrm>
              <a:off x="506493" y="344551"/>
              <a:ext cx="4838532" cy="689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4725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pt-BR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 mensuração de desempenho deve estar atrelada à remuneração variável.</a:t>
              </a:r>
              <a:endParaRPr/>
            </a:p>
          </p:txBody>
        </p:sp>
        <p:sp>
          <p:nvSpPr>
            <p:cNvPr id="434" name="Google Shape;434;p27"/>
            <p:cNvSpPr/>
            <p:nvPr/>
          </p:nvSpPr>
          <p:spPr>
            <a:xfrm>
              <a:off x="75580" y="258368"/>
              <a:ext cx="861826" cy="861826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D165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27"/>
            <p:cNvSpPr/>
            <p:nvPr/>
          </p:nvSpPr>
          <p:spPr>
            <a:xfrm>
              <a:off x="901777" y="1378922"/>
              <a:ext cx="4443248" cy="689461"/>
            </a:xfrm>
            <a:prstGeom prst="rect">
              <a:avLst/>
            </a:prstGeom>
            <a:solidFill>
              <a:srgbClr val="DD794D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27"/>
            <p:cNvSpPr txBox="1"/>
            <p:nvPr/>
          </p:nvSpPr>
          <p:spPr>
            <a:xfrm>
              <a:off x="901777" y="1378922"/>
              <a:ext cx="4443248" cy="689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4725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pt-BR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Os indicadores devem ser claros, relevantes e mensuráveis.</a:t>
              </a:r>
              <a:endParaRPr/>
            </a:p>
          </p:txBody>
        </p:sp>
        <p:sp>
          <p:nvSpPr>
            <p:cNvPr id="437" name="Google Shape;437;p27"/>
            <p:cNvSpPr/>
            <p:nvPr/>
          </p:nvSpPr>
          <p:spPr>
            <a:xfrm>
              <a:off x="470864" y="1292740"/>
              <a:ext cx="861826" cy="861826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DD794D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27"/>
            <p:cNvSpPr/>
            <p:nvPr/>
          </p:nvSpPr>
          <p:spPr>
            <a:xfrm>
              <a:off x="901777" y="2413293"/>
              <a:ext cx="4443248" cy="689461"/>
            </a:xfrm>
            <a:prstGeom prst="rect">
              <a:avLst/>
            </a:prstGeom>
            <a:solidFill>
              <a:srgbClr val="E79071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27"/>
            <p:cNvSpPr txBox="1"/>
            <p:nvPr/>
          </p:nvSpPr>
          <p:spPr>
            <a:xfrm>
              <a:off x="901777" y="2413293"/>
              <a:ext cx="4443248" cy="689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4725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pt-BR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Os indicadores devem ser revisados periodicamente.</a:t>
              </a:r>
              <a:endParaRPr/>
            </a:p>
          </p:txBody>
        </p:sp>
        <p:sp>
          <p:nvSpPr>
            <p:cNvPr id="440" name="Google Shape;440;p27"/>
            <p:cNvSpPr/>
            <p:nvPr/>
          </p:nvSpPr>
          <p:spPr>
            <a:xfrm>
              <a:off x="470864" y="2327111"/>
              <a:ext cx="861826" cy="861826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E7907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27"/>
            <p:cNvSpPr/>
            <p:nvPr/>
          </p:nvSpPr>
          <p:spPr>
            <a:xfrm>
              <a:off x="506493" y="3447665"/>
              <a:ext cx="4838532" cy="689461"/>
            </a:xfrm>
            <a:prstGeom prst="rect">
              <a:avLst/>
            </a:prstGeom>
            <a:solidFill>
              <a:srgbClr val="EFAB97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27"/>
            <p:cNvSpPr txBox="1"/>
            <p:nvPr/>
          </p:nvSpPr>
          <p:spPr>
            <a:xfrm>
              <a:off x="506493" y="3447665"/>
              <a:ext cx="4838532" cy="689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4725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pt-BR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Os indicadores devem ter baixa correlação entre si.</a:t>
              </a:r>
              <a:endParaRPr/>
            </a:p>
          </p:txBody>
        </p:sp>
        <p:sp>
          <p:nvSpPr>
            <p:cNvPr id="443" name="Google Shape;443;p27"/>
            <p:cNvSpPr/>
            <p:nvPr/>
          </p:nvSpPr>
          <p:spPr>
            <a:xfrm>
              <a:off x="75580" y="3361482"/>
              <a:ext cx="861826" cy="861826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EFAB9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4" name="Google Shape;444;p27"/>
          <p:cNvGrpSpPr/>
          <p:nvPr/>
        </p:nvGrpSpPr>
        <p:grpSpPr>
          <a:xfrm>
            <a:off x="1029110" y="1084816"/>
            <a:ext cx="10636649" cy="6034175"/>
            <a:chOff x="-5066889" y="-776248"/>
            <a:chExt cx="10636649" cy="6034175"/>
          </a:xfrm>
        </p:grpSpPr>
        <p:sp>
          <p:nvSpPr>
            <p:cNvPr id="445" name="Google Shape;445;p27"/>
            <p:cNvSpPr/>
            <p:nvPr/>
          </p:nvSpPr>
          <p:spPr>
            <a:xfrm>
              <a:off x="-5066889" y="-776248"/>
              <a:ext cx="6034175" cy="6034175"/>
            </a:xfrm>
            <a:prstGeom prst="blockArc">
              <a:avLst>
                <a:gd fmla="val 18900000" name="adj1"/>
                <a:gd fmla="val 2700000" name="adj2"/>
                <a:gd fmla="val 358" name="adj3"/>
              </a:avLst>
            </a:prstGeom>
            <a:noFill/>
            <a:ln cap="flat" cmpd="sng" w="19050">
              <a:solidFill>
                <a:srgbClr val="E77438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27"/>
            <p:cNvSpPr/>
            <p:nvPr/>
          </p:nvSpPr>
          <p:spPr>
            <a:xfrm>
              <a:off x="506493" y="344551"/>
              <a:ext cx="5063267" cy="689461"/>
            </a:xfrm>
            <a:prstGeom prst="rect">
              <a:avLst/>
            </a:prstGeom>
            <a:solidFill>
              <a:srgbClr val="D1652B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27"/>
            <p:cNvSpPr txBox="1"/>
            <p:nvPr/>
          </p:nvSpPr>
          <p:spPr>
            <a:xfrm>
              <a:off x="506493" y="344551"/>
              <a:ext cx="5063267" cy="689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4725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pt-BR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Parcela variável não deve comprometer a “bancabilidade” do projeto.</a:t>
              </a:r>
              <a:endParaRPr/>
            </a:p>
          </p:txBody>
        </p:sp>
        <p:sp>
          <p:nvSpPr>
            <p:cNvPr id="448" name="Google Shape;448;p27"/>
            <p:cNvSpPr/>
            <p:nvPr/>
          </p:nvSpPr>
          <p:spPr>
            <a:xfrm>
              <a:off x="75580" y="258368"/>
              <a:ext cx="861826" cy="861826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D165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27"/>
            <p:cNvSpPr/>
            <p:nvPr/>
          </p:nvSpPr>
          <p:spPr>
            <a:xfrm>
              <a:off x="901777" y="1378922"/>
              <a:ext cx="4667983" cy="689461"/>
            </a:xfrm>
            <a:prstGeom prst="rect">
              <a:avLst/>
            </a:prstGeom>
            <a:solidFill>
              <a:srgbClr val="DD794D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27"/>
            <p:cNvSpPr txBox="1"/>
            <p:nvPr/>
          </p:nvSpPr>
          <p:spPr>
            <a:xfrm>
              <a:off x="901777" y="1378922"/>
              <a:ext cx="4667983" cy="689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4725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pt-BR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 possibilidade de atingimento de um indicador deve ser realista.</a:t>
              </a:r>
              <a:endParaRPr/>
            </a:p>
          </p:txBody>
        </p:sp>
        <p:sp>
          <p:nvSpPr>
            <p:cNvPr id="451" name="Google Shape;451;p27"/>
            <p:cNvSpPr/>
            <p:nvPr/>
          </p:nvSpPr>
          <p:spPr>
            <a:xfrm>
              <a:off x="470864" y="1292740"/>
              <a:ext cx="861826" cy="861826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DD794D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27"/>
            <p:cNvSpPr/>
            <p:nvPr/>
          </p:nvSpPr>
          <p:spPr>
            <a:xfrm>
              <a:off x="901777" y="2413293"/>
              <a:ext cx="4667983" cy="689461"/>
            </a:xfrm>
            <a:prstGeom prst="rect">
              <a:avLst/>
            </a:prstGeom>
            <a:solidFill>
              <a:srgbClr val="E79071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27"/>
            <p:cNvSpPr txBox="1"/>
            <p:nvPr/>
          </p:nvSpPr>
          <p:spPr>
            <a:xfrm>
              <a:off x="901777" y="2413293"/>
              <a:ext cx="4667983" cy="689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4725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pt-BR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Os indicadores devem ser limitados em quantidade.</a:t>
              </a:r>
              <a:endParaRPr/>
            </a:p>
          </p:txBody>
        </p:sp>
        <p:sp>
          <p:nvSpPr>
            <p:cNvPr id="454" name="Google Shape;454;p27"/>
            <p:cNvSpPr/>
            <p:nvPr/>
          </p:nvSpPr>
          <p:spPr>
            <a:xfrm>
              <a:off x="470864" y="2327111"/>
              <a:ext cx="861826" cy="861826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E7907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27"/>
            <p:cNvSpPr/>
            <p:nvPr/>
          </p:nvSpPr>
          <p:spPr>
            <a:xfrm>
              <a:off x="506493" y="3447665"/>
              <a:ext cx="5063267" cy="689461"/>
            </a:xfrm>
            <a:prstGeom prst="rect">
              <a:avLst/>
            </a:prstGeom>
            <a:solidFill>
              <a:srgbClr val="EFAB97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27"/>
            <p:cNvSpPr txBox="1"/>
            <p:nvPr/>
          </p:nvSpPr>
          <p:spPr>
            <a:xfrm>
              <a:off x="506493" y="3447665"/>
              <a:ext cx="5063267" cy="689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4725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pt-BR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 custo de não atingir a meta deve ser superior ao custo de atingi-la.</a:t>
              </a:r>
              <a:endParaRPr/>
            </a:p>
          </p:txBody>
        </p:sp>
        <p:sp>
          <p:nvSpPr>
            <p:cNvPr id="457" name="Google Shape;457;p27"/>
            <p:cNvSpPr/>
            <p:nvPr/>
          </p:nvSpPr>
          <p:spPr>
            <a:xfrm>
              <a:off x="75580" y="3361482"/>
              <a:ext cx="861826" cy="861826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EFAB9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8"/>
          <p:cNvSpPr txBox="1"/>
          <p:nvPr>
            <p:ph type="ctrTitle"/>
          </p:nvPr>
        </p:nvSpPr>
        <p:spPr>
          <a:xfrm>
            <a:off x="1524000" y="1122363"/>
            <a:ext cx="9144000" cy="71626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 sz="4400"/>
              <a:t>CONTATOS</a:t>
            </a:r>
            <a:endParaRPr/>
          </a:p>
        </p:txBody>
      </p:sp>
      <p:sp>
        <p:nvSpPr>
          <p:cNvPr id="464" name="Google Shape;464;p28"/>
          <p:cNvSpPr txBox="1"/>
          <p:nvPr>
            <p:ph idx="1" type="subTitle"/>
          </p:nvPr>
        </p:nvSpPr>
        <p:spPr>
          <a:xfrm>
            <a:off x="1524000" y="1956619"/>
            <a:ext cx="9144000" cy="3301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/>
              <a:t>Fernando Garcia – fmgarcia@tce.sp.gov.br</a:t>
            </a:r>
            <a:br>
              <a:rPr lang="pt-BR"/>
            </a:b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/>
              <a:t>Luna Alves – lfnalves@tce.sp.gov.br</a:t>
            </a:r>
            <a:br>
              <a:rPr lang="pt-BR"/>
            </a:b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/>
              <a:t>Renata C. Netto – rnetto@tce.sp.gov.br</a:t>
            </a:r>
            <a:endParaRPr/>
          </a:p>
        </p:txBody>
      </p:sp>
      <p:cxnSp>
        <p:nvCxnSpPr>
          <p:cNvPr id="465" name="Google Shape;465;p28"/>
          <p:cNvCxnSpPr/>
          <p:nvPr/>
        </p:nvCxnSpPr>
        <p:spPr>
          <a:xfrm>
            <a:off x="1524000" y="1828799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/>
          <p:nvPr>
            <p:ph type="title"/>
          </p:nvPr>
        </p:nvSpPr>
        <p:spPr>
          <a:xfrm>
            <a:off x="838200" y="894735"/>
            <a:ext cx="10515600" cy="795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pt-BR" sz="3200"/>
              <a:t>A importância dos indicadores de desempenho...</a:t>
            </a:r>
            <a:endParaRPr/>
          </a:p>
        </p:txBody>
      </p:sp>
      <p:cxnSp>
        <p:nvCxnSpPr>
          <p:cNvPr id="98" name="Google Shape;98;p14"/>
          <p:cNvCxnSpPr/>
          <p:nvPr/>
        </p:nvCxnSpPr>
        <p:spPr>
          <a:xfrm>
            <a:off x="838200" y="1514168"/>
            <a:ext cx="8551606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9" name="Google Shape;99;p14"/>
          <p:cNvSpPr/>
          <p:nvPr/>
        </p:nvSpPr>
        <p:spPr>
          <a:xfrm rot="5400000">
            <a:off x="4923998" y="-801327"/>
            <a:ext cx="380010" cy="8551606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" name="Google Shape;100;p14"/>
          <p:cNvGrpSpPr/>
          <p:nvPr/>
        </p:nvGrpSpPr>
        <p:grpSpPr>
          <a:xfrm>
            <a:off x="1031103" y="3777287"/>
            <a:ext cx="8128000" cy="419805"/>
            <a:chOff x="5985668" y="2068777"/>
            <a:chExt cx="2135187" cy="1281112"/>
          </a:xfrm>
        </p:grpSpPr>
        <p:sp>
          <p:nvSpPr>
            <p:cNvPr id="101" name="Google Shape;101;p14"/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fmla="val 10000" name="adj"/>
              </a:avLst>
            </a:prstGeom>
            <a:solidFill>
              <a:srgbClr val="F2A982"/>
            </a:solidFill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4"/>
            <p:cNvSpPr txBox="1"/>
            <p:nvPr/>
          </p:nvSpPr>
          <p:spPr>
            <a:xfrm>
              <a:off x="6023190" y="2106301"/>
              <a:ext cx="2060143" cy="1206068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Arial"/>
                <a:buNone/>
              </a:pPr>
              <a:r>
                <a:rPr b="1" lang="pt-BR"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FOCO NO RESULTADO!</a:t>
              </a:r>
              <a:endParaRPr/>
            </a:p>
          </p:txBody>
        </p:sp>
      </p:grpSp>
      <p:grpSp>
        <p:nvGrpSpPr>
          <p:cNvPr id="103" name="Google Shape;103;p14"/>
          <p:cNvGrpSpPr/>
          <p:nvPr/>
        </p:nvGrpSpPr>
        <p:grpSpPr>
          <a:xfrm rot="5400000">
            <a:off x="5338891" y="4281998"/>
            <a:ext cx="476250" cy="557123"/>
            <a:chOff x="2478629" y="678852"/>
            <a:chExt cx="476250" cy="557123"/>
          </a:xfrm>
        </p:grpSpPr>
        <p:sp>
          <p:nvSpPr>
            <p:cNvPr id="104" name="Google Shape;104;p14"/>
            <p:cNvSpPr/>
            <p:nvPr/>
          </p:nvSpPr>
          <p:spPr>
            <a:xfrm>
              <a:off x="2478629" y="678852"/>
              <a:ext cx="476250" cy="557123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2BAA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4"/>
            <p:cNvSpPr txBox="1"/>
            <p:nvPr/>
          </p:nvSpPr>
          <p:spPr>
            <a:xfrm>
              <a:off x="2478629" y="790277"/>
              <a:ext cx="333375" cy="3342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" name="Google Shape;106;p14"/>
          <p:cNvGrpSpPr/>
          <p:nvPr/>
        </p:nvGrpSpPr>
        <p:grpSpPr>
          <a:xfrm>
            <a:off x="2032000" y="4924027"/>
            <a:ext cx="8128000" cy="419805"/>
            <a:chOff x="5985668" y="2068777"/>
            <a:chExt cx="2135187" cy="1281112"/>
          </a:xfrm>
        </p:grpSpPr>
        <p:sp>
          <p:nvSpPr>
            <p:cNvPr id="107" name="Google Shape;107;p14"/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fmla="val 10000" name="adj"/>
              </a:avLst>
            </a:prstGeom>
            <a:solidFill>
              <a:srgbClr val="F2A982"/>
            </a:solidFill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4"/>
            <p:cNvSpPr txBox="1"/>
            <p:nvPr/>
          </p:nvSpPr>
          <p:spPr>
            <a:xfrm>
              <a:off x="6023190" y="2106301"/>
              <a:ext cx="2060143" cy="1206068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Arial"/>
                <a:buNone/>
              </a:pPr>
              <a:r>
                <a:rPr b="1" lang="pt-BR"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INDICADORES DE DESEMPENHO</a:t>
              </a:r>
              <a:endParaRPr b="1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" name="Google Shape;109;p14"/>
          <p:cNvGrpSpPr/>
          <p:nvPr/>
        </p:nvGrpSpPr>
        <p:grpSpPr>
          <a:xfrm>
            <a:off x="908767" y="1899723"/>
            <a:ext cx="2246466" cy="1347880"/>
            <a:chOff x="7516" y="283474"/>
            <a:chExt cx="2246466" cy="1347880"/>
          </a:xfrm>
        </p:grpSpPr>
        <p:sp>
          <p:nvSpPr>
            <p:cNvPr id="110" name="Google Shape;110;p14"/>
            <p:cNvSpPr/>
            <p:nvPr/>
          </p:nvSpPr>
          <p:spPr>
            <a:xfrm>
              <a:off x="7516" y="283474"/>
              <a:ext cx="2246466" cy="1347880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9050">
              <a:solidFill>
                <a:srgbClr val="D165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4"/>
            <p:cNvSpPr txBox="1"/>
            <p:nvPr/>
          </p:nvSpPr>
          <p:spPr>
            <a:xfrm>
              <a:off x="46994" y="322952"/>
              <a:ext cx="2167510" cy="12689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r>
                <a:rPr lang="pt-BR"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Compartilhamento de riscos</a:t>
              </a:r>
              <a:endParaRPr/>
            </a:p>
          </p:txBody>
        </p:sp>
      </p:grpSp>
      <p:grpSp>
        <p:nvGrpSpPr>
          <p:cNvPr id="112" name="Google Shape;112;p14"/>
          <p:cNvGrpSpPr/>
          <p:nvPr/>
        </p:nvGrpSpPr>
        <p:grpSpPr>
          <a:xfrm>
            <a:off x="3993155" y="1918157"/>
            <a:ext cx="2246466" cy="1347880"/>
            <a:chOff x="3152569" y="283474"/>
            <a:chExt cx="2246466" cy="1347880"/>
          </a:xfrm>
        </p:grpSpPr>
        <p:sp>
          <p:nvSpPr>
            <p:cNvPr id="113" name="Google Shape;113;p14"/>
            <p:cNvSpPr/>
            <p:nvPr/>
          </p:nvSpPr>
          <p:spPr>
            <a:xfrm>
              <a:off x="3152569" y="283474"/>
              <a:ext cx="2246466" cy="1347880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9050">
              <a:solidFill>
                <a:srgbClr val="D165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4"/>
            <p:cNvSpPr txBox="1"/>
            <p:nvPr/>
          </p:nvSpPr>
          <p:spPr>
            <a:xfrm>
              <a:off x="3192047" y="322952"/>
              <a:ext cx="2167510" cy="12689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r>
                <a:rPr lang="pt-BR"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Autonomia ao particular</a:t>
              </a:r>
              <a:endParaRPr/>
            </a:p>
          </p:txBody>
        </p:sp>
      </p:grpSp>
      <p:grpSp>
        <p:nvGrpSpPr>
          <p:cNvPr id="115" name="Google Shape;115;p14"/>
          <p:cNvGrpSpPr/>
          <p:nvPr/>
        </p:nvGrpSpPr>
        <p:grpSpPr>
          <a:xfrm>
            <a:off x="7077543" y="1899723"/>
            <a:ext cx="2246466" cy="1347880"/>
            <a:chOff x="6297623" y="283474"/>
            <a:chExt cx="2246466" cy="1347880"/>
          </a:xfrm>
        </p:grpSpPr>
        <p:sp>
          <p:nvSpPr>
            <p:cNvPr id="116" name="Google Shape;116;p14"/>
            <p:cNvSpPr/>
            <p:nvPr/>
          </p:nvSpPr>
          <p:spPr>
            <a:xfrm>
              <a:off x="6297623" y="283474"/>
              <a:ext cx="2246466" cy="1347880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9050">
              <a:solidFill>
                <a:srgbClr val="D165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4"/>
            <p:cNvSpPr txBox="1"/>
            <p:nvPr/>
          </p:nvSpPr>
          <p:spPr>
            <a:xfrm>
              <a:off x="6337101" y="322952"/>
              <a:ext cx="2167510" cy="12689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r>
                <a:rPr lang="pt-BR"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Incentivo à eficiência e inovação</a:t>
              </a:r>
              <a:endParaRPr/>
            </a:p>
          </p:txBody>
        </p:sp>
      </p:grpSp>
      <p:grpSp>
        <p:nvGrpSpPr>
          <p:cNvPr id="118" name="Google Shape;118;p14"/>
          <p:cNvGrpSpPr/>
          <p:nvPr/>
        </p:nvGrpSpPr>
        <p:grpSpPr>
          <a:xfrm>
            <a:off x="3336069" y="2295101"/>
            <a:ext cx="476250" cy="557123"/>
            <a:chOff x="5623683" y="678852"/>
            <a:chExt cx="476250" cy="557123"/>
          </a:xfrm>
        </p:grpSpPr>
        <p:sp>
          <p:nvSpPr>
            <p:cNvPr id="119" name="Google Shape;119;p14"/>
            <p:cNvSpPr/>
            <p:nvPr/>
          </p:nvSpPr>
          <p:spPr>
            <a:xfrm>
              <a:off x="5623683" y="678852"/>
              <a:ext cx="476250" cy="557123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2BAA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4"/>
            <p:cNvSpPr txBox="1"/>
            <p:nvPr/>
          </p:nvSpPr>
          <p:spPr>
            <a:xfrm>
              <a:off x="5623683" y="790277"/>
              <a:ext cx="333375" cy="3342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" name="Google Shape;121;p14"/>
          <p:cNvGrpSpPr/>
          <p:nvPr/>
        </p:nvGrpSpPr>
        <p:grpSpPr>
          <a:xfrm>
            <a:off x="6420457" y="2307720"/>
            <a:ext cx="476250" cy="557123"/>
            <a:chOff x="5623683" y="678852"/>
            <a:chExt cx="476250" cy="557123"/>
          </a:xfrm>
        </p:grpSpPr>
        <p:sp>
          <p:nvSpPr>
            <p:cNvPr id="122" name="Google Shape;122;p14"/>
            <p:cNvSpPr/>
            <p:nvPr/>
          </p:nvSpPr>
          <p:spPr>
            <a:xfrm>
              <a:off x="5623683" y="678852"/>
              <a:ext cx="476250" cy="557123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2BAA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4"/>
            <p:cNvSpPr txBox="1"/>
            <p:nvPr/>
          </p:nvSpPr>
          <p:spPr>
            <a:xfrm>
              <a:off x="5623683" y="790277"/>
              <a:ext cx="333375" cy="3342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5"/>
          <p:cNvSpPr txBox="1"/>
          <p:nvPr>
            <p:ph type="title"/>
          </p:nvPr>
        </p:nvSpPr>
        <p:spPr>
          <a:xfrm>
            <a:off x="2730842" y="1087395"/>
            <a:ext cx="8622957" cy="6032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pt-BR" sz="3200"/>
              <a:t>...atrelados a um sistema de remuneração variável! </a:t>
            </a:r>
            <a:endParaRPr/>
          </a:p>
        </p:txBody>
      </p:sp>
      <p:cxnSp>
        <p:nvCxnSpPr>
          <p:cNvPr id="130" name="Google Shape;130;p15"/>
          <p:cNvCxnSpPr/>
          <p:nvPr/>
        </p:nvCxnSpPr>
        <p:spPr>
          <a:xfrm>
            <a:off x="2802193" y="1660261"/>
            <a:ext cx="8551606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31" name="Google Shape;131;p15"/>
          <p:cNvGrpSpPr/>
          <p:nvPr/>
        </p:nvGrpSpPr>
        <p:grpSpPr>
          <a:xfrm>
            <a:off x="1420834" y="2413991"/>
            <a:ext cx="2246466" cy="1003122"/>
            <a:chOff x="7516" y="283474"/>
            <a:chExt cx="2246466" cy="1347880"/>
          </a:xfrm>
        </p:grpSpPr>
        <p:sp>
          <p:nvSpPr>
            <p:cNvPr id="132" name="Google Shape;132;p15"/>
            <p:cNvSpPr/>
            <p:nvPr/>
          </p:nvSpPr>
          <p:spPr>
            <a:xfrm>
              <a:off x="7516" y="283474"/>
              <a:ext cx="2246466" cy="1347880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9050">
              <a:solidFill>
                <a:srgbClr val="D165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15"/>
            <p:cNvSpPr txBox="1"/>
            <p:nvPr/>
          </p:nvSpPr>
          <p:spPr>
            <a:xfrm>
              <a:off x="46994" y="322952"/>
              <a:ext cx="2167510" cy="12689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r>
                <a:rPr lang="pt-BR"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Sistema de Mensuração de Desempenho</a:t>
              </a: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4" name="Google Shape;134;p15"/>
          <p:cNvSpPr/>
          <p:nvPr/>
        </p:nvSpPr>
        <p:spPr>
          <a:xfrm>
            <a:off x="3896938" y="2595312"/>
            <a:ext cx="640478" cy="640478"/>
          </a:xfrm>
          <a:prstGeom prst="mathPlus">
            <a:avLst>
              <a:gd fmla="val 23520" name="adj1"/>
            </a:avLst>
          </a:prstGeom>
          <a:solidFill>
            <a:srgbClr val="F2A982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" name="Google Shape;135;p15"/>
          <p:cNvGrpSpPr/>
          <p:nvPr/>
        </p:nvGrpSpPr>
        <p:grpSpPr>
          <a:xfrm>
            <a:off x="4683777" y="2415608"/>
            <a:ext cx="2246466" cy="1089026"/>
            <a:chOff x="7516" y="283474"/>
            <a:chExt cx="2246466" cy="1347880"/>
          </a:xfrm>
        </p:grpSpPr>
        <p:sp>
          <p:nvSpPr>
            <p:cNvPr id="136" name="Google Shape;136;p15"/>
            <p:cNvSpPr/>
            <p:nvPr/>
          </p:nvSpPr>
          <p:spPr>
            <a:xfrm>
              <a:off x="7516" y="283474"/>
              <a:ext cx="2246466" cy="1347880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9050">
              <a:solidFill>
                <a:srgbClr val="D165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15"/>
            <p:cNvSpPr txBox="1"/>
            <p:nvPr/>
          </p:nvSpPr>
          <p:spPr>
            <a:xfrm>
              <a:off x="46994" y="322952"/>
              <a:ext cx="2167510" cy="12689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r>
                <a:rPr lang="pt-BR"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Sistema de Remuneração Variável</a:t>
              </a: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" name="Google Shape;138;p15"/>
          <p:cNvSpPr txBox="1"/>
          <p:nvPr/>
        </p:nvSpPr>
        <p:spPr>
          <a:xfrm>
            <a:off x="5518020" y="3629207"/>
            <a:ext cx="57797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F2A982"/>
                </a:solidFill>
                <a:latin typeface="Arial"/>
                <a:ea typeface="Arial"/>
                <a:cs typeface="Arial"/>
                <a:sym typeface="Arial"/>
              </a:rPr>
              <a:t>Vs</a:t>
            </a:r>
            <a:endParaRPr b="1" sz="2800">
              <a:solidFill>
                <a:srgbClr val="F2A98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9" name="Google Shape;139;p15"/>
          <p:cNvGrpSpPr/>
          <p:nvPr/>
        </p:nvGrpSpPr>
        <p:grpSpPr>
          <a:xfrm>
            <a:off x="4683777" y="4229554"/>
            <a:ext cx="2246466" cy="1089025"/>
            <a:chOff x="7516" y="283474"/>
            <a:chExt cx="2246466" cy="1347880"/>
          </a:xfrm>
        </p:grpSpPr>
        <p:sp>
          <p:nvSpPr>
            <p:cNvPr id="140" name="Google Shape;140;p15"/>
            <p:cNvSpPr/>
            <p:nvPr/>
          </p:nvSpPr>
          <p:spPr>
            <a:xfrm>
              <a:off x="7516" y="283474"/>
              <a:ext cx="2246466" cy="1347880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9050">
              <a:solidFill>
                <a:srgbClr val="D165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15"/>
            <p:cNvSpPr txBox="1"/>
            <p:nvPr/>
          </p:nvSpPr>
          <p:spPr>
            <a:xfrm>
              <a:off x="46994" y="322952"/>
              <a:ext cx="2167510" cy="12689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r>
                <a:rPr lang="pt-BR"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Sanções / Penalidades</a:t>
              </a: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" name="Google Shape;142;p15"/>
          <p:cNvGrpSpPr/>
          <p:nvPr/>
        </p:nvGrpSpPr>
        <p:grpSpPr>
          <a:xfrm>
            <a:off x="7946720" y="2415608"/>
            <a:ext cx="2949297" cy="1089026"/>
            <a:chOff x="5419901" y="3355922"/>
            <a:chExt cx="2135187" cy="1281112"/>
          </a:xfrm>
        </p:grpSpPr>
        <p:sp>
          <p:nvSpPr>
            <p:cNvPr id="143" name="Google Shape;143;p15"/>
            <p:cNvSpPr/>
            <p:nvPr/>
          </p:nvSpPr>
          <p:spPr>
            <a:xfrm>
              <a:off x="5419901" y="3355922"/>
              <a:ext cx="2135187" cy="1281112"/>
            </a:xfrm>
            <a:prstGeom prst="roundRect">
              <a:avLst>
                <a:gd fmla="val 10000" name="adj"/>
              </a:avLst>
            </a:prstGeom>
            <a:solidFill>
              <a:srgbClr val="F2A982"/>
            </a:solidFill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5"/>
            <p:cNvSpPr txBox="1"/>
            <p:nvPr/>
          </p:nvSpPr>
          <p:spPr>
            <a:xfrm>
              <a:off x="5457423" y="3393442"/>
              <a:ext cx="2060143" cy="1206068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Arial"/>
                <a:buNone/>
              </a:pPr>
              <a:r>
                <a:rPr b="1" lang="pt-BR"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Ausência de competição de mercado </a:t>
              </a:r>
              <a:endParaRPr b="1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" name="Google Shape;145;p15"/>
          <p:cNvGrpSpPr/>
          <p:nvPr/>
        </p:nvGrpSpPr>
        <p:grpSpPr>
          <a:xfrm rot="10800000">
            <a:off x="7219232" y="2681558"/>
            <a:ext cx="476250" cy="557123"/>
            <a:chOff x="5623683" y="678852"/>
            <a:chExt cx="476250" cy="557123"/>
          </a:xfrm>
        </p:grpSpPr>
        <p:sp>
          <p:nvSpPr>
            <p:cNvPr id="146" name="Google Shape;146;p15"/>
            <p:cNvSpPr/>
            <p:nvPr/>
          </p:nvSpPr>
          <p:spPr>
            <a:xfrm>
              <a:off x="5623683" y="678852"/>
              <a:ext cx="476250" cy="557123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2BAA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5"/>
            <p:cNvSpPr txBox="1"/>
            <p:nvPr/>
          </p:nvSpPr>
          <p:spPr>
            <a:xfrm>
              <a:off x="5623683" y="790277"/>
              <a:ext cx="333375" cy="3342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6"/>
          <p:cNvSpPr txBox="1"/>
          <p:nvPr>
            <p:ph type="title"/>
          </p:nvPr>
        </p:nvSpPr>
        <p:spPr>
          <a:xfrm>
            <a:off x="838200" y="894735"/>
            <a:ext cx="10515600" cy="795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pt-BR" sz="3200"/>
              <a:t>Estatísticas</a:t>
            </a:r>
            <a:endParaRPr/>
          </a:p>
        </p:txBody>
      </p:sp>
      <p:cxnSp>
        <p:nvCxnSpPr>
          <p:cNvPr id="154" name="Google Shape;154;p16"/>
          <p:cNvCxnSpPr/>
          <p:nvPr/>
        </p:nvCxnSpPr>
        <p:spPr>
          <a:xfrm>
            <a:off x="838200" y="1514168"/>
            <a:ext cx="8551606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55" name="Google Shape;155;p16"/>
          <p:cNvGrpSpPr/>
          <p:nvPr/>
        </p:nvGrpSpPr>
        <p:grpSpPr>
          <a:xfrm>
            <a:off x="5847297" y="4347185"/>
            <a:ext cx="497405" cy="430178"/>
            <a:chOff x="2646926" y="236453"/>
            <a:chExt cx="511221" cy="596634"/>
          </a:xfrm>
        </p:grpSpPr>
        <p:sp>
          <p:nvSpPr>
            <p:cNvPr id="156" name="Google Shape;156;p16"/>
            <p:cNvSpPr/>
            <p:nvPr/>
          </p:nvSpPr>
          <p:spPr>
            <a:xfrm>
              <a:off x="2646926" y="236453"/>
              <a:ext cx="511221" cy="596634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2BAA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16"/>
            <p:cNvSpPr txBox="1"/>
            <p:nvPr/>
          </p:nvSpPr>
          <p:spPr>
            <a:xfrm>
              <a:off x="2646926" y="355780"/>
              <a:ext cx="357855" cy="3579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8" name="Google Shape;158;p16"/>
          <p:cNvSpPr/>
          <p:nvPr/>
        </p:nvSpPr>
        <p:spPr>
          <a:xfrm>
            <a:off x="2072056" y="1892771"/>
            <a:ext cx="2158039" cy="1080000"/>
          </a:xfrm>
          <a:prstGeom prst="roundRect">
            <a:avLst>
              <a:gd fmla="val 10000" name="adj"/>
            </a:avLst>
          </a:prstGeom>
          <a:solidFill>
            <a:schemeClr val="lt1"/>
          </a:solidFill>
          <a:ln cap="flat" cmpd="sng" w="19050">
            <a:solidFill>
              <a:srgbClr val="D1652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6"/>
          <p:cNvSpPr/>
          <p:nvPr/>
        </p:nvSpPr>
        <p:spPr>
          <a:xfrm>
            <a:off x="5014504" y="1892771"/>
            <a:ext cx="2158039" cy="1086136"/>
          </a:xfrm>
          <a:prstGeom prst="roundRect">
            <a:avLst>
              <a:gd fmla="val 10000" name="adj"/>
            </a:avLst>
          </a:prstGeom>
          <a:solidFill>
            <a:schemeClr val="lt1"/>
          </a:solidFill>
          <a:ln cap="flat" cmpd="sng" w="19050">
            <a:solidFill>
              <a:srgbClr val="D1652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" name="Google Shape;160;p16"/>
          <p:cNvGrpSpPr/>
          <p:nvPr/>
        </p:nvGrpSpPr>
        <p:grpSpPr>
          <a:xfrm>
            <a:off x="4381698" y="2163444"/>
            <a:ext cx="476250" cy="557123"/>
            <a:chOff x="2478629" y="678852"/>
            <a:chExt cx="476250" cy="557123"/>
          </a:xfrm>
        </p:grpSpPr>
        <p:sp>
          <p:nvSpPr>
            <p:cNvPr id="161" name="Google Shape;161;p16"/>
            <p:cNvSpPr/>
            <p:nvPr/>
          </p:nvSpPr>
          <p:spPr>
            <a:xfrm>
              <a:off x="2478629" y="678852"/>
              <a:ext cx="476250" cy="557123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2BAA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16"/>
            <p:cNvSpPr txBox="1"/>
            <p:nvPr/>
          </p:nvSpPr>
          <p:spPr>
            <a:xfrm>
              <a:off x="2478629" y="790277"/>
              <a:ext cx="333375" cy="3342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" name="Google Shape;163;p16"/>
          <p:cNvGrpSpPr/>
          <p:nvPr/>
        </p:nvGrpSpPr>
        <p:grpSpPr>
          <a:xfrm>
            <a:off x="7325864" y="2163444"/>
            <a:ext cx="476250" cy="557123"/>
            <a:chOff x="2478629" y="678852"/>
            <a:chExt cx="476250" cy="557123"/>
          </a:xfrm>
        </p:grpSpPr>
        <p:sp>
          <p:nvSpPr>
            <p:cNvPr id="164" name="Google Shape;164;p16"/>
            <p:cNvSpPr/>
            <p:nvPr/>
          </p:nvSpPr>
          <p:spPr>
            <a:xfrm>
              <a:off x="2478629" y="678852"/>
              <a:ext cx="476250" cy="557123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2BAA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16"/>
            <p:cNvSpPr txBox="1"/>
            <p:nvPr/>
          </p:nvSpPr>
          <p:spPr>
            <a:xfrm>
              <a:off x="2478629" y="790277"/>
              <a:ext cx="333375" cy="3342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6" name="Google Shape;166;p16"/>
          <p:cNvSpPr txBox="1"/>
          <p:nvPr/>
        </p:nvSpPr>
        <p:spPr>
          <a:xfrm>
            <a:off x="2060867" y="1969824"/>
            <a:ext cx="2167510" cy="944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72375" lIns="72375" spcFirstLastPara="1" rIns="72375" wrap="square" tIns="72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Processos autuados no e-TCESP nos últimos 10 anos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6"/>
          <p:cNvSpPr txBox="1"/>
          <p:nvPr/>
        </p:nvSpPr>
        <p:spPr>
          <a:xfrm>
            <a:off x="4998563" y="1952023"/>
            <a:ext cx="2167510" cy="944361"/>
          </a:xfrm>
          <a:prstGeom prst="rect">
            <a:avLst/>
          </a:prstGeom>
          <a:noFill/>
          <a:ln>
            <a:noFill/>
          </a:ln>
        </p:spPr>
        <p:txBody>
          <a:bodyPr anchorCtr="0" anchor="ctr" bIns="72375" lIns="72375" spcFirstLastPara="1" rIns="72375" wrap="square" tIns="723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130 contratos de âmbito municipal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8" name="Google Shape;168;p16"/>
          <p:cNvGrpSpPr/>
          <p:nvPr/>
        </p:nvGrpSpPr>
        <p:grpSpPr>
          <a:xfrm>
            <a:off x="7915158" y="1886635"/>
            <a:ext cx="2529136" cy="1092272"/>
            <a:chOff x="5419901" y="3355922"/>
            <a:chExt cx="2135187" cy="1281112"/>
          </a:xfrm>
        </p:grpSpPr>
        <p:sp>
          <p:nvSpPr>
            <p:cNvPr id="169" name="Google Shape;169;p16"/>
            <p:cNvSpPr/>
            <p:nvPr/>
          </p:nvSpPr>
          <p:spPr>
            <a:xfrm>
              <a:off x="5419901" y="3355922"/>
              <a:ext cx="2135187" cy="1281112"/>
            </a:xfrm>
            <a:prstGeom prst="roundRect">
              <a:avLst>
                <a:gd fmla="val 10000" name="adj"/>
              </a:avLst>
            </a:prstGeom>
            <a:solidFill>
              <a:srgbClr val="F2A982"/>
            </a:solidFill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16"/>
            <p:cNvSpPr txBox="1"/>
            <p:nvPr/>
          </p:nvSpPr>
          <p:spPr>
            <a:xfrm>
              <a:off x="5457423" y="3393442"/>
              <a:ext cx="2097665" cy="1206068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75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29 contratos (22,3%) preveem indicadores de desempenho atrelados a SRV</a:t>
              </a:r>
              <a:endParaRPr/>
            </a:p>
          </p:txBody>
        </p:sp>
      </p:grpSp>
      <p:pic>
        <p:nvPicPr>
          <p:cNvPr id="171" name="Google Shape;171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96788" y="3297317"/>
            <a:ext cx="4004941" cy="2529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0671" y="3234106"/>
            <a:ext cx="4524540" cy="26908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7"/>
          <p:cNvSpPr txBox="1"/>
          <p:nvPr>
            <p:ph type="title"/>
          </p:nvPr>
        </p:nvSpPr>
        <p:spPr>
          <a:xfrm>
            <a:off x="838200" y="894735"/>
            <a:ext cx="10515600" cy="795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pt-BR" sz="3200"/>
              <a:t>Estatísticas</a:t>
            </a:r>
            <a:endParaRPr/>
          </a:p>
        </p:txBody>
      </p:sp>
      <p:cxnSp>
        <p:nvCxnSpPr>
          <p:cNvPr id="179" name="Google Shape;179;p17"/>
          <p:cNvCxnSpPr/>
          <p:nvPr/>
        </p:nvCxnSpPr>
        <p:spPr>
          <a:xfrm>
            <a:off x="838200" y="1514168"/>
            <a:ext cx="8551606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graphicFrame>
        <p:nvGraphicFramePr>
          <p:cNvPr id="180" name="Google Shape;180;p17"/>
          <p:cNvGraphicFramePr/>
          <p:nvPr/>
        </p:nvGraphicFramePr>
        <p:xfrm>
          <a:off x="6068419" y="369912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{B85C4E1A-4C5B-4063-BB63-2D58BE9AF022}</a:tableStyleId>
              </a:tblPr>
              <a:tblGrid>
                <a:gridCol w="1860400"/>
                <a:gridCol w="1739600"/>
                <a:gridCol w="1800000"/>
              </a:tblGrid>
              <a:tr h="1591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050" u="none" cap="none" strike="noStrike"/>
                        <a:t>Transporte Público</a:t>
                      </a:r>
                      <a:endParaRPr sz="105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b="1" lang="pt-BR" sz="1050" u="none" cap="none" strike="noStrike"/>
                        <a:t>Estacionamento Rotativo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b="1" lang="pt-BR" sz="1050" u="none" cap="none" strike="noStrike"/>
                        <a:t>Saneamento Básico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1937850">
                <a:tc>
                  <a:txBody>
                    <a:bodyPr/>
                    <a:lstStyle/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Noto Sans Symbols"/>
                        <a:buChar char="✔"/>
                      </a:pPr>
                      <a:r>
                        <a:rPr lang="pt-BR" sz="900" u="none" cap="none" strike="noStrike"/>
                        <a:t>Frotas em más condições (pneus desgastados, faróis e cintos danificados, elevadores inoperantes)</a:t>
                      </a:r>
                      <a:endParaRPr/>
                    </a:p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Noto Sans Symbols"/>
                        <a:buChar char="✔"/>
                      </a:pPr>
                      <a:r>
                        <a:rPr lang="pt-BR" sz="900" u="none" cap="none" strike="noStrike"/>
                        <a:t>Ausência de equipamentos obrigatórios (GPS, câmeras, validadores de bilhetagem)</a:t>
                      </a:r>
                      <a:endParaRPr/>
                    </a:p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Noto Sans Symbols"/>
                        <a:buChar char="✔"/>
                      </a:pPr>
                      <a:r>
                        <a:rPr lang="pt-BR" sz="900" u="none" cap="none" strike="noStrike"/>
                        <a:t>Veículos acima da idade máxima permitida</a:t>
                      </a:r>
                      <a:endParaRPr/>
                    </a:p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Noto Sans Symbols"/>
                        <a:buChar char="✔"/>
                      </a:pPr>
                      <a:r>
                        <a:rPr lang="pt-BR" sz="900" u="none" cap="none" strike="noStrike"/>
                        <a:t>Pesquisas de satisfação inexistentes ou negativas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Noto Sans Symbols"/>
                        <a:buChar char="✔"/>
                      </a:pPr>
                      <a:r>
                        <a:rPr lang="pt-BR" sz="9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Parquímetros inoperantes</a:t>
                      </a:r>
                      <a:endParaRPr/>
                    </a:p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Noto Sans Symbols"/>
                        <a:buChar char="✔"/>
                      </a:pPr>
                      <a:r>
                        <a:rPr lang="pt-BR" sz="900" u="none" cap="none" strike="noStrike"/>
                        <a:t>Sinalizações deterioradas</a:t>
                      </a:r>
                      <a:endParaRPr/>
                    </a:p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Noto Sans Symbols"/>
                        <a:buChar char="✔"/>
                      </a:pPr>
                      <a:r>
                        <a:rPr lang="pt-BR" sz="9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Insuficiência de pessoal</a:t>
                      </a:r>
                      <a:endParaRPr/>
                    </a:p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Noto Sans Symbols"/>
                        <a:buChar char="✔"/>
                      </a:pPr>
                      <a:r>
                        <a:rPr lang="pt-BR" sz="900" u="none" cap="none" strike="noStrike"/>
                        <a:t>Sistema de recargas com falhas</a:t>
                      </a:r>
                      <a:endParaRPr/>
                    </a:p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Noto Sans Symbols"/>
                        <a:buChar char="✔"/>
                      </a:pPr>
                      <a:r>
                        <a:rPr lang="pt-BR" sz="9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Atrasos na implantação de vagas e descumprimento de metas</a:t>
                      </a:r>
                      <a:endParaRPr/>
                    </a:p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Noto Sans Symbols"/>
                        <a:buChar char="✔"/>
                      </a:pPr>
                      <a:r>
                        <a:rPr lang="pt-BR" sz="9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Pesquisas de satisfação </a:t>
                      </a:r>
                      <a:r>
                        <a:rPr lang="pt-BR" sz="900" u="none" cap="none" strike="noStrike"/>
                        <a:t>ausentes ou ineficazes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Noto Sans Symbols"/>
                        <a:buChar char="✔"/>
                      </a:pPr>
                      <a:r>
                        <a:rPr lang="pt-BR" sz="9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Abastecimento de água fora dos padrões de qualidade</a:t>
                      </a:r>
                      <a:endParaRPr/>
                    </a:p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Noto Sans Symbols"/>
                        <a:buChar char="✔"/>
                      </a:pPr>
                      <a:r>
                        <a:rPr lang="pt-BR" sz="9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Tratamento inadequado de esgoto e contaminação de corpos hídricos</a:t>
                      </a:r>
                      <a:endParaRPr/>
                    </a:p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Noto Sans Symbols"/>
                        <a:buChar char="✔"/>
                      </a:pPr>
                      <a:r>
                        <a:rPr lang="pt-BR" sz="9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Atrasos em obras e investimentos</a:t>
                      </a:r>
                      <a:endParaRPr/>
                    </a:p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Noto Sans Symbols"/>
                        <a:buChar char="✔"/>
                      </a:pPr>
                      <a:r>
                        <a:rPr lang="pt-BR" sz="9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Falta de monitoramento e relatórios de fiscalização</a:t>
                      </a:r>
                      <a:endParaRPr/>
                    </a:p>
                    <a:p>
                      <a:pPr indent="-171450" lvl="0" marL="171450" marR="0" rtl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Noto Sans Symbols"/>
                        <a:buChar char="✔"/>
                      </a:pPr>
                      <a:r>
                        <a:rPr lang="pt-BR" sz="9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Alto índice de insatisfação dos usuários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pSp>
        <p:nvGrpSpPr>
          <p:cNvPr id="181" name="Google Shape;181;p17"/>
          <p:cNvGrpSpPr/>
          <p:nvPr/>
        </p:nvGrpSpPr>
        <p:grpSpPr>
          <a:xfrm>
            <a:off x="6068419" y="3298596"/>
            <a:ext cx="5400000" cy="329164"/>
            <a:chOff x="5985668" y="2068777"/>
            <a:chExt cx="2135187" cy="1281112"/>
          </a:xfrm>
        </p:grpSpPr>
        <p:sp>
          <p:nvSpPr>
            <p:cNvPr id="182" name="Google Shape;182;p17"/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fmla="val 10000" name="adj"/>
              </a:avLst>
            </a:pr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17"/>
            <p:cNvSpPr txBox="1"/>
            <p:nvPr/>
          </p:nvSpPr>
          <p:spPr>
            <a:xfrm>
              <a:off x="6023190" y="2106301"/>
              <a:ext cx="2060143" cy="12060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1" lang="pt-BR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Principais irregularidades</a:t>
              </a:r>
              <a:endParaRPr/>
            </a:p>
          </p:txBody>
        </p:sp>
      </p:grpSp>
      <p:grpSp>
        <p:nvGrpSpPr>
          <p:cNvPr id="184" name="Google Shape;184;p17"/>
          <p:cNvGrpSpPr/>
          <p:nvPr/>
        </p:nvGrpSpPr>
        <p:grpSpPr>
          <a:xfrm>
            <a:off x="1614344" y="1990209"/>
            <a:ext cx="8908149" cy="872759"/>
            <a:chOff x="4224" y="566023"/>
            <a:chExt cx="8908149" cy="872759"/>
          </a:xfrm>
        </p:grpSpPr>
        <p:sp>
          <p:nvSpPr>
            <p:cNvPr id="185" name="Google Shape;185;p17"/>
            <p:cNvSpPr/>
            <p:nvPr/>
          </p:nvSpPr>
          <p:spPr>
            <a:xfrm>
              <a:off x="4224" y="566023"/>
              <a:ext cx="1727849" cy="872759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9050">
              <a:solidFill>
                <a:srgbClr val="D165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17"/>
            <p:cNvSpPr txBox="1"/>
            <p:nvPr/>
          </p:nvSpPr>
          <p:spPr>
            <a:xfrm>
              <a:off x="29786" y="591585"/>
              <a:ext cx="1676725" cy="8216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pt-BR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101 contratos sem previsão de indicadores de desempenho</a:t>
              </a:r>
              <a:endParaRPr/>
            </a:p>
          </p:txBody>
        </p:sp>
        <p:sp>
          <p:nvSpPr>
            <p:cNvPr id="187" name="Google Shape;187;p17"/>
            <p:cNvSpPr/>
            <p:nvPr/>
          </p:nvSpPr>
          <p:spPr>
            <a:xfrm>
              <a:off x="1860293" y="843411"/>
              <a:ext cx="271825" cy="317984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2BA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17"/>
            <p:cNvSpPr txBox="1"/>
            <p:nvPr/>
          </p:nvSpPr>
          <p:spPr>
            <a:xfrm>
              <a:off x="1860293" y="907008"/>
              <a:ext cx="190278" cy="1907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17"/>
            <p:cNvSpPr/>
            <p:nvPr/>
          </p:nvSpPr>
          <p:spPr>
            <a:xfrm>
              <a:off x="2244952" y="581682"/>
              <a:ext cx="1282196" cy="841441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9050">
              <a:solidFill>
                <a:srgbClr val="D165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17"/>
            <p:cNvSpPr txBox="1"/>
            <p:nvPr/>
          </p:nvSpPr>
          <p:spPr>
            <a:xfrm>
              <a:off x="2269597" y="606327"/>
              <a:ext cx="1232906" cy="7921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pt-BR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78 contratos fiscalizados pelo TCE-SP</a:t>
              </a:r>
              <a:endParaRPr/>
            </a:p>
          </p:txBody>
        </p:sp>
        <p:sp>
          <p:nvSpPr>
            <p:cNvPr id="191" name="Google Shape;191;p17"/>
            <p:cNvSpPr/>
            <p:nvPr/>
          </p:nvSpPr>
          <p:spPr>
            <a:xfrm>
              <a:off x="3655368" y="843411"/>
              <a:ext cx="271825" cy="317984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2BA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17"/>
            <p:cNvSpPr txBox="1"/>
            <p:nvPr/>
          </p:nvSpPr>
          <p:spPr>
            <a:xfrm>
              <a:off x="3655368" y="907008"/>
              <a:ext cx="190278" cy="1907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17"/>
            <p:cNvSpPr/>
            <p:nvPr/>
          </p:nvSpPr>
          <p:spPr>
            <a:xfrm>
              <a:off x="4040027" y="581682"/>
              <a:ext cx="1282196" cy="841441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EC8155"/>
                </a:gs>
                <a:gs pos="50000">
                  <a:srgbClr val="F26E27"/>
                </a:gs>
                <a:gs pos="100000">
                  <a:srgbClr val="DF5D19"/>
                </a:gs>
              </a:gsLst>
              <a:lin ang="5400000" scaled="0"/>
            </a:gra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17"/>
            <p:cNvSpPr txBox="1"/>
            <p:nvPr/>
          </p:nvSpPr>
          <p:spPr>
            <a:xfrm>
              <a:off x="4064672" y="606327"/>
              <a:ext cx="1232906" cy="7921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b="1" lang="pt-BR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61 contratos (78%) com irregularidades</a:t>
              </a:r>
              <a:endParaRPr/>
            </a:p>
          </p:txBody>
        </p:sp>
        <p:sp>
          <p:nvSpPr>
            <p:cNvPr id="195" name="Google Shape;195;p17"/>
            <p:cNvSpPr/>
            <p:nvPr/>
          </p:nvSpPr>
          <p:spPr>
            <a:xfrm>
              <a:off x="5450443" y="843411"/>
              <a:ext cx="271825" cy="317984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17"/>
            <p:cNvSpPr txBox="1"/>
            <p:nvPr/>
          </p:nvSpPr>
          <p:spPr>
            <a:xfrm>
              <a:off x="5450443" y="907008"/>
              <a:ext cx="190278" cy="1907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17"/>
            <p:cNvSpPr/>
            <p:nvPr/>
          </p:nvSpPr>
          <p:spPr>
            <a:xfrm>
              <a:off x="5835102" y="581682"/>
              <a:ext cx="1282196" cy="841441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F4B6A2"/>
                </a:gs>
                <a:gs pos="50000">
                  <a:srgbClr val="F1AA93"/>
                </a:gs>
                <a:gs pos="100000">
                  <a:srgbClr val="F49C7F"/>
                </a:gs>
              </a:gsLst>
              <a:lin ang="5400000" scaled="0"/>
            </a:gra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17"/>
            <p:cNvSpPr txBox="1"/>
            <p:nvPr/>
          </p:nvSpPr>
          <p:spPr>
            <a:xfrm>
              <a:off x="5859747" y="606327"/>
              <a:ext cx="1232906" cy="7921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b="1" lang="pt-BR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Fiscalização deficiente pelo Poder Público</a:t>
              </a:r>
              <a:endParaRPr/>
            </a:p>
          </p:txBody>
        </p:sp>
        <p:sp>
          <p:nvSpPr>
            <p:cNvPr id="199" name="Google Shape;199;p17"/>
            <p:cNvSpPr/>
            <p:nvPr/>
          </p:nvSpPr>
          <p:spPr>
            <a:xfrm>
              <a:off x="7245518" y="843411"/>
              <a:ext cx="271825" cy="317984"/>
            </a:xfrm>
            <a:prstGeom prst="mathPlus">
              <a:avLst>
                <a:gd fmla="val 23520" name="adj1"/>
              </a:avLst>
            </a:pr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17"/>
            <p:cNvSpPr txBox="1"/>
            <p:nvPr/>
          </p:nvSpPr>
          <p:spPr>
            <a:xfrm>
              <a:off x="7245518" y="907008"/>
              <a:ext cx="190278" cy="1907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t/>
              </a:r>
              <a:endPara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17"/>
            <p:cNvSpPr/>
            <p:nvPr/>
          </p:nvSpPr>
          <p:spPr>
            <a:xfrm>
              <a:off x="7630177" y="581682"/>
              <a:ext cx="1282196" cy="841441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F4B6A2"/>
                </a:gs>
                <a:gs pos="50000">
                  <a:srgbClr val="F1AA93"/>
                </a:gs>
                <a:gs pos="100000">
                  <a:srgbClr val="F49C7F"/>
                </a:gs>
              </a:gsLst>
              <a:lin ang="5400000" scaled="0"/>
            </a:gra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17"/>
            <p:cNvSpPr txBox="1"/>
            <p:nvPr/>
          </p:nvSpPr>
          <p:spPr>
            <a:xfrm>
              <a:off x="7654822" y="606327"/>
              <a:ext cx="1232906" cy="7921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b="1" lang="pt-BR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Inércia na aplicação de sanções ou penalidades</a:t>
              </a:r>
              <a:endParaRPr/>
            </a:p>
          </p:txBody>
        </p:sp>
      </p:grpSp>
      <p:pic>
        <p:nvPicPr>
          <p:cNvPr id="203" name="Google Shape;20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7636" y="3223773"/>
            <a:ext cx="4178596" cy="26646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8"/>
          <p:cNvSpPr txBox="1"/>
          <p:nvPr>
            <p:ph type="title"/>
          </p:nvPr>
        </p:nvSpPr>
        <p:spPr>
          <a:xfrm>
            <a:off x="838200" y="894735"/>
            <a:ext cx="10515600" cy="795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</a:pPr>
            <a:r>
              <a:rPr lang="pt-BR" sz="3200"/>
              <a:t>Estatísticas</a:t>
            </a:r>
            <a:endParaRPr/>
          </a:p>
        </p:txBody>
      </p:sp>
      <p:cxnSp>
        <p:nvCxnSpPr>
          <p:cNvPr id="210" name="Google Shape;210;p18"/>
          <p:cNvCxnSpPr/>
          <p:nvPr/>
        </p:nvCxnSpPr>
        <p:spPr>
          <a:xfrm>
            <a:off x="838200" y="1514168"/>
            <a:ext cx="8551606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211" name="Google Shape;211;p18"/>
          <p:cNvGrpSpPr/>
          <p:nvPr/>
        </p:nvGrpSpPr>
        <p:grpSpPr>
          <a:xfrm>
            <a:off x="2241386" y="1983523"/>
            <a:ext cx="7709225" cy="889526"/>
            <a:chOff x="3390" y="555950"/>
            <a:chExt cx="7709225" cy="889526"/>
          </a:xfrm>
        </p:grpSpPr>
        <p:sp>
          <p:nvSpPr>
            <p:cNvPr id="212" name="Google Shape;212;p18"/>
            <p:cNvSpPr/>
            <p:nvPr/>
          </p:nvSpPr>
          <p:spPr>
            <a:xfrm>
              <a:off x="3390" y="555950"/>
              <a:ext cx="1482543" cy="889526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9050">
              <a:solidFill>
                <a:srgbClr val="D165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18"/>
            <p:cNvSpPr txBox="1"/>
            <p:nvPr/>
          </p:nvSpPr>
          <p:spPr>
            <a:xfrm>
              <a:off x="29443" y="582003"/>
              <a:ext cx="1430437" cy="83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pt-BR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29 contratos com previsão de indicadores</a:t>
              </a:r>
              <a:endParaRPr/>
            </a:p>
          </p:txBody>
        </p:sp>
        <p:sp>
          <p:nvSpPr>
            <p:cNvPr id="214" name="Google Shape;214;p18"/>
            <p:cNvSpPr/>
            <p:nvPr/>
          </p:nvSpPr>
          <p:spPr>
            <a:xfrm>
              <a:off x="1634188" y="816878"/>
              <a:ext cx="314299" cy="36767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2BA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18"/>
            <p:cNvSpPr txBox="1"/>
            <p:nvPr/>
          </p:nvSpPr>
          <p:spPr>
            <a:xfrm>
              <a:off x="1634188" y="890412"/>
              <a:ext cx="220009" cy="2206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18"/>
            <p:cNvSpPr/>
            <p:nvPr/>
          </p:nvSpPr>
          <p:spPr>
            <a:xfrm>
              <a:off x="2078951" y="555950"/>
              <a:ext cx="1482543" cy="889526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9050">
              <a:solidFill>
                <a:srgbClr val="D165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18"/>
            <p:cNvSpPr txBox="1"/>
            <p:nvPr/>
          </p:nvSpPr>
          <p:spPr>
            <a:xfrm>
              <a:off x="2105004" y="582003"/>
              <a:ext cx="1430437" cy="83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pt-BR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19 contratos fiscalizados pelo TCE-SP</a:t>
              </a:r>
              <a:endParaRPr/>
            </a:p>
          </p:txBody>
        </p:sp>
        <p:sp>
          <p:nvSpPr>
            <p:cNvPr id="218" name="Google Shape;218;p18"/>
            <p:cNvSpPr/>
            <p:nvPr/>
          </p:nvSpPr>
          <p:spPr>
            <a:xfrm>
              <a:off x="3709749" y="816878"/>
              <a:ext cx="314299" cy="36767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2BAA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18"/>
            <p:cNvSpPr txBox="1"/>
            <p:nvPr/>
          </p:nvSpPr>
          <p:spPr>
            <a:xfrm>
              <a:off x="3709749" y="890412"/>
              <a:ext cx="220009" cy="2206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8"/>
            <p:cNvSpPr/>
            <p:nvPr/>
          </p:nvSpPr>
          <p:spPr>
            <a:xfrm>
              <a:off x="4154512" y="555950"/>
              <a:ext cx="1482543" cy="889526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EC8155"/>
                </a:gs>
                <a:gs pos="50000">
                  <a:srgbClr val="F26E27"/>
                </a:gs>
                <a:gs pos="100000">
                  <a:srgbClr val="DF5D19"/>
                </a:gs>
              </a:gsLst>
              <a:lin ang="5400000" scaled="0"/>
            </a:gra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18"/>
            <p:cNvSpPr txBox="1"/>
            <p:nvPr/>
          </p:nvSpPr>
          <p:spPr>
            <a:xfrm>
              <a:off x="4180565" y="582003"/>
              <a:ext cx="1430437" cy="83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pt-BR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12 contratos (63%) com irregularidades</a:t>
              </a:r>
              <a:endParaRPr/>
            </a:p>
          </p:txBody>
        </p:sp>
        <p:sp>
          <p:nvSpPr>
            <p:cNvPr id="222" name="Google Shape;222;p18"/>
            <p:cNvSpPr/>
            <p:nvPr/>
          </p:nvSpPr>
          <p:spPr>
            <a:xfrm>
              <a:off x="5785309" y="816878"/>
              <a:ext cx="314299" cy="36767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18"/>
            <p:cNvSpPr txBox="1"/>
            <p:nvPr/>
          </p:nvSpPr>
          <p:spPr>
            <a:xfrm>
              <a:off x="5785309" y="890412"/>
              <a:ext cx="220009" cy="2206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18"/>
            <p:cNvSpPr/>
            <p:nvPr/>
          </p:nvSpPr>
          <p:spPr>
            <a:xfrm>
              <a:off x="6230072" y="555950"/>
              <a:ext cx="1482543" cy="889526"/>
            </a:xfrm>
            <a:prstGeom prst="roundRect">
              <a:avLst>
                <a:gd fmla="val 10000" name="adj"/>
              </a:avLst>
            </a:prstGeom>
            <a:gradFill>
              <a:gsLst>
                <a:gs pos="0">
                  <a:srgbClr val="F4B6A2"/>
                </a:gs>
                <a:gs pos="50000">
                  <a:srgbClr val="F1AA93"/>
                </a:gs>
                <a:gs pos="100000">
                  <a:srgbClr val="F49C7F"/>
                </a:gs>
              </a:gsLst>
              <a:lin ang="5400000" scaled="0"/>
            </a:gra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18"/>
            <p:cNvSpPr txBox="1"/>
            <p:nvPr/>
          </p:nvSpPr>
          <p:spPr>
            <a:xfrm>
              <a:off x="6256125" y="582003"/>
              <a:ext cx="1430437" cy="83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3325" lIns="53325" spcFirstLastPara="1" rIns="53325" wrap="square" tIns="5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1" lang="pt-BR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Redução na remuneração da concessionária</a:t>
              </a:r>
              <a:endParaRPr/>
            </a:p>
          </p:txBody>
        </p:sp>
      </p:grpSp>
      <p:grpSp>
        <p:nvGrpSpPr>
          <p:cNvPr id="226" name="Google Shape;226;p18"/>
          <p:cNvGrpSpPr/>
          <p:nvPr/>
        </p:nvGrpSpPr>
        <p:grpSpPr>
          <a:xfrm>
            <a:off x="6433188" y="3563215"/>
            <a:ext cx="4637934" cy="2769796"/>
            <a:chOff x="1" y="134215"/>
            <a:chExt cx="4637934" cy="2769796"/>
          </a:xfrm>
        </p:grpSpPr>
        <p:sp>
          <p:nvSpPr>
            <p:cNvPr id="227" name="Google Shape;227;p18"/>
            <p:cNvSpPr/>
            <p:nvPr/>
          </p:nvSpPr>
          <p:spPr>
            <a:xfrm rot="5400000">
              <a:off x="-215920" y="350136"/>
              <a:ext cx="1439472" cy="1007630"/>
            </a:xfrm>
            <a:prstGeom prst="chevron">
              <a:avLst>
                <a:gd fmla="val 50000" name="adj"/>
              </a:avLst>
            </a:prstGeom>
            <a:solidFill>
              <a:srgbClr val="D1652B"/>
            </a:solidFill>
            <a:ln cap="flat" cmpd="sng" w="19050">
              <a:solidFill>
                <a:srgbClr val="D165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18"/>
            <p:cNvSpPr txBox="1"/>
            <p:nvPr/>
          </p:nvSpPr>
          <p:spPr>
            <a:xfrm>
              <a:off x="1" y="638030"/>
              <a:ext cx="1007630" cy="4318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8875" spcFirstLastPara="1" rIns="8875" wrap="square" tIns="8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pt-BR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Iluminação Pública</a:t>
              </a:r>
              <a:endParaRPr/>
            </a:p>
          </p:txBody>
        </p:sp>
        <p:sp>
          <p:nvSpPr>
            <p:cNvPr id="229" name="Google Shape;229;p18"/>
            <p:cNvSpPr/>
            <p:nvPr/>
          </p:nvSpPr>
          <p:spPr>
            <a:xfrm rot="5400000">
              <a:off x="2235541" y="-1015488"/>
              <a:ext cx="1174483" cy="3630305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D165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18"/>
            <p:cNvSpPr txBox="1"/>
            <p:nvPr/>
          </p:nvSpPr>
          <p:spPr>
            <a:xfrm>
              <a:off x="1007630" y="269757"/>
              <a:ext cx="3572971" cy="1059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85325" spcFirstLastPara="1" rIns="7600" wrap="square" tIns="7600">
              <a:noAutofit/>
            </a:bodyPr>
            <a:lstStyle/>
            <a:p>
              <a:pPr indent="-3810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73025" lvl="1" marL="57150" marR="0" rtl="0" algn="l">
                <a:lnSpc>
                  <a:spcPct val="90000"/>
                </a:lnSpc>
                <a:spcBef>
                  <a:spcPts val="480"/>
                </a:spcBef>
                <a:spcAft>
                  <a:spcPts val="0"/>
                </a:spcAft>
                <a:buClr>
                  <a:schemeClr val="dk1"/>
                </a:buClr>
                <a:buSzPts val="1150"/>
                <a:buFont typeface="Arial"/>
                <a:buChar char="•"/>
              </a:pPr>
              <a:r>
                <a:rPr b="0" i="0" lang="pt-BR" sz="115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Falhas operacionais</a:t>
              </a:r>
              <a:endParaRPr/>
            </a:p>
            <a:p>
              <a:pPr indent="-73025" lvl="1" marL="57150" marR="0" rtl="0" algn="l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dk1"/>
                </a:buClr>
                <a:buSzPts val="1150"/>
                <a:buFont typeface="Arial"/>
                <a:buChar char="•"/>
              </a:pPr>
              <a:r>
                <a:rPr b="0" i="0" lang="pt-BR" sz="115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Falha de planejamento x execução</a:t>
              </a:r>
              <a:endParaRPr/>
            </a:p>
            <a:p>
              <a:pPr indent="-73025" lvl="1" marL="57150" marR="0" rtl="0" algn="l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dk1"/>
                </a:buClr>
                <a:buSzPts val="1150"/>
                <a:buFont typeface="Arial"/>
                <a:buChar char="•"/>
              </a:pPr>
              <a:r>
                <a:rPr b="0" i="0" lang="pt-BR" sz="115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Fragilidade na aferição de indicadores</a:t>
              </a:r>
              <a:endParaRPr/>
            </a:p>
            <a:p>
              <a:pPr indent="-73025" lvl="1" marL="57150" marR="0" rtl="0" algn="l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dk1"/>
                </a:buClr>
                <a:buSzPts val="1150"/>
                <a:buFont typeface="Arial"/>
                <a:buChar char="•"/>
              </a:pPr>
              <a:r>
                <a:rPr b="0" i="0" lang="pt-BR" sz="115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Divergências entre medições oficiais e independentes</a:t>
              </a:r>
              <a:endParaRPr/>
            </a:p>
            <a:p>
              <a:pPr indent="0" lvl="1" marL="5715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150"/>
                <a:buFont typeface="Arial"/>
                <a:buNone/>
              </a:pPr>
              <a:r>
                <a:t/>
              </a:r>
              <a:endParaRPr b="0" i="0" sz="11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8"/>
            <p:cNvSpPr/>
            <p:nvPr/>
          </p:nvSpPr>
          <p:spPr>
            <a:xfrm rot="5400000">
              <a:off x="-215920" y="1680460"/>
              <a:ext cx="1439472" cy="1007630"/>
            </a:xfrm>
            <a:prstGeom prst="chevron">
              <a:avLst>
                <a:gd fmla="val 50000" name="adj"/>
              </a:avLst>
            </a:prstGeom>
            <a:solidFill>
              <a:srgbClr val="EFAB97"/>
            </a:solidFill>
            <a:ln cap="flat" cmpd="sng" w="19050">
              <a:solidFill>
                <a:srgbClr val="EFAB9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18"/>
            <p:cNvSpPr txBox="1"/>
            <p:nvPr/>
          </p:nvSpPr>
          <p:spPr>
            <a:xfrm>
              <a:off x="1" y="1968354"/>
              <a:ext cx="1007630" cy="4318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8875" spcFirstLastPara="1" rIns="8875" wrap="square" tIns="8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pt-BR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Terminal Rodoviário</a:t>
              </a:r>
              <a:endParaRPr/>
            </a:p>
          </p:txBody>
        </p:sp>
        <p:sp>
          <p:nvSpPr>
            <p:cNvPr id="233" name="Google Shape;233;p18"/>
            <p:cNvSpPr/>
            <p:nvPr/>
          </p:nvSpPr>
          <p:spPr>
            <a:xfrm rot="5400000">
              <a:off x="2191135" y="349295"/>
              <a:ext cx="1245724" cy="3630305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EFAB97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18"/>
            <p:cNvSpPr txBox="1"/>
            <p:nvPr/>
          </p:nvSpPr>
          <p:spPr>
            <a:xfrm>
              <a:off x="998845" y="1602397"/>
              <a:ext cx="3569494" cy="11241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85325" spcFirstLastPara="1" rIns="7600" wrap="square" tIns="7600">
              <a:noAutofit/>
            </a:bodyPr>
            <a:lstStyle/>
            <a:p>
              <a:pPr indent="-73025" lvl="1" marL="571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50"/>
                <a:buFont typeface="Arial"/>
                <a:buChar char="•"/>
              </a:pPr>
              <a:r>
                <a:rPr b="0" i="0" lang="pt-BR" sz="115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Irregularidades reduziram o IQS</a:t>
              </a:r>
              <a:endParaRPr b="0" i="0" sz="11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73025" lvl="1" marL="57150" marR="0" rtl="0" algn="l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150"/>
                <a:buFont typeface="Noto Sans Symbols"/>
                <a:buChar char="✔"/>
              </a:pPr>
              <a:r>
                <a:rPr b="0" i="0" lang="pt-BR" sz="115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limpeza e conservação</a:t>
              </a:r>
              <a:endParaRPr/>
            </a:p>
            <a:p>
              <a:pPr indent="-73025" lvl="1" marL="57150" marR="0" rtl="0" algn="l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150"/>
                <a:buFont typeface="Noto Sans Symbols"/>
                <a:buChar char="✔"/>
              </a:pPr>
              <a:r>
                <a:rPr b="0" i="0" lang="pt-BR" sz="115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reposição de materiais (papel, sabonete)</a:t>
              </a:r>
              <a:endParaRPr/>
            </a:p>
            <a:p>
              <a:pPr indent="-73025" lvl="1" marL="57150" marR="0" rtl="0" algn="l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150"/>
                <a:buFont typeface="Noto Sans Symbols"/>
                <a:buChar char="✔"/>
              </a:pPr>
              <a:r>
                <a:rPr b="0" i="0" lang="pt-BR" sz="115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funcionamento de equipamentos (descarga, torneiras, iluminação)</a:t>
              </a:r>
              <a:endParaRPr/>
            </a:p>
          </p:txBody>
        </p:sp>
      </p:grpSp>
      <p:pic>
        <p:nvPicPr>
          <p:cNvPr id="235" name="Google Shape;23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42294" y="3429000"/>
            <a:ext cx="3752709" cy="2618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ocumento estrutura de tópicos" id="241" name="Google Shape;24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18176" y="3134351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19"/>
          <p:cNvSpPr txBox="1"/>
          <p:nvPr>
            <p:ph type="title"/>
          </p:nvPr>
        </p:nvSpPr>
        <p:spPr>
          <a:xfrm>
            <a:off x="759544" y="691976"/>
            <a:ext cx="10515600" cy="795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 sz="3200"/>
              <a:t>Estudo de caso: Excesso de indicadores / </a:t>
            </a:r>
            <a:br>
              <a:rPr lang="pt-BR" sz="3200"/>
            </a:br>
            <a:r>
              <a:rPr lang="pt-BR" sz="3200"/>
              <a:t>Indicadores sem impacto financeiro</a:t>
            </a:r>
            <a:endParaRPr/>
          </a:p>
        </p:txBody>
      </p:sp>
      <p:cxnSp>
        <p:nvCxnSpPr>
          <p:cNvPr id="243" name="Google Shape;243;p19"/>
          <p:cNvCxnSpPr/>
          <p:nvPr/>
        </p:nvCxnSpPr>
        <p:spPr>
          <a:xfrm>
            <a:off x="2647336" y="1514168"/>
            <a:ext cx="8551606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244" name="Google Shape;244;p19"/>
          <p:cNvGrpSpPr/>
          <p:nvPr/>
        </p:nvGrpSpPr>
        <p:grpSpPr>
          <a:xfrm>
            <a:off x="8075376" y="3591551"/>
            <a:ext cx="1094299" cy="998495"/>
            <a:chOff x="5985668" y="2068777"/>
            <a:chExt cx="2135187" cy="1281112"/>
          </a:xfrm>
        </p:grpSpPr>
        <p:sp>
          <p:nvSpPr>
            <p:cNvPr id="245" name="Google Shape;245;p19"/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fmla="val 10000" name="adj"/>
              </a:avLst>
            </a:prstGeom>
            <a:solidFill>
              <a:srgbClr val="F2A982"/>
            </a:solidFill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19"/>
            <p:cNvSpPr txBox="1"/>
            <p:nvPr/>
          </p:nvSpPr>
          <p:spPr>
            <a:xfrm>
              <a:off x="6023190" y="2106301"/>
              <a:ext cx="2060143" cy="1206068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t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1" lang="pt-BR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Anexo 4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1" lang="pt-BR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Estrutura tarifária</a:t>
              </a:r>
              <a:endParaRPr/>
            </a:p>
          </p:txBody>
        </p:sp>
      </p:grpSp>
      <p:sp>
        <p:nvSpPr>
          <p:cNvPr id="247" name="Google Shape;247;p19"/>
          <p:cNvSpPr txBox="1"/>
          <p:nvPr/>
        </p:nvSpPr>
        <p:spPr>
          <a:xfrm>
            <a:off x="2372431" y="2685822"/>
            <a:ext cx="1693603" cy="5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7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4F14"/>
              </a:buClr>
              <a:buSzPct val="100000"/>
              <a:buFont typeface="Play"/>
              <a:buNone/>
            </a:pPr>
            <a:r>
              <a:rPr lang="pt-BR" sz="2000">
                <a:solidFill>
                  <a:srgbClr val="BF4F14"/>
                </a:solidFill>
                <a:latin typeface="Play"/>
                <a:ea typeface="Play"/>
                <a:cs typeface="Play"/>
                <a:sym typeface="Play"/>
              </a:rPr>
              <a:t>Penalidades</a:t>
            </a:r>
            <a:endParaRPr/>
          </a:p>
        </p:txBody>
      </p:sp>
      <p:pic>
        <p:nvPicPr>
          <p:cNvPr descr="Documento estrutura de tópicos" id="248" name="Google Shape;248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88617" y="3163597"/>
            <a:ext cx="914400" cy="914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9" name="Google Shape;249;p19"/>
          <p:cNvGrpSpPr/>
          <p:nvPr/>
        </p:nvGrpSpPr>
        <p:grpSpPr>
          <a:xfrm>
            <a:off x="6445817" y="3620797"/>
            <a:ext cx="1094299" cy="998495"/>
            <a:chOff x="5985668" y="2068777"/>
            <a:chExt cx="2135187" cy="1281112"/>
          </a:xfrm>
        </p:grpSpPr>
        <p:sp>
          <p:nvSpPr>
            <p:cNvPr id="250" name="Google Shape;250;p19"/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fmla="val 10000" name="adj"/>
              </a:avLst>
            </a:prstGeom>
            <a:solidFill>
              <a:srgbClr val="F2A982"/>
            </a:solidFill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19"/>
            <p:cNvSpPr txBox="1"/>
            <p:nvPr/>
          </p:nvSpPr>
          <p:spPr>
            <a:xfrm>
              <a:off x="6023190" y="2106301"/>
              <a:ext cx="2060143" cy="1206068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t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1" lang="pt-BR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Contrato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Documento estrutura de tópicos" id="252" name="Google Shape;25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99856" y="3081008"/>
            <a:ext cx="914400" cy="914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3" name="Google Shape;253;p19"/>
          <p:cNvGrpSpPr/>
          <p:nvPr/>
        </p:nvGrpSpPr>
        <p:grpSpPr>
          <a:xfrm>
            <a:off x="9757056" y="3538208"/>
            <a:ext cx="1094299" cy="998495"/>
            <a:chOff x="5985668" y="2068777"/>
            <a:chExt cx="2135187" cy="1281112"/>
          </a:xfrm>
        </p:grpSpPr>
        <p:sp>
          <p:nvSpPr>
            <p:cNvPr id="254" name="Google Shape;254;p19"/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fmla="val 10000" name="adj"/>
              </a:avLst>
            </a:prstGeom>
            <a:solidFill>
              <a:srgbClr val="F2A982"/>
            </a:solidFill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19"/>
            <p:cNvSpPr txBox="1"/>
            <p:nvPr/>
          </p:nvSpPr>
          <p:spPr>
            <a:xfrm>
              <a:off x="6023190" y="2106301"/>
              <a:ext cx="2060143" cy="1206068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t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1" lang="pt-BR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Apênd. 4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1" lang="pt-BR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Fichas indicad.</a:t>
              </a:r>
              <a:endParaRPr/>
            </a:p>
          </p:txBody>
        </p:sp>
      </p:grpSp>
      <p:pic>
        <p:nvPicPr>
          <p:cNvPr descr="Documento estrutura de tópicos" id="256" name="Google Shape;256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18132" y="4648538"/>
            <a:ext cx="914400" cy="914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7" name="Google Shape;257;p19"/>
          <p:cNvGrpSpPr/>
          <p:nvPr/>
        </p:nvGrpSpPr>
        <p:grpSpPr>
          <a:xfrm>
            <a:off x="6475332" y="5105738"/>
            <a:ext cx="1094299" cy="998495"/>
            <a:chOff x="5985668" y="2068777"/>
            <a:chExt cx="2135187" cy="1281112"/>
          </a:xfrm>
        </p:grpSpPr>
        <p:sp>
          <p:nvSpPr>
            <p:cNvPr id="258" name="Google Shape;258;p19"/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fmla="val 10000" name="adj"/>
              </a:avLst>
            </a:prstGeom>
            <a:solidFill>
              <a:srgbClr val="F2A982"/>
            </a:solidFill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19"/>
            <p:cNvSpPr txBox="1"/>
            <p:nvPr/>
          </p:nvSpPr>
          <p:spPr>
            <a:xfrm>
              <a:off x="6023190" y="2106301"/>
              <a:ext cx="2060143" cy="1206068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t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1" lang="pt-BR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Anexo 3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1" lang="pt-BR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Ind. de desemp.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0" name="Google Shape;260;p19"/>
          <p:cNvGrpSpPr/>
          <p:nvPr/>
        </p:nvGrpSpPr>
        <p:grpSpPr>
          <a:xfrm>
            <a:off x="1399715" y="2383129"/>
            <a:ext cx="3388672" cy="375262"/>
            <a:chOff x="5985668" y="2068777"/>
            <a:chExt cx="2135187" cy="1281112"/>
          </a:xfrm>
        </p:grpSpPr>
        <p:sp>
          <p:nvSpPr>
            <p:cNvPr id="261" name="Google Shape;261;p19"/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fmla="val 10000" name="adj"/>
              </a:avLst>
            </a:prstGeom>
            <a:solidFill>
              <a:srgbClr val="F2A982"/>
            </a:solidFill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19"/>
            <p:cNvSpPr txBox="1"/>
            <p:nvPr/>
          </p:nvSpPr>
          <p:spPr>
            <a:xfrm>
              <a:off x="6023190" y="2106301"/>
              <a:ext cx="2060143" cy="1206068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t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1" lang="pt-BR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Contratos assinados até 2011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63" name="Google Shape;263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3169" y="3170187"/>
            <a:ext cx="4191585" cy="1009791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264" name="Google Shape;264;p19"/>
          <p:cNvSpPr txBox="1"/>
          <p:nvPr/>
        </p:nvSpPr>
        <p:spPr>
          <a:xfrm>
            <a:off x="4228575" y="1696995"/>
            <a:ext cx="3610895" cy="5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7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4F14"/>
              </a:buClr>
              <a:buSzPct val="100000"/>
              <a:buFont typeface="Play"/>
              <a:buNone/>
            </a:pPr>
            <a:r>
              <a:rPr lang="pt-BR" sz="2400">
                <a:solidFill>
                  <a:srgbClr val="BF4F14"/>
                </a:solidFill>
                <a:latin typeface="Play"/>
                <a:ea typeface="Play"/>
                <a:cs typeface="Play"/>
                <a:sym typeface="Play"/>
              </a:rPr>
              <a:t>Concessões Rodoviárias SP</a:t>
            </a:r>
            <a:endParaRPr/>
          </a:p>
        </p:txBody>
      </p:sp>
      <p:grpSp>
        <p:nvGrpSpPr>
          <p:cNvPr id="265" name="Google Shape;265;p19"/>
          <p:cNvGrpSpPr/>
          <p:nvPr/>
        </p:nvGrpSpPr>
        <p:grpSpPr>
          <a:xfrm rot="5400000">
            <a:off x="2803430" y="4340731"/>
            <a:ext cx="476250" cy="557123"/>
            <a:chOff x="2478629" y="678852"/>
            <a:chExt cx="476250" cy="557123"/>
          </a:xfrm>
        </p:grpSpPr>
        <p:sp>
          <p:nvSpPr>
            <p:cNvPr id="266" name="Google Shape;266;p19"/>
            <p:cNvSpPr/>
            <p:nvPr/>
          </p:nvSpPr>
          <p:spPr>
            <a:xfrm>
              <a:off x="2478629" y="678852"/>
              <a:ext cx="476250" cy="557123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2BAA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19"/>
            <p:cNvSpPr txBox="1"/>
            <p:nvPr/>
          </p:nvSpPr>
          <p:spPr>
            <a:xfrm>
              <a:off x="2478629" y="790277"/>
              <a:ext cx="333375" cy="3342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8" name="Google Shape;268;p19"/>
          <p:cNvSpPr txBox="1"/>
          <p:nvPr/>
        </p:nvSpPr>
        <p:spPr>
          <a:xfrm>
            <a:off x="1075644" y="4879398"/>
            <a:ext cx="4401334" cy="16514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75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4F14"/>
              </a:buClr>
              <a:buSzPct val="100000"/>
              <a:buFont typeface="Play"/>
              <a:buNone/>
            </a:pPr>
            <a:r>
              <a:rPr lang="pt-BR" sz="1600" u="sng">
                <a:solidFill>
                  <a:srgbClr val="BF4F14"/>
                </a:solidFill>
                <a:latin typeface="Play"/>
                <a:ea typeface="Play"/>
                <a:cs typeface="Play"/>
                <a:sym typeface="Play"/>
              </a:rPr>
              <a:t>Anchieta Imigrantes – Acompanhamento 2023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4F14"/>
              </a:buClr>
              <a:buSzPct val="100000"/>
              <a:buFont typeface="Arial"/>
              <a:buChar char="•"/>
            </a:pPr>
            <a:r>
              <a:rPr lang="pt-BR" sz="1600">
                <a:solidFill>
                  <a:srgbClr val="BF4F14"/>
                </a:solidFill>
                <a:latin typeface="Play"/>
                <a:ea typeface="Play"/>
                <a:cs typeface="Play"/>
                <a:sym typeface="Play"/>
              </a:rPr>
              <a:t>Processos não finalizados remontam a 2015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4F14"/>
              </a:buClr>
              <a:buSzPct val="100000"/>
              <a:buFont typeface="Arial"/>
              <a:buChar char="•"/>
            </a:pPr>
            <a:r>
              <a:rPr lang="pt-BR" sz="1600">
                <a:solidFill>
                  <a:srgbClr val="BF4F14"/>
                </a:solidFill>
                <a:latin typeface="Play"/>
                <a:ea typeface="Play"/>
                <a:cs typeface="Play"/>
                <a:sym typeface="Play"/>
              </a:rPr>
              <a:t>Notificações emitidas: R$ 175 mi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4F14"/>
              </a:buClr>
              <a:buSzPct val="100000"/>
              <a:buFont typeface="Arial"/>
              <a:buChar char="•"/>
            </a:pPr>
            <a:r>
              <a:rPr lang="pt-BR" sz="1600">
                <a:solidFill>
                  <a:srgbClr val="BF4F14"/>
                </a:solidFill>
                <a:latin typeface="Play"/>
                <a:ea typeface="Play"/>
                <a:cs typeface="Play"/>
                <a:sym typeface="Play"/>
              </a:rPr>
              <a:t>TAP emitido: R$ 41 mi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4F14"/>
              </a:buClr>
              <a:buSzPct val="100000"/>
              <a:buFont typeface="Arial"/>
              <a:buChar char="•"/>
            </a:pPr>
            <a:r>
              <a:rPr lang="pt-BR" sz="1600">
                <a:solidFill>
                  <a:srgbClr val="BF4F14"/>
                </a:solidFill>
                <a:latin typeface="Play"/>
                <a:ea typeface="Play"/>
                <a:cs typeface="Play"/>
                <a:sym typeface="Play"/>
              </a:rPr>
              <a:t>Efetivamente pago: R$ 13,6 mi (8% / 33%)</a:t>
            </a:r>
            <a:endParaRPr/>
          </a:p>
          <a:p>
            <a:pPr indent="-18669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600">
              <a:solidFill>
                <a:srgbClr val="BF4F14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t/>
            </a:r>
            <a:endParaRPr sz="1600">
              <a:solidFill>
                <a:srgbClr val="BF4F14"/>
              </a:solidFill>
              <a:latin typeface="Play"/>
              <a:ea typeface="Play"/>
              <a:cs typeface="Play"/>
              <a:sym typeface="Play"/>
            </a:endParaRPr>
          </a:p>
        </p:txBody>
      </p:sp>
      <p:grpSp>
        <p:nvGrpSpPr>
          <p:cNvPr id="269" name="Google Shape;269;p19"/>
          <p:cNvGrpSpPr/>
          <p:nvPr/>
        </p:nvGrpSpPr>
        <p:grpSpPr>
          <a:xfrm>
            <a:off x="6550627" y="2374672"/>
            <a:ext cx="3661631" cy="375262"/>
            <a:chOff x="5985668" y="2068777"/>
            <a:chExt cx="2135187" cy="1281112"/>
          </a:xfrm>
        </p:grpSpPr>
        <p:sp>
          <p:nvSpPr>
            <p:cNvPr id="270" name="Google Shape;270;p19"/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fmla="val 10000" name="adj"/>
              </a:avLst>
            </a:prstGeom>
            <a:solidFill>
              <a:srgbClr val="F2A982"/>
            </a:solidFill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19"/>
            <p:cNvSpPr txBox="1"/>
            <p:nvPr/>
          </p:nvSpPr>
          <p:spPr>
            <a:xfrm>
              <a:off x="6023190" y="2106301"/>
              <a:ext cx="2060143" cy="1206068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t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1" lang="pt-BR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Contratos assinados a partir de 2014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2" name="Google Shape;272;p19"/>
          <p:cNvSpPr txBox="1"/>
          <p:nvPr/>
        </p:nvSpPr>
        <p:spPr>
          <a:xfrm>
            <a:off x="7697814" y="2673160"/>
            <a:ext cx="1693603" cy="5113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7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4F14"/>
              </a:buClr>
              <a:buSzPct val="100000"/>
              <a:buFont typeface="Play"/>
              <a:buNone/>
            </a:pPr>
            <a:r>
              <a:rPr lang="pt-BR" sz="2000">
                <a:solidFill>
                  <a:srgbClr val="BF4F14"/>
                </a:solidFill>
                <a:latin typeface="Play"/>
                <a:ea typeface="Play"/>
                <a:cs typeface="Play"/>
                <a:sym typeface="Play"/>
              </a:rPr>
              <a:t>SMD robusto</a:t>
            </a:r>
            <a:endParaRPr/>
          </a:p>
        </p:txBody>
      </p:sp>
      <p:cxnSp>
        <p:nvCxnSpPr>
          <p:cNvPr id="273" name="Google Shape;273;p19"/>
          <p:cNvCxnSpPr/>
          <p:nvPr/>
        </p:nvCxnSpPr>
        <p:spPr>
          <a:xfrm>
            <a:off x="5705578" y="2374672"/>
            <a:ext cx="0" cy="3729561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9" name="Google Shape;279;p20"/>
          <p:cNvCxnSpPr/>
          <p:nvPr/>
        </p:nvCxnSpPr>
        <p:spPr>
          <a:xfrm>
            <a:off x="838200" y="1514168"/>
            <a:ext cx="8551606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80" name="Google Shape;28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7942" y="1690688"/>
            <a:ext cx="7628258" cy="46620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1" name="Google Shape;281;p20"/>
          <p:cNvGrpSpPr/>
          <p:nvPr/>
        </p:nvGrpSpPr>
        <p:grpSpPr>
          <a:xfrm>
            <a:off x="8901886" y="1713797"/>
            <a:ext cx="2691400" cy="419805"/>
            <a:chOff x="5985668" y="2068777"/>
            <a:chExt cx="2135187" cy="1281112"/>
          </a:xfrm>
        </p:grpSpPr>
        <p:sp>
          <p:nvSpPr>
            <p:cNvPr id="282" name="Google Shape;282;p20"/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fmla="val 10000" name="adj"/>
              </a:avLst>
            </a:prstGeom>
            <a:solidFill>
              <a:srgbClr val="F2A982"/>
            </a:solidFill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20"/>
            <p:cNvSpPr txBox="1"/>
            <p:nvPr/>
          </p:nvSpPr>
          <p:spPr>
            <a:xfrm>
              <a:off x="6023190" y="2106301"/>
              <a:ext cx="2060143" cy="1206068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Arial"/>
                <a:buNone/>
              </a:pPr>
              <a:r>
                <a:rPr b="1" lang="pt-BR"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 TEMAS</a:t>
              </a:r>
              <a:endParaRPr b="1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4" name="Google Shape;284;p20"/>
          <p:cNvGrpSpPr/>
          <p:nvPr/>
        </p:nvGrpSpPr>
        <p:grpSpPr>
          <a:xfrm>
            <a:off x="8901885" y="2832676"/>
            <a:ext cx="2691400" cy="419805"/>
            <a:chOff x="5985668" y="2068777"/>
            <a:chExt cx="2135187" cy="1281112"/>
          </a:xfrm>
        </p:grpSpPr>
        <p:sp>
          <p:nvSpPr>
            <p:cNvPr id="285" name="Google Shape;285;p20"/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fmla="val 10000" name="adj"/>
              </a:avLst>
            </a:prstGeom>
            <a:solidFill>
              <a:srgbClr val="F2A982"/>
            </a:solidFill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20"/>
            <p:cNvSpPr txBox="1"/>
            <p:nvPr/>
          </p:nvSpPr>
          <p:spPr>
            <a:xfrm>
              <a:off x="6023190" y="2106301"/>
              <a:ext cx="2060143" cy="1206068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Arial"/>
                <a:buNone/>
              </a:pPr>
              <a:r>
                <a:rPr b="1" lang="pt-BR"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17 INDICADORES</a:t>
              </a:r>
              <a:endParaRPr b="1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7" name="Google Shape;287;p20"/>
          <p:cNvGrpSpPr/>
          <p:nvPr/>
        </p:nvGrpSpPr>
        <p:grpSpPr>
          <a:xfrm>
            <a:off x="8901885" y="3951555"/>
            <a:ext cx="2691400" cy="419805"/>
            <a:chOff x="5985668" y="2068777"/>
            <a:chExt cx="2135187" cy="1281112"/>
          </a:xfrm>
        </p:grpSpPr>
        <p:sp>
          <p:nvSpPr>
            <p:cNvPr id="288" name="Google Shape;288;p20"/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fmla="val 10000" name="adj"/>
              </a:avLst>
            </a:prstGeom>
            <a:solidFill>
              <a:srgbClr val="F2A982"/>
            </a:solidFill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0"/>
            <p:cNvSpPr txBox="1"/>
            <p:nvPr/>
          </p:nvSpPr>
          <p:spPr>
            <a:xfrm>
              <a:off x="6023190" y="2106301"/>
              <a:ext cx="2060143" cy="1206068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Arial"/>
                <a:buNone/>
              </a:pPr>
              <a:r>
                <a:rPr b="1" lang="pt-BR"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23 ÍNDICES</a:t>
              </a:r>
              <a:endParaRPr b="1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20"/>
          <p:cNvGrpSpPr/>
          <p:nvPr/>
        </p:nvGrpSpPr>
        <p:grpSpPr>
          <a:xfrm rot="5400000">
            <a:off x="9921779" y="2208777"/>
            <a:ext cx="476250" cy="557123"/>
            <a:chOff x="2478629" y="678852"/>
            <a:chExt cx="476250" cy="557123"/>
          </a:xfrm>
        </p:grpSpPr>
        <p:sp>
          <p:nvSpPr>
            <p:cNvPr id="291" name="Google Shape;291;p20"/>
            <p:cNvSpPr/>
            <p:nvPr/>
          </p:nvSpPr>
          <p:spPr>
            <a:xfrm>
              <a:off x="2478629" y="678852"/>
              <a:ext cx="476250" cy="557123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2BAA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0"/>
            <p:cNvSpPr txBox="1"/>
            <p:nvPr/>
          </p:nvSpPr>
          <p:spPr>
            <a:xfrm>
              <a:off x="2478629" y="790277"/>
              <a:ext cx="333375" cy="3342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3" name="Google Shape;293;p20"/>
          <p:cNvGrpSpPr/>
          <p:nvPr/>
        </p:nvGrpSpPr>
        <p:grpSpPr>
          <a:xfrm rot="5400000">
            <a:off x="9921779" y="3336009"/>
            <a:ext cx="476250" cy="557123"/>
            <a:chOff x="2478629" y="678852"/>
            <a:chExt cx="476250" cy="557123"/>
          </a:xfrm>
        </p:grpSpPr>
        <p:sp>
          <p:nvSpPr>
            <p:cNvPr id="294" name="Google Shape;294;p20"/>
            <p:cNvSpPr/>
            <p:nvPr/>
          </p:nvSpPr>
          <p:spPr>
            <a:xfrm>
              <a:off x="2478629" y="678852"/>
              <a:ext cx="476250" cy="557123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2BAA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0"/>
            <p:cNvSpPr txBox="1"/>
            <p:nvPr/>
          </p:nvSpPr>
          <p:spPr>
            <a:xfrm>
              <a:off x="2478629" y="790277"/>
              <a:ext cx="333375" cy="3342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6" name="Google Shape;296;p20"/>
          <p:cNvGrpSpPr/>
          <p:nvPr/>
        </p:nvGrpSpPr>
        <p:grpSpPr>
          <a:xfrm rot="5400000">
            <a:off x="9921779" y="4505163"/>
            <a:ext cx="476250" cy="557123"/>
            <a:chOff x="2478629" y="678852"/>
            <a:chExt cx="476250" cy="557123"/>
          </a:xfrm>
        </p:grpSpPr>
        <p:sp>
          <p:nvSpPr>
            <p:cNvPr id="297" name="Google Shape;297;p20"/>
            <p:cNvSpPr/>
            <p:nvPr/>
          </p:nvSpPr>
          <p:spPr>
            <a:xfrm>
              <a:off x="2478629" y="678852"/>
              <a:ext cx="476250" cy="557123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2BAA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0"/>
            <p:cNvSpPr txBox="1"/>
            <p:nvPr/>
          </p:nvSpPr>
          <p:spPr>
            <a:xfrm>
              <a:off x="2478629" y="790277"/>
              <a:ext cx="333375" cy="3342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9" name="Google Shape;299;p20"/>
          <p:cNvGrpSpPr/>
          <p:nvPr/>
        </p:nvGrpSpPr>
        <p:grpSpPr>
          <a:xfrm>
            <a:off x="8854589" y="5144203"/>
            <a:ext cx="2691400" cy="1208562"/>
            <a:chOff x="5985668" y="2068777"/>
            <a:chExt cx="2135187" cy="1281112"/>
          </a:xfrm>
        </p:grpSpPr>
        <p:sp>
          <p:nvSpPr>
            <p:cNvPr id="300" name="Google Shape;300;p20"/>
            <p:cNvSpPr/>
            <p:nvPr/>
          </p:nvSpPr>
          <p:spPr>
            <a:xfrm>
              <a:off x="5985668" y="2068777"/>
              <a:ext cx="2135187" cy="1281112"/>
            </a:xfrm>
            <a:prstGeom prst="roundRect">
              <a:avLst>
                <a:gd fmla="val 10000" name="adj"/>
              </a:avLst>
            </a:prstGeom>
            <a:solidFill>
              <a:srgbClr val="F2A982"/>
            </a:solidFill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0"/>
            <p:cNvSpPr txBox="1"/>
            <p:nvPr/>
          </p:nvSpPr>
          <p:spPr>
            <a:xfrm>
              <a:off x="6023190" y="2106301"/>
              <a:ext cx="2060143" cy="1206068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Arial"/>
                <a:buNone/>
              </a:pPr>
              <a:r>
                <a:rPr b="1" lang="pt-BR"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Índice de Qualidade e Desempenho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665"/>
                </a:spcBef>
                <a:spcAft>
                  <a:spcPts val="0"/>
                </a:spcAft>
                <a:buNone/>
              </a:pPr>
              <a:r>
                <a:rPr b="1" lang="pt-BR"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(IQD)</a:t>
              </a:r>
              <a:endParaRPr b="1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2" name="Google Shape;302;p20"/>
          <p:cNvSpPr txBox="1"/>
          <p:nvPr>
            <p:ph type="title"/>
          </p:nvPr>
        </p:nvSpPr>
        <p:spPr>
          <a:xfrm>
            <a:off x="759544" y="691976"/>
            <a:ext cx="10515600" cy="795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 sz="3200"/>
              <a:t>Estudo de caso: Excesso de indicadores / </a:t>
            </a:r>
            <a:br>
              <a:rPr lang="pt-BR" sz="3200"/>
            </a:br>
            <a:r>
              <a:rPr lang="pt-BR" sz="3200"/>
              <a:t>Indicadores sem impacto financeiro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8" name="Google Shape;308;p21"/>
          <p:cNvCxnSpPr/>
          <p:nvPr/>
        </p:nvCxnSpPr>
        <p:spPr>
          <a:xfrm>
            <a:off x="838200" y="1514168"/>
            <a:ext cx="8551606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309" name="Google Shape;309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201" y="1593771"/>
            <a:ext cx="5090840" cy="48070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0" name="Google Shape;310;p21"/>
          <p:cNvGrpSpPr/>
          <p:nvPr/>
        </p:nvGrpSpPr>
        <p:grpSpPr>
          <a:xfrm>
            <a:off x="6394954" y="2004943"/>
            <a:ext cx="1150772" cy="867258"/>
            <a:chOff x="7516" y="283474"/>
            <a:chExt cx="2246466" cy="1347880"/>
          </a:xfrm>
        </p:grpSpPr>
        <p:sp>
          <p:nvSpPr>
            <p:cNvPr id="311" name="Google Shape;311;p21"/>
            <p:cNvSpPr/>
            <p:nvPr/>
          </p:nvSpPr>
          <p:spPr>
            <a:xfrm>
              <a:off x="7516" y="283474"/>
              <a:ext cx="2246466" cy="1347880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9050">
              <a:solidFill>
                <a:srgbClr val="D165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1"/>
            <p:cNvSpPr txBox="1"/>
            <p:nvPr/>
          </p:nvSpPr>
          <p:spPr>
            <a:xfrm>
              <a:off x="46994" y="322952"/>
              <a:ext cx="2167510" cy="12689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pt-BR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Receita tarifária devida</a:t>
              </a:r>
              <a:endParaRPr/>
            </a:p>
          </p:txBody>
        </p:sp>
      </p:grpSp>
      <p:sp>
        <p:nvSpPr>
          <p:cNvPr id="313" name="Google Shape;313;p21"/>
          <p:cNvSpPr/>
          <p:nvPr/>
        </p:nvSpPr>
        <p:spPr>
          <a:xfrm>
            <a:off x="7618952" y="2287315"/>
            <a:ext cx="261791" cy="315686"/>
          </a:xfrm>
          <a:prstGeom prst="mathEqual">
            <a:avLst>
              <a:gd fmla="val 23520" name="adj1"/>
              <a:gd fmla="val 11760" name="adj2"/>
            </a:avLst>
          </a:prstGeom>
          <a:solidFill>
            <a:srgbClr val="F6C5AB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4" name="Google Shape;314;p21"/>
          <p:cNvGrpSpPr/>
          <p:nvPr/>
        </p:nvGrpSpPr>
        <p:grpSpPr>
          <a:xfrm>
            <a:off x="7974193" y="1979627"/>
            <a:ext cx="1150772" cy="867258"/>
            <a:chOff x="7516" y="283474"/>
            <a:chExt cx="2246466" cy="1347880"/>
          </a:xfrm>
        </p:grpSpPr>
        <p:sp>
          <p:nvSpPr>
            <p:cNvPr id="315" name="Google Shape;315;p21"/>
            <p:cNvSpPr/>
            <p:nvPr/>
          </p:nvSpPr>
          <p:spPr>
            <a:xfrm>
              <a:off x="7516" y="283474"/>
              <a:ext cx="2246466" cy="1347880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9050">
              <a:solidFill>
                <a:srgbClr val="D165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1"/>
            <p:cNvSpPr txBox="1"/>
            <p:nvPr/>
          </p:nvSpPr>
          <p:spPr>
            <a:xfrm>
              <a:off x="46994" y="322952"/>
              <a:ext cx="2167510" cy="12689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pt-BR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Receita tarifária bruta</a:t>
              </a:r>
              <a:endParaRPr/>
            </a:p>
          </p:txBody>
        </p:sp>
      </p:grpSp>
      <p:sp>
        <p:nvSpPr>
          <p:cNvPr id="317" name="Google Shape;317;p21"/>
          <p:cNvSpPr/>
          <p:nvPr/>
        </p:nvSpPr>
        <p:spPr>
          <a:xfrm>
            <a:off x="9198428" y="2287315"/>
            <a:ext cx="322346" cy="315686"/>
          </a:xfrm>
          <a:prstGeom prst="mathMultiply">
            <a:avLst>
              <a:gd fmla="val 23520" name="adj1"/>
            </a:avLst>
          </a:prstGeom>
          <a:solidFill>
            <a:srgbClr val="F6C5AB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8" name="Google Shape;318;p21"/>
          <p:cNvGrpSpPr/>
          <p:nvPr/>
        </p:nvGrpSpPr>
        <p:grpSpPr>
          <a:xfrm>
            <a:off x="9590878" y="1957099"/>
            <a:ext cx="1649343" cy="867258"/>
            <a:chOff x="7516" y="283474"/>
            <a:chExt cx="2246466" cy="1347880"/>
          </a:xfrm>
        </p:grpSpPr>
        <p:sp>
          <p:nvSpPr>
            <p:cNvPr id="319" name="Google Shape;319;p21"/>
            <p:cNvSpPr/>
            <p:nvPr/>
          </p:nvSpPr>
          <p:spPr>
            <a:xfrm>
              <a:off x="7516" y="283474"/>
              <a:ext cx="2246466" cy="1347880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9050">
              <a:solidFill>
                <a:srgbClr val="D165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1"/>
            <p:cNvSpPr txBox="1"/>
            <p:nvPr/>
          </p:nvSpPr>
          <p:spPr>
            <a:xfrm>
              <a:off x="46994" y="322952"/>
              <a:ext cx="2167510" cy="12689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pt-BR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(0,9 + 0,1 x IQD)</a:t>
              </a:r>
              <a:endParaRPr/>
            </a:p>
          </p:txBody>
        </p:sp>
      </p:grpSp>
      <p:cxnSp>
        <p:nvCxnSpPr>
          <p:cNvPr id="321" name="Google Shape;321;p21"/>
          <p:cNvCxnSpPr/>
          <p:nvPr/>
        </p:nvCxnSpPr>
        <p:spPr>
          <a:xfrm flipH="1" rot="10800000">
            <a:off x="1839686" y="4561114"/>
            <a:ext cx="4575491" cy="99262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grpSp>
        <p:nvGrpSpPr>
          <p:cNvPr id="322" name="Google Shape;322;p21"/>
          <p:cNvGrpSpPr/>
          <p:nvPr/>
        </p:nvGrpSpPr>
        <p:grpSpPr>
          <a:xfrm>
            <a:off x="6533965" y="3186803"/>
            <a:ext cx="4640942" cy="2991668"/>
            <a:chOff x="0" y="347"/>
            <a:chExt cx="4640942" cy="2991668"/>
          </a:xfrm>
        </p:grpSpPr>
        <p:sp>
          <p:nvSpPr>
            <p:cNvPr id="323" name="Google Shape;323;p21"/>
            <p:cNvSpPr/>
            <p:nvPr/>
          </p:nvSpPr>
          <p:spPr>
            <a:xfrm rot="5400000">
              <a:off x="-169854" y="170201"/>
              <a:ext cx="1132363" cy="792654"/>
            </a:xfrm>
            <a:prstGeom prst="chevron">
              <a:avLst>
                <a:gd fmla="val 50000" name="adj"/>
              </a:avLst>
            </a:prstGeom>
            <a:solidFill>
              <a:srgbClr val="E97131">
                <a:alpha val="89803"/>
              </a:srgbClr>
            </a:solidFill>
            <a:ln cap="flat" cmpd="sng" w="19050">
              <a:solidFill>
                <a:srgbClr val="E97131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21"/>
            <p:cNvSpPr txBox="1"/>
            <p:nvPr/>
          </p:nvSpPr>
          <p:spPr>
            <a:xfrm>
              <a:off x="1" y="396673"/>
              <a:ext cx="792654" cy="3397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325" lIns="13325" spcFirstLastPara="1" rIns="13325" wrap="square" tIns="1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None/>
              </a:pPr>
              <a:r>
                <a:t/>
              </a:r>
              <a:endParaRPr sz="2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21"/>
            <p:cNvSpPr/>
            <p:nvPr/>
          </p:nvSpPr>
          <p:spPr>
            <a:xfrm rot="5400000">
              <a:off x="2348780" y="-1555779"/>
              <a:ext cx="736036" cy="3848288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E97131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21"/>
            <p:cNvSpPr txBox="1"/>
            <p:nvPr/>
          </p:nvSpPr>
          <p:spPr>
            <a:xfrm>
              <a:off x="792654" y="36277"/>
              <a:ext cx="3812358" cy="6641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28000" spcFirstLastPara="1" rIns="11425" wrap="square" tIns="1142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pt-BR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Econoroeste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1" marL="171450" marR="0" rtl="0" algn="ctr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pt-BR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Ano 2 (mai/24 a abr/25)</a:t>
              </a:r>
              <a:endParaRPr/>
            </a:p>
          </p:txBody>
        </p:sp>
        <p:sp>
          <p:nvSpPr>
            <p:cNvPr id="327" name="Google Shape;327;p21"/>
            <p:cNvSpPr/>
            <p:nvPr/>
          </p:nvSpPr>
          <p:spPr>
            <a:xfrm rot="5400000">
              <a:off x="-169854" y="1099853"/>
              <a:ext cx="1132363" cy="792654"/>
            </a:xfrm>
            <a:prstGeom prst="chevron">
              <a:avLst>
                <a:gd fmla="val 50000" name="adj"/>
              </a:avLst>
            </a:prstGeom>
            <a:solidFill>
              <a:srgbClr val="E97131">
                <a:alpha val="69803"/>
              </a:srgbClr>
            </a:solidFill>
            <a:ln cap="flat" cmpd="sng" w="19050">
              <a:solidFill>
                <a:srgbClr val="E97131">
                  <a:alpha val="6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21"/>
            <p:cNvSpPr txBox="1"/>
            <p:nvPr/>
          </p:nvSpPr>
          <p:spPr>
            <a:xfrm>
              <a:off x="1" y="1326325"/>
              <a:ext cx="792654" cy="3397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325" lIns="13325" spcFirstLastPara="1" rIns="13325" wrap="square" tIns="1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None/>
              </a:pPr>
              <a:r>
                <a:t/>
              </a:r>
              <a:endParaRPr sz="2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1"/>
            <p:cNvSpPr/>
            <p:nvPr/>
          </p:nvSpPr>
          <p:spPr>
            <a:xfrm rot="5400000">
              <a:off x="2348780" y="-626126"/>
              <a:ext cx="736036" cy="3848288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E97131">
                  <a:alpha val="6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21"/>
            <p:cNvSpPr txBox="1"/>
            <p:nvPr/>
          </p:nvSpPr>
          <p:spPr>
            <a:xfrm>
              <a:off x="792654" y="965930"/>
              <a:ext cx="3812358" cy="6641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28000" spcFirstLastPara="1" rIns="11425" wrap="square" tIns="1142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pt-BR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Índice de Conservação de Rotina de Dispositivos de Contenção Viária</a:t>
              </a:r>
              <a:endParaRPr/>
            </a:p>
          </p:txBody>
        </p:sp>
        <p:sp>
          <p:nvSpPr>
            <p:cNvPr id="331" name="Google Shape;331;p21"/>
            <p:cNvSpPr/>
            <p:nvPr/>
          </p:nvSpPr>
          <p:spPr>
            <a:xfrm rot="5400000">
              <a:off x="-169854" y="2029506"/>
              <a:ext cx="1132363" cy="792654"/>
            </a:xfrm>
            <a:prstGeom prst="chevron">
              <a:avLst>
                <a:gd fmla="val 50000" name="adj"/>
              </a:avLst>
            </a:prstGeom>
            <a:solidFill>
              <a:srgbClr val="E97131">
                <a:alpha val="49803"/>
              </a:srgbClr>
            </a:solidFill>
            <a:ln cap="flat" cmpd="sng" w="19050">
              <a:solidFill>
                <a:srgbClr val="E97131">
                  <a:alpha val="4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21"/>
            <p:cNvSpPr txBox="1"/>
            <p:nvPr/>
          </p:nvSpPr>
          <p:spPr>
            <a:xfrm>
              <a:off x="1" y="2255978"/>
              <a:ext cx="792654" cy="3397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325" lIns="13325" spcFirstLastPara="1" rIns="13325" wrap="square" tIns="133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100"/>
                <a:buFont typeface="Arial"/>
                <a:buNone/>
              </a:pPr>
              <a:r>
                <a:t/>
              </a:r>
              <a:endParaRPr sz="2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1"/>
            <p:cNvSpPr/>
            <p:nvPr/>
          </p:nvSpPr>
          <p:spPr>
            <a:xfrm rot="5400000">
              <a:off x="2348780" y="303525"/>
              <a:ext cx="736036" cy="3848288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803"/>
              </a:schemeClr>
            </a:solidFill>
            <a:ln cap="flat" cmpd="sng" w="19050">
              <a:solidFill>
                <a:srgbClr val="E97131">
                  <a:alpha val="4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21"/>
            <p:cNvSpPr txBox="1"/>
            <p:nvPr/>
          </p:nvSpPr>
          <p:spPr>
            <a:xfrm>
              <a:off x="792654" y="1895581"/>
              <a:ext cx="3812358" cy="6641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28000" spcFirstLastPara="1" rIns="11425" wrap="square" tIns="1142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0" i="0" lang="pt-BR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Nota </a:t>
              </a:r>
              <a:r>
                <a:rPr b="0" i="0" lang="pt-BR" sz="1800" u="sng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ZERO</a:t>
              </a:r>
              <a:r>
                <a:rPr b="0" i="0" lang="pt-BR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em </a:t>
              </a:r>
              <a:r>
                <a:rPr b="0" i="0" lang="pt-BR" sz="1800" u="sng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TODOS</a:t>
              </a:r>
              <a:r>
                <a:rPr b="0" i="0" lang="pt-BR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os meses!!!</a:t>
              </a:r>
              <a:endParaRPr/>
            </a:p>
          </p:txBody>
        </p:sp>
      </p:grpSp>
      <p:sp>
        <p:nvSpPr>
          <p:cNvPr id="335" name="Google Shape;335;p21"/>
          <p:cNvSpPr txBox="1"/>
          <p:nvPr>
            <p:ph type="title"/>
          </p:nvPr>
        </p:nvSpPr>
        <p:spPr>
          <a:xfrm>
            <a:off x="759544" y="691976"/>
            <a:ext cx="10515600" cy="795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 sz="3200"/>
              <a:t>Estudo de caso: Excesso de indicadores / </a:t>
            </a:r>
            <a:br>
              <a:rPr lang="pt-BR" sz="3200"/>
            </a:br>
            <a:r>
              <a:rPr lang="pt-BR" sz="3200"/>
              <a:t>Indicadores sem impacto financeiro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