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Play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lay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b="1" lang="pt-BR" sz="3600"/>
              <a:t>Aplicação do Reequilíbrio Cautelar nos Contratos de Concessão e PPPs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type="title"/>
          </p:nvPr>
        </p:nvSpPr>
        <p:spPr>
          <a:xfrm>
            <a:off x="3083442" y="365125"/>
            <a:ext cx="827035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b="1" lang="pt-BR">
                <a:solidFill>
                  <a:srgbClr val="0F4861"/>
                </a:solidFill>
              </a:rPr>
              <a:t>Algumas medidas adotadas</a:t>
            </a:r>
            <a:endParaRPr/>
          </a:p>
        </p:txBody>
      </p:sp>
      <p:sp>
        <p:nvSpPr>
          <p:cNvPr id="140" name="Google Shape;140;p22"/>
          <p:cNvSpPr txBox="1"/>
          <p:nvPr>
            <p:ph idx="1" type="body"/>
          </p:nvPr>
        </p:nvSpPr>
        <p:spPr>
          <a:xfrm>
            <a:off x="189613" y="2222204"/>
            <a:ext cx="11336079" cy="402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Concessão da Eixo-SP (contrato de 2020).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Valor pago com recursos do Tesouro.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15875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t/>
            </a:r>
            <a:endParaRPr sz="1100"/>
          </a:p>
          <a:p>
            <a:pPr indent="-15875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t/>
            </a:r>
            <a:endParaRPr sz="1100"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44" y="2938797"/>
            <a:ext cx="10243457" cy="2425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/>
          <p:nvPr>
            <p:ph type="title"/>
          </p:nvPr>
        </p:nvSpPr>
        <p:spPr>
          <a:xfrm>
            <a:off x="637195" y="2520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b="1" lang="pt-BR">
                <a:solidFill>
                  <a:srgbClr val="0F4861"/>
                </a:solidFill>
              </a:rPr>
              <a:t>Algumas medidas adotadas</a:t>
            </a:r>
            <a:endParaRPr/>
          </a:p>
        </p:txBody>
      </p:sp>
      <p:sp>
        <p:nvSpPr>
          <p:cNvPr id="147" name="Google Shape;147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48" name="Google Shape;14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" y="1806666"/>
            <a:ext cx="12192001" cy="5051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type="title"/>
          </p:nvPr>
        </p:nvSpPr>
        <p:spPr>
          <a:xfrm>
            <a:off x="3083442" y="365125"/>
            <a:ext cx="827035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lang="pt-BR">
                <a:solidFill>
                  <a:srgbClr val="0F4861"/>
                </a:solidFill>
              </a:rPr>
              <a:t>Em suma...</a:t>
            </a:r>
            <a:endParaRPr/>
          </a:p>
        </p:txBody>
      </p:sp>
      <p:sp>
        <p:nvSpPr>
          <p:cNvPr id="154" name="Google Shape;154;p24"/>
          <p:cNvSpPr txBox="1"/>
          <p:nvPr>
            <p:ph idx="1" type="body"/>
          </p:nvPr>
        </p:nvSpPr>
        <p:spPr>
          <a:xfrm>
            <a:off x="189613" y="1772460"/>
            <a:ext cx="1133607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Evita crescimento exponencial dos valores a reequilibrar.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Mas...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100"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Permanece o estoque de valores a calcular e finalizar com o efetivo acerto de conta entre as partes.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/>
          <p:nvPr>
            <p:ph idx="1" type="subTitle"/>
          </p:nvPr>
        </p:nvSpPr>
        <p:spPr>
          <a:xfrm>
            <a:off x="478971" y="723900"/>
            <a:ext cx="9144000" cy="2450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pt-BR" sz="3300"/>
              <a:t>Alexandre Marcos Otoni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3300"/>
              <a:t>Chefe Técnico da Fiscalização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3300"/>
              <a:t>Email: aotoni@tce.sp.gov.br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3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pt-BR" sz="3300"/>
              <a:t>Patricia Padrenosso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3300"/>
              <a:t>Auditora de Controle Externo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3300"/>
              <a:t>Email: ppadrenosso@tce.sp.gov.br</a:t>
            </a:r>
            <a:br>
              <a:rPr lang="pt-BR" sz="3300"/>
            </a:br>
            <a:br>
              <a:rPr lang="pt-BR" sz="3300"/>
            </a:br>
            <a:endParaRPr sz="3300"/>
          </a:p>
          <a:p>
            <a:pPr indent="-27051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  <a:p>
            <a:pPr indent="-27051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  <a:p>
            <a:pPr indent="-27051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60" name="Google Shape;16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4289" y="3073851"/>
            <a:ext cx="209550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ctrTitle"/>
          </p:nvPr>
        </p:nvSpPr>
        <p:spPr>
          <a:xfrm>
            <a:off x="1524000" y="1122363"/>
            <a:ext cx="9144000" cy="13869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pt-BR" sz="4000"/>
              <a:t>Aplicação do Reequilíbrio Cautelar nos Contratos de Concessão e PPPs</a:t>
            </a:r>
            <a:endParaRPr/>
          </a:p>
        </p:txBody>
      </p:sp>
      <p:sp>
        <p:nvSpPr>
          <p:cNvPr id="90" name="Google Shape;90;p14"/>
          <p:cNvSpPr txBox="1"/>
          <p:nvPr>
            <p:ph idx="1" type="subTitle"/>
          </p:nvPr>
        </p:nvSpPr>
        <p:spPr>
          <a:xfrm>
            <a:off x="1524000" y="2806995"/>
            <a:ext cx="9144000" cy="2450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/>
              <a:t>Resolução da Secretaria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/>
              <a:t>Pleitos reconhecidos ou presumidos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/>
              <a:t>Fatores positivos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/>
              <a:t>Fatores negativos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title"/>
          </p:nvPr>
        </p:nvSpPr>
        <p:spPr>
          <a:xfrm>
            <a:off x="3083442" y="365125"/>
            <a:ext cx="827035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b="1" lang="pt-BR">
                <a:solidFill>
                  <a:srgbClr val="0F4861"/>
                </a:solidFill>
              </a:rPr>
              <a:t>Resolução SPI n</a:t>
            </a:r>
            <a:r>
              <a:rPr b="1" baseline="30000" lang="pt-BR">
                <a:solidFill>
                  <a:srgbClr val="0F4861"/>
                </a:solidFill>
              </a:rPr>
              <a:t>o</a:t>
            </a:r>
            <a:r>
              <a:rPr b="1" lang="pt-BR">
                <a:solidFill>
                  <a:srgbClr val="0F4861"/>
                </a:solidFill>
              </a:rPr>
              <a:t> 19 de 2023</a:t>
            </a:r>
            <a:endParaRPr/>
          </a:p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0" y="1853978"/>
            <a:ext cx="10243457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2800"/>
              <a:buChar char="•"/>
            </a:pPr>
            <a:r>
              <a:rPr b="1" lang="pt-BR">
                <a:solidFill>
                  <a:srgbClr val="0F4861"/>
                </a:solidFill>
              </a:rPr>
              <a:t>Objetivos: 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Mitigação de impactos decorrentes de desequilíbrio econômico-financeiro em contratos de concessão.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⮚"/>
            </a:pPr>
            <a:r>
              <a:rPr lang="pt-BR">
                <a:solidFill>
                  <a:srgbClr val="FF0000"/>
                </a:solidFill>
              </a:rPr>
              <a:t>Celeridade para análise dos pleitos.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Segurança jurídica através de um ambiente regulatório mais estável.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Reconhecer a complexidade dos processos de reequilíbrio e otimização das análises.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3083442" y="365125"/>
            <a:ext cx="827035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b="1" lang="pt-BR">
                <a:solidFill>
                  <a:srgbClr val="0F4861"/>
                </a:solidFill>
              </a:rPr>
              <a:t>Resolução SPI n</a:t>
            </a:r>
            <a:r>
              <a:rPr b="1" baseline="30000" lang="pt-BR">
                <a:solidFill>
                  <a:srgbClr val="0F4861"/>
                </a:solidFill>
              </a:rPr>
              <a:t>o</a:t>
            </a:r>
            <a:r>
              <a:rPr b="1" lang="pt-BR">
                <a:solidFill>
                  <a:srgbClr val="0F4861"/>
                </a:solidFill>
              </a:rPr>
              <a:t> 19 de 2023</a:t>
            </a:r>
            <a:endParaRPr/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125819" y="194587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2800"/>
              <a:buChar char="•"/>
            </a:pPr>
            <a:r>
              <a:rPr b="1" lang="pt-BR">
                <a:solidFill>
                  <a:srgbClr val="0F4861"/>
                </a:solidFill>
              </a:rPr>
              <a:t>Contexto: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Estoque elevado de pleitos  de reequilíbrio sem resolução.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Decurso do tempo para recomposição contratual pode causar elevação do valor do desequilíbrio e impactar os indicadores financeiros das concessionárias.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Complexidade das análises.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type="title"/>
          </p:nvPr>
        </p:nvSpPr>
        <p:spPr>
          <a:xfrm>
            <a:off x="3083442" y="365125"/>
            <a:ext cx="827035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b="1" lang="pt-BR">
                <a:solidFill>
                  <a:srgbClr val="0F4861"/>
                </a:solidFill>
              </a:rPr>
              <a:t>Resolução SPI n</a:t>
            </a:r>
            <a:r>
              <a:rPr b="1" baseline="30000" lang="pt-BR">
                <a:solidFill>
                  <a:srgbClr val="0F4861"/>
                </a:solidFill>
              </a:rPr>
              <a:t>o</a:t>
            </a:r>
            <a:r>
              <a:rPr b="1" lang="pt-BR">
                <a:solidFill>
                  <a:srgbClr val="0F4861"/>
                </a:solidFill>
              </a:rPr>
              <a:t> 19 de 2023</a:t>
            </a:r>
            <a:endParaRPr/>
          </a:p>
        </p:txBody>
      </p:sp>
      <p:sp>
        <p:nvSpPr>
          <p:cNvPr id="108" name="Google Shape;108;p17"/>
          <p:cNvSpPr txBox="1"/>
          <p:nvPr>
            <p:ph idx="1" type="body"/>
          </p:nvPr>
        </p:nvSpPr>
        <p:spPr>
          <a:xfrm>
            <a:off x="189613" y="1881320"/>
            <a:ext cx="1133607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ct val="100000"/>
              <a:buNone/>
            </a:pPr>
            <a:r>
              <a:rPr b="1" lang="pt-BR">
                <a:solidFill>
                  <a:srgbClr val="0F4861"/>
                </a:solidFill>
              </a:rPr>
              <a:t>Faculdade do Poder Concedente de implantar medidas cautelares, tais como: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Antecipação, postergação ou cancelamento de investimentos programados;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Inclusão de investimentos adicionais;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Elevação, redução ou suspensão de valores devidos ao PC e/ou </a:t>
            </a:r>
            <a:r>
              <a:rPr lang="pt-BR">
                <a:solidFill>
                  <a:srgbClr val="FF0000"/>
                </a:solidFill>
              </a:rPr>
              <a:t>Agência Reguladora</a:t>
            </a:r>
            <a:r>
              <a:rPr lang="pt-BR"/>
              <a:t>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Elevação ou redução de tarifa ou outros valores contratuais, inclusive a título de aporte ou contraprestação pecuniária;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Pagamento de valores à concessionária, a título de indenizações, ressarcimentos ou afins;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Elevação ou desoneração de encargos previstos no contrato de parceria;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pt-BR"/>
              <a:t>Transferência a uma das partes de custos ou encargos originais                                      de outra.</a:t>
            </a:r>
            <a:endParaRPr/>
          </a:p>
          <a:p>
            <a:pPr indent="-7747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>
            <p:ph type="title"/>
          </p:nvPr>
        </p:nvSpPr>
        <p:spPr>
          <a:xfrm>
            <a:off x="3083442" y="365125"/>
            <a:ext cx="827035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b="1" lang="pt-BR">
                <a:solidFill>
                  <a:srgbClr val="0F4861"/>
                </a:solidFill>
              </a:rPr>
              <a:t>Resolução SPI n</a:t>
            </a:r>
            <a:r>
              <a:rPr b="1" baseline="30000" lang="pt-BR">
                <a:solidFill>
                  <a:srgbClr val="0F4861"/>
                </a:solidFill>
              </a:rPr>
              <a:t>o</a:t>
            </a:r>
            <a:r>
              <a:rPr b="1" lang="pt-BR">
                <a:solidFill>
                  <a:srgbClr val="0F4861"/>
                </a:solidFill>
              </a:rPr>
              <a:t> 19 de 2023</a:t>
            </a:r>
            <a:endParaRPr/>
          </a:p>
        </p:txBody>
      </p:sp>
      <p:sp>
        <p:nvSpPr>
          <p:cNvPr id="114" name="Google Shape;114;p18"/>
          <p:cNvSpPr txBox="1"/>
          <p:nvPr>
            <p:ph idx="1" type="body"/>
          </p:nvPr>
        </p:nvSpPr>
        <p:spPr>
          <a:xfrm>
            <a:off x="189613" y="1881320"/>
            <a:ext cx="1133607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2400"/>
              <a:buNone/>
            </a:pPr>
            <a:r>
              <a:rPr b="1" lang="pt-BR" sz="2400">
                <a:solidFill>
                  <a:srgbClr val="0F4861"/>
                </a:solidFill>
              </a:rPr>
              <a:t>Obrigatoriedade do Poder Concedente de implantar medidas cautelares, tais como: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 sz="2400"/>
              <a:t>Potencial comprometimento da continuidade de prestação dos serviços ou insolvência da concessionária.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 sz="2400"/>
              <a:t>Descumprimento de cronograma de investimentos ou obrigações contratuais.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 sz="2400"/>
              <a:t>Aproximação do encerramento da vigência da concessão indicar subsistência de saldo regulatório ao final do contrato.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 sz="2400"/>
              <a:t>Desequilíbrio projetado corresponda a um impacto anual de mais de 5% da arrecadação bruta da concessionária.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/>
          <p:nvPr>
            <p:ph type="title"/>
          </p:nvPr>
        </p:nvSpPr>
        <p:spPr>
          <a:xfrm>
            <a:off x="3083442" y="365125"/>
            <a:ext cx="827035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b="1" lang="pt-BR">
                <a:solidFill>
                  <a:srgbClr val="0F4861"/>
                </a:solidFill>
              </a:rPr>
              <a:t>Resolução SPI n</a:t>
            </a:r>
            <a:r>
              <a:rPr b="1" baseline="30000" lang="pt-BR">
                <a:solidFill>
                  <a:srgbClr val="0F4861"/>
                </a:solidFill>
              </a:rPr>
              <a:t>o</a:t>
            </a:r>
            <a:r>
              <a:rPr b="1" lang="pt-BR">
                <a:solidFill>
                  <a:srgbClr val="0F4861"/>
                </a:solidFill>
              </a:rPr>
              <a:t> 19 de 2023</a:t>
            </a:r>
            <a:endParaRPr/>
          </a:p>
        </p:txBody>
      </p:sp>
      <p:sp>
        <p:nvSpPr>
          <p:cNvPr id="120" name="Google Shape;120;p19"/>
          <p:cNvSpPr txBox="1"/>
          <p:nvPr>
            <p:ph idx="1" type="body"/>
          </p:nvPr>
        </p:nvSpPr>
        <p:spPr>
          <a:xfrm>
            <a:off x="427960" y="1806369"/>
            <a:ext cx="1133607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2400"/>
              <a:buNone/>
            </a:pPr>
            <a:r>
              <a:rPr b="1" lang="pt-BR" sz="2400">
                <a:solidFill>
                  <a:srgbClr val="0F4861"/>
                </a:solidFill>
              </a:rPr>
              <a:t>Prioridade de tramitação: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400">
              <a:solidFill>
                <a:srgbClr val="0F486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 sz="2400"/>
              <a:t>Garante-se tramitação prioritária dos processos em que houver avaliação de impacto econômico-financeiro.</a:t>
            </a:r>
            <a:endParaRPr/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 sz="2400"/>
              <a:t>Prevê-se relatório das atividades para identificação  do desequilíbrio trimestralmente à SPI.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>
            <p:ph type="title"/>
          </p:nvPr>
        </p:nvSpPr>
        <p:spPr>
          <a:xfrm>
            <a:off x="3083442" y="365125"/>
            <a:ext cx="827035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b="1" lang="pt-BR">
                <a:solidFill>
                  <a:srgbClr val="0F4861"/>
                </a:solidFill>
              </a:rPr>
              <a:t>Resolução SPI n</a:t>
            </a:r>
            <a:r>
              <a:rPr b="1" baseline="30000" lang="pt-BR">
                <a:solidFill>
                  <a:srgbClr val="0F4861"/>
                </a:solidFill>
              </a:rPr>
              <a:t>o</a:t>
            </a:r>
            <a:r>
              <a:rPr b="1" lang="pt-BR">
                <a:solidFill>
                  <a:srgbClr val="0F4861"/>
                </a:solidFill>
              </a:rPr>
              <a:t> 19 de 2023</a:t>
            </a:r>
            <a:endParaRPr/>
          </a:p>
        </p:txBody>
      </p:sp>
      <p:sp>
        <p:nvSpPr>
          <p:cNvPr id="126" name="Google Shape;126;p20"/>
          <p:cNvSpPr txBox="1"/>
          <p:nvPr>
            <p:ph idx="1" type="body"/>
          </p:nvPr>
        </p:nvSpPr>
        <p:spPr>
          <a:xfrm>
            <a:off x="69867" y="1859548"/>
            <a:ext cx="1133607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2800"/>
              <a:buChar char="•"/>
            </a:pPr>
            <a:r>
              <a:rPr b="1" lang="pt-BR">
                <a:solidFill>
                  <a:srgbClr val="0F4861"/>
                </a:solidFill>
              </a:rPr>
              <a:t>Requisitos para aplicação das medidas cautelares: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O órgão tenha reconhecido definitivamente o desequilíbrio, estando pendente apenas de mensuração.</a:t>
            </a:r>
            <a:endParaRPr/>
          </a:p>
          <a:p>
            <a:pPr indent="-15875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t/>
            </a:r>
            <a:endParaRPr sz="11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Possa ser presumido o desequilíbrio em função de outros desequilíbrios similares já reconhecidos em outros contratos.</a:t>
            </a:r>
            <a:endParaRPr/>
          </a:p>
          <a:p>
            <a:pPr indent="-15875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t/>
            </a:r>
            <a:endParaRPr sz="11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pt-BR"/>
              <a:t>A aplicação da medida cautelar será limitada a 80% do valor estimado do desequilíbrio. Não podendo ser recebido antecipadamente ao evento.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/>
          <p:nvPr>
            <p:ph type="title"/>
          </p:nvPr>
        </p:nvSpPr>
        <p:spPr>
          <a:xfrm>
            <a:off x="290117" y="243867"/>
            <a:ext cx="1119431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4861"/>
              </a:buClr>
              <a:buSzPts val="4400"/>
              <a:buFont typeface="Play"/>
              <a:buNone/>
            </a:pPr>
            <a:r>
              <a:rPr b="1" lang="pt-BR">
                <a:solidFill>
                  <a:srgbClr val="0F4861"/>
                </a:solidFill>
              </a:rPr>
              <a:t>Exemplo do prejuízo na demora </a:t>
            </a:r>
            <a:endParaRPr/>
          </a:p>
        </p:txBody>
      </p:sp>
      <p:sp>
        <p:nvSpPr>
          <p:cNvPr id="132" name="Google Shape;132;p21"/>
          <p:cNvSpPr txBox="1"/>
          <p:nvPr>
            <p:ph idx="1" type="body"/>
          </p:nvPr>
        </p:nvSpPr>
        <p:spPr>
          <a:xfrm>
            <a:off x="265814" y="1552357"/>
            <a:ext cx="11766698" cy="2845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pt-BR" sz="2600"/>
              <a:t>Reequilíbrio formalizado considerando cálculos para o ano 24 contratual.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pt-BR" sz="2600"/>
              <a:t>O VPL foi atualizado por 15 anos adicionais com inflação e TIR de 16,58%</a:t>
            </a:r>
            <a:r>
              <a:rPr lang="pt-BR" sz="2400"/>
              <a:t>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33" name="Google Shape;133;p21"/>
          <p:cNvSpPr txBox="1"/>
          <p:nvPr/>
        </p:nvSpPr>
        <p:spPr>
          <a:xfrm>
            <a:off x="2266507" y="4663359"/>
            <a:ext cx="9872331" cy="1969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F4861"/>
                </a:solidFill>
                <a:latin typeface="Arial"/>
                <a:ea typeface="Arial"/>
                <a:cs typeface="Arial"/>
                <a:sym typeface="Arial"/>
              </a:rPr>
              <a:t>Se demorassem 1 ano para apurar os valores (ano 10), o valor seria de R$ 138 milhões.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F4861"/>
                </a:solidFill>
                <a:latin typeface="Arial"/>
                <a:ea typeface="Arial"/>
                <a:cs typeface="Arial"/>
                <a:sym typeface="Arial"/>
              </a:rPr>
              <a:t>Atualizando esse valor pelo IPCA (julho/2020 x julho/2007) teríamos R$ 278.042.834,86 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8606" y="2558143"/>
            <a:ext cx="11777546" cy="1741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