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6858000" cx="12192000"/>
  <p:notesSz cx="6858000" cy="9144000"/>
  <p:embeddedFontLst>
    <p:embeddedFont>
      <p:font typeface="Play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CE0D3BB-C0C1-4334-B441-C0CF245C0C9F}">
  <a:tblStyle styleId="{7CE0D3BB-C0C1-4334-B441-C0CF245C0C9F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fill>
          <a:solidFill>
            <a:srgbClr val="CAD1D8"/>
          </a:solidFill>
        </a:fill>
      </a:tcStyle>
    </a:band1H>
    <a:band2H>
      <a:tcTxStyle/>
    </a:band2H>
    <a:band1V>
      <a:tcTxStyle/>
      <a:tcStyle>
        <a:fill>
          <a:solidFill>
            <a:srgbClr val="CAD1D8"/>
          </a:solidFill>
        </a:fill>
      </a:tcStyle>
    </a:band1V>
    <a:band2V>
      <a:tcTxStyle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24" Type="http://schemas.openxmlformats.org/officeDocument/2006/relationships/font" Target="fonts/Play-bold.fntdata"/><Relationship Id="rId12" Type="http://schemas.openxmlformats.org/officeDocument/2006/relationships/slide" Target="slides/slide6.xml"/><Relationship Id="rId23" Type="http://schemas.openxmlformats.org/officeDocument/2006/relationships/font" Target="fonts/Play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20.png"/><Relationship Id="rId5" Type="http://schemas.openxmlformats.org/officeDocument/2006/relationships/image" Target="../media/image27.png"/><Relationship Id="rId6" Type="http://schemas.openxmlformats.org/officeDocument/2006/relationships/image" Target="../media/image2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5.png"/><Relationship Id="rId5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Relationship Id="rId5" Type="http://schemas.openxmlformats.org/officeDocument/2006/relationships/hyperlink" Target="mailto:resender@tcu.gov.br" TargetMode="External"/><Relationship Id="rId6" Type="http://schemas.openxmlformats.org/officeDocument/2006/relationships/hyperlink" Target="mailto:rafaelmg@tcu.gov.br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Relationship Id="rId6" Type="http://schemas.openxmlformats.org/officeDocument/2006/relationships/image" Target="../media/image10.png"/><Relationship Id="rId7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12.png"/><Relationship Id="rId6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5" Type="http://schemas.openxmlformats.org/officeDocument/2006/relationships/image" Target="../media/image19.png"/><Relationship Id="rId6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688410" y="1864181"/>
            <a:ext cx="10815180" cy="3129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b="1" lang="pt-BR" sz="5400"/>
              <a:t>Indicador de Percepção de Maturidade de Projetos – iPMP</a:t>
            </a:r>
            <a:br>
              <a:rPr lang="pt-BR"/>
            </a:br>
            <a:br>
              <a:rPr lang="pt-BR"/>
            </a:br>
            <a:r>
              <a:rPr lang="pt-BR" sz="4000"/>
              <a:t>Uma metodologia baseada no Modelo de Cinco Dimensões (M5D)</a:t>
            </a:r>
            <a:endParaRPr/>
          </a:p>
        </p:txBody>
      </p:sp>
      <p:sp>
        <p:nvSpPr>
          <p:cNvPr id="85" name="Google Shape;85;p13"/>
          <p:cNvSpPr txBox="1"/>
          <p:nvPr/>
        </p:nvSpPr>
        <p:spPr>
          <a:xfrm>
            <a:off x="-524526" y="4784942"/>
            <a:ext cx="4933687" cy="1876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João Lara Resende Rabelo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Rafael Martins Gomes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 txBox="1"/>
          <p:nvPr>
            <p:ph type="title"/>
          </p:nvPr>
        </p:nvSpPr>
        <p:spPr>
          <a:xfrm>
            <a:off x="0" y="284771"/>
            <a:ext cx="8443064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/>
              <a:t>3. Desenvolvimento do iPMP</a:t>
            </a:r>
            <a:endParaRPr/>
          </a:p>
        </p:txBody>
      </p:sp>
      <p:graphicFrame>
        <p:nvGraphicFramePr>
          <p:cNvPr id="157" name="Google Shape;157;p22"/>
          <p:cNvGraphicFramePr/>
          <p:nvPr/>
        </p:nvGraphicFramePr>
        <p:xfrm>
          <a:off x="701459" y="93147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{7CE0D3BB-C0C1-4334-B441-C0CF245C0C9F}</a:tableStyleId>
              </a:tblPr>
              <a:tblGrid>
                <a:gridCol w="1441350"/>
                <a:gridCol w="4521050"/>
                <a:gridCol w="2981200"/>
              </a:tblGrid>
              <a:tr h="5201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cap="none" strike="noStrike"/>
                        <a:t>Ações do M5D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cap="none" strike="noStrike"/>
                        <a:t>Objeto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cap="none" strike="noStrike"/>
                        <a:t>Documento na Licitação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743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cap="none" strike="noStrike"/>
                        <a:t>Ações  1 a 21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Estudos preliminares para definição da solução mais adequada, entre alternativas possíveis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/>
                        <a:t>EVTEA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411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/>
                        <a:t>Ações 22 a 37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150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Detalhamento da solução escolhida, agora já em nível de anteprojeto ou projeto; documentação preparatória da licitação (edital e anexos, atos preparatórios, termo de referência, matriz de risco, cronogramas, minutas etc.).</a:t>
                      </a:r>
                      <a:endParaRPr/>
                    </a:p>
                  </a:txBody>
                  <a:tcPr marT="45725" marB="45725" marR="91450" marL="91450"/>
                </a:tc>
                <a:tc row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/>
                        <a:t>Processo de licitação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/>
                        <a:t>e contratação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/>
                        <a:t>(eventualmente, processos de acompanhamento de desapropriação e questões ambientais)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01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/>
                        <a:t>Ação 38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/>
                        <a:t>Realização da audiência pública</a:t>
                      </a:r>
                      <a:endParaRPr/>
                    </a:p>
                  </a:txBody>
                  <a:tcPr marT="45725" marB="45725" marR="91450" marL="91450"/>
                </a:tc>
                <a:tc vMerge="1"/>
              </a:tr>
              <a:tr h="5201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/>
                        <a:t>Ações 39 a 44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/>
                        <a:t>Revisão abrangente das dimensões em face das percepções da audiência pública</a:t>
                      </a:r>
                      <a:endParaRPr/>
                    </a:p>
                  </a:txBody>
                  <a:tcPr marT="45725" marB="45725" marR="91450" marL="91450"/>
                </a:tc>
                <a:tc vMerge="1"/>
              </a:tr>
              <a:tr h="5201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/>
                        <a:t>Ações 45 e 46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/>
                        <a:t>Execução do processo licitatório e assinatura do contrato</a:t>
                      </a:r>
                      <a:endParaRPr/>
                    </a:p>
                  </a:txBody>
                  <a:tcPr marT="45725" marB="45725" marR="91450" marL="91450"/>
                </a:tc>
                <a:tc vMerge="1"/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3"/>
          <p:cNvSpPr txBox="1"/>
          <p:nvPr>
            <p:ph type="title"/>
          </p:nvPr>
        </p:nvSpPr>
        <p:spPr>
          <a:xfrm>
            <a:off x="0" y="284771"/>
            <a:ext cx="8443064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/>
              <a:t>3. Desenvolvimento do iPMP</a:t>
            </a:r>
            <a:endParaRPr/>
          </a:p>
        </p:txBody>
      </p:sp>
      <p:pic>
        <p:nvPicPr>
          <p:cNvPr id="163" name="Google Shape;16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094" y="1571529"/>
            <a:ext cx="11887811" cy="3714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/>
          <p:nvPr>
            <p:ph type="title"/>
          </p:nvPr>
        </p:nvSpPr>
        <p:spPr>
          <a:xfrm>
            <a:off x="0" y="284771"/>
            <a:ext cx="8443064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/>
              <a:t>3. Desenvolvimento do iPMP</a:t>
            </a:r>
            <a:endParaRPr/>
          </a:p>
        </p:txBody>
      </p:sp>
      <p:sp>
        <p:nvSpPr>
          <p:cNvPr id="169" name="Google Shape;169;p24"/>
          <p:cNvSpPr txBox="1"/>
          <p:nvPr/>
        </p:nvSpPr>
        <p:spPr>
          <a:xfrm>
            <a:off x="288098" y="1769985"/>
            <a:ext cx="10622071" cy="58266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70" name="Google Shape;170;p24"/>
          <p:cNvSpPr txBox="1"/>
          <p:nvPr/>
        </p:nvSpPr>
        <p:spPr>
          <a:xfrm>
            <a:off x="2787049" y="2520910"/>
            <a:ext cx="6739730" cy="36933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33331" l="0" r="0" t="-166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descr="Gráfico, Gráfico de radar&#10;&#10;Descrição gerada automaticamente" id="171" name="Google Shape;171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21532" y="3058508"/>
            <a:ext cx="7484038" cy="3622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face gráfica do usuário, Aplicativo&#10;&#10;O conteúdo gerado por IA pode estar incorreto." id="176" name="Google Shape;17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866742"/>
            <a:ext cx="5652543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5"/>
          <p:cNvSpPr/>
          <p:nvPr/>
        </p:nvSpPr>
        <p:spPr>
          <a:xfrm>
            <a:off x="330374" y="1569316"/>
            <a:ext cx="3086100" cy="1040501"/>
          </a:xfrm>
          <a:prstGeom prst="rect">
            <a:avLst/>
          </a:prstGeom>
          <a:solidFill>
            <a:srgbClr val="FFFF00">
              <a:alpha val="25882"/>
            </a:srgbClr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exto&#10;&#10;O conteúdo gerado por IA pode estar incorreto." id="178" name="Google Shape;178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575801"/>
            <a:ext cx="4781675" cy="362685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5"/>
          <p:cNvSpPr/>
          <p:nvPr/>
        </p:nvSpPr>
        <p:spPr>
          <a:xfrm>
            <a:off x="86523" y="2753437"/>
            <a:ext cx="4572615" cy="766377"/>
          </a:xfrm>
          <a:prstGeom prst="rect">
            <a:avLst/>
          </a:prstGeom>
          <a:solidFill>
            <a:srgbClr val="FFFF00">
              <a:alpha val="25882"/>
            </a:srgbClr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exto&#10;&#10;O conteúdo gerado por IA pode estar incorreto." id="180" name="Google Shape;180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28333" y="1766894"/>
            <a:ext cx="4526599" cy="25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5"/>
          <p:cNvSpPr/>
          <p:nvPr/>
        </p:nvSpPr>
        <p:spPr>
          <a:xfrm>
            <a:off x="7501885" y="1961438"/>
            <a:ext cx="4379494" cy="614363"/>
          </a:xfrm>
          <a:prstGeom prst="rect">
            <a:avLst/>
          </a:prstGeom>
          <a:solidFill>
            <a:srgbClr val="FFFF00">
              <a:alpha val="25882"/>
            </a:srgbClr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2" name="Google Shape;182;p25"/>
          <p:cNvCxnSpPr/>
          <p:nvPr/>
        </p:nvCxnSpPr>
        <p:spPr>
          <a:xfrm rot="5400000">
            <a:off x="5670932" y="2695991"/>
            <a:ext cx="2112600" cy="1402200"/>
          </a:xfrm>
          <a:prstGeom prst="curvedConnector3">
            <a:avLst>
              <a:gd fmla="val 50000" name="adj1"/>
            </a:avLst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83" name="Google Shape;183;p25"/>
          <p:cNvSpPr txBox="1"/>
          <p:nvPr/>
        </p:nvSpPr>
        <p:spPr>
          <a:xfrm>
            <a:off x="5652543" y="2609817"/>
            <a:ext cx="147521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as 46 ações</a:t>
            </a:r>
            <a:endParaRPr/>
          </a:p>
        </p:txBody>
      </p:sp>
      <p:sp>
        <p:nvSpPr>
          <p:cNvPr id="184" name="Google Shape;184;p25"/>
          <p:cNvSpPr txBox="1"/>
          <p:nvPr/>
        </p:nvSpPr>
        <p:spPr>
          <a:xfrm>
            <a:off x="4909957" y="4418443"/>
            <a:ext cx="4781675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i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 que essa ação é importante?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i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Descrição da Ação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i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esperar?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i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Produtos esperados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i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Momento ideal para execução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i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Exceções e considerações Especiais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i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Exemplos (atendido, atendido parcial e não atendido)</a:t>
            </a:r>
            <a:endParaRPr/>
          </a:p>
        </p:txBody>
      </p:sp>
      <p:sp>
        <p:nvSpPr>
          <p:cNvPr id="185" name="Google Shape;185;p25"/>
          <p:cNvSpPr txBox="1"/>
          <p:nvPr/>
        </p:nvSpPr>
        <p:spPr>
          <a:xfrm>
            <a:off x="0" y="284771"/>
            <a:ext cx="9169052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4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4. Guia de Aplicação Prática do iPMP</a:t>
            </a:r>
            <a:endParaRPr sz="4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 txBox="1"/>
          <p:nvPr>
            <p:ph type="title"/>
          </p:nvPr>
        </p:nvSpPr>
        <p:spPr>
          <a:xfrm>
            <a:off x="0" y="284771"/>
            <a:ext cx="9169052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/>
              <a:t>4. Guia de Aplicação Prática do iPMP</a:t>
            </a:r>
            <a:endParaRPr/>
          </a:p>
        </p:txBody>
      </p:sp>
      <p:pic>
        <p:nvPicPr>
          <p:cNvPr descr="Texto, Linha do tempo&#10;&#10;O conteúdo gerado por IA pode estar incorreto." id="191" name="Google Shape;191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307" y="839058"/>
            <a:ext cx="5022937" cy="411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6"/>
          <p:cNvSpPr/>
          <p:nvPr/>
        </p:nvSpPr>
        <p:spPr>
          <a:xfrm>
            <a:off x="388307" y="1094626"/>
            <a:ext cx="4246323" cy="664369"/>
          </a:xfrm>
          <a:prstGeom prst="rect">
            <a:avLst/>
          </a:prstGeom>
          <a:solidFill>
            <a:srgbClr val="FFFF00">
              <a:alpha val="25882"/>
            </a:srgbClr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6"/>
          <p:cNvSpPr/>
          <p:nvPr/>
        </p:nvSpPr>
        <p:spPr>
          <a:xfrm>
            <a:off x="388307" y="4011694"/>
            <a:ext cx="4070615" cy="941389"/>
          </a:xfrm>
          <a:prstGeom prst="rect">
            <a:avLst/>
          </a:prstGeom>
          <a:solidFill>
            <a:srgbClr val="FFFF00">
              <a:alpha val="25882"/>
            </a:srgbClr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exto&#10;&#10;O conteúdo gerado por IA pode estar incorreto." id="194" name="Google Shape;194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99551" y="2086446"/>
            <a:ext cx="6252182" cy="279475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6"/>
          <p:cNvSpPr/>
          <p:nvPr/>
        </p:nvSpPr>
        <p:spPr>
          <a:xfrm>
            <a:off x="6096000" y="2896071"/>
            <a:ext cx="5881345" cy="1985129"/>
          </a:xfrm>
          <a:prstGeom prst="rect">
            <a:avLst/>
          </a:prstGeom>
          <a:solidFill>
            <a:srgbClr val="FFFF00">
              <a:alpha val="25882"/>
            </a:srgbClr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 txBox="1"/>
          <p:nvPr>
            <p:ph type="title"/>
          </p:nvPr>
        </p:nvSpPr>
        <p:spPr>
          <a:xfrm>
            <a:off x="0" y="284771"/>
            <a:ext cx="8443064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/>
              <a:t>5. Próximos passos</a:t>
            </a:r>
            <a:endParaRPr/>
          </a:p>
        </p:txBody>
      </p:sp>
      <p:sp>
        <p:nvSpPr>
          <p:cNvPr id="201" name="Google Shape;201;p27"/>
          <p:cNvSpPr txBox="1"/>
          <p:nvPr/>
        </p:nvSpPr>
        <p:spPr>
          <a:xfrm>
            <a:off x="2859066" y="1776184"/>
            <a:ext cx="6219172" cy="443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9.2. orientar a Segecex quanto à relevância da continuidade do presente trabalho por meio da disseminação das correspondentes metodologias ora propostas aos órgãos/entidades responsáveis pela implantação de empreendimentos de modo a colher elementos para eventuais melhorias e adotar medidas subsequentes para operacionalizar a implementação dos referidos indicadores para os investimentos em obras públicas de responsabilidade da União, </a:t>
            </a:r>
            <a:r>
              <a:rPr b="1" lang="pt-B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inclusive aqueles realizados por meio de estatais e concessionárias</a:t>
            </a:r>
            <a:r>
              <a:rPr lang="pt-B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/>
          </a:p>
        </p:txBody>
      </p:sp>
      <p:sp>
        <p:nvSpPr>
          <p:cNvPr id="202" name="Google Shape;202;p27"/>
          <p:cNvSpPr txBox="1"/>
          <p:nvPr/>
        </p:nvSpPr>
        <p:spPr>
          <a:xfrm>
            <a:off x="2859066" y="1129853"/>
            <a:ext cx="621917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Acórdão nº 2478/2023 – TCU – Plenário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Relator Benjamin Zymler</a:t>
            </a:r>
            <a:endParaRPr/>
          </a:p>
        </p:txBody>
      </p:sp>
      <p:sp>
        <p:nvSpPr>
          <p:cNvPr id="203" name="Google Shape;203;p27"/>
          <p:cNvSpPr/>
          <p:nvPr/>
        </p:nvSpPr>
        <p:spPr>
          <a:xfrm>
            <a:off x="4853836" y="5760982"/>
            <a:ext cx="2229632" cy="499772"/>
          </a:xfrm>
          <a:prstGeom prst="rect">
            <a:avLst/>
          </a:prstGeom>
          <a:solidFill>
            <a:srgbClr val="FFFF00">
              <a:alpha val="25882"/>
            </a:srgbClr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8"/>
          <p:cNvSpPr txBox="1"/>
          <p:nvPr/>
        </p:nvSpPr>
        <p:spPr>
          <a:xfrm>
            <a:off x="150170" y="205997"/>
            <a:ext cx="5407819" cy="1261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“Plans are nothing.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Planning is evertything.”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 Eisenhower</a:t>
            </a:r>
            <a:endParaRPr/>
          </a:p>
        </p:txBody>
      </p:sp>
      <p:pic>
        <p:nvPicPr>
          <p:cNvPr descr="Homem em pé na frente de uma ponte&#10;&#10;O conteúdo gerado por IA pode estar incorreto." id="209" name="Google Shape;209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24957" y="0"/>
            <a:ext cx="3567043" cy="4897677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8"/>
          <p:cNvSpPr txBox="1"/>
          <p:nvPr/>
        </p:nvSpPr>
        <p:spPr>
          <a:xfrm>
            <a:off x="2281231" y="4543653"/>
            <a:ext cx="10095024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resender@tcu.gov.br</a:t>
            </a:r>
            <a:r>
              <a:rPr b="1"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(João Lara)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rafaelmg@tcu.gov.br</a:t>
            </a:r>
            <a:r>
              <a:rPr b="1"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(Rafael Martins)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8"/>
          <p:cNvSpPr txBox="1"/>
          <p:nvPr/>
        </p:nvSpPr>
        <p:spPr>
          <a:xfrm>
            <a:off x="150170" y="1683325"/>
            <a:ext cx="5407819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lang="pt-B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“O que pode ser medido, pode ser melhorado”.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Peter Drucker.</a:t>
            </a:r>
            <a:endParaRPr/>
          </a:p>
        </p:txBody>
      </p:sp>
      <p:sp>
        <p:nvSpPr>
          <p:cNvPr id="212" name="Google Shape;212;p28"/>
          <p:cNvSpPr txBox="1"/>
          <p:nvPr/>
        </p:nvSpPr>
        <p:spPr>
          <a:xfrm>
            <a:off x="3173574" y="3256237"/>
            <a:ext cx="356940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Obrigado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Google Shape;90;p14"/>
          <p:cNvCxnSpPr/>
          <p:nvPr/>
        </p:nvCxnSpPr>
        <p:spPr>
          <a:xfrm>
            <a:off x="4393944" y="1196236"/>
            <a:ext cx="7653844" cy="0"/>
          </a:xfrm>
          <a:prstGeom prst="straightConnector1">
            <a:avLst/>
          </a:prstGeom>
          <a:noFill/>
          <a:ln cap="flat" cmpd="sng" w="349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91" name="Google Shape;91;p14"/>
          <p:cNvSpPr txBox="1"/>
          <p:nvPr/>
        </p:nvSpPr>
        <p:spPr>
          <a:xfrm>
            <a:off x="4213944" y="1196236"/>
            <a:ext cx="360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92" name="Google Shape;92;p14"/>
          <p:cNvSpPr txBox="1"/>
          <p:nvPr/>
        </p:nvSpPr>
        <p:spPr>
          <a:xfrm>
            <a:off x="11687788" y="1196236"/>
            <a:ext cx="360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93" name="Google Shape;93;p14"/>
          <p:cNvSpPr txBox="1"/>
          <p:nvPr>
            <p:ph type="title"/>
          </p:nvPr>
        </p:nvSpPr>
        <p:spPr>
          <a:xfrm>
            <a:off x="116938" y="1904122"/>
            <a:ext cx="3966547" cy="28682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pt-BR" sz="1800"/>
              <a:t>1. Motivação do Indicador</a:t>
            </a:r>
            <a:br>
              <a:rPr b="1" lang="pt-BR" sz="1800"/>
            </a:br>
            <a:br>
              <a:rPr b="1" lang="pt-BR" sz="1800"/>
            </a:br>
            <a:r>
              <a:rPr b="1" lang="pt-BR" sz="1800"/>
              <a:t>2. A escolha pelo M5D</a:t>
            </a:r>
            <a:br>
              <a:rPr b="1" lang="pt-BR" sz="1800"/>
            </a:br>
            <a:br>
              <a:rPr b="1" lang="pt-BR" sz="1800"/>
            </a:br>
            <a:r>
              <a:rPr b="1" lang="pt-BR" sz="1800"/>
              <a:t>3. Desenvolvimento do iPMP</a:t>
            </a:r>
            <a:br>
              <a:rPr b="1" lang="pt-BR" sz="1800"/>
            </a:br>
            <a:br>
              <a:rPr b="1" lang="pt-BR" sz="1800"/>
            </a:br>
            <a:r>
              <a:rPr b="1" lang="pt-BR" sz="1800"/>
              <a:t>4. Guia de Aplicação Prática do iPMP</a:t>
            </a:r>
            <a:br>
              <a:rPr b="1" lang="pt-BR" sz="1800"/>
            </a:br>
            <a:br>
              <a:rPr b="1" lang="pt-BR" sz="1800"/>
            </a:br>
            <a:r>
              <a:rPr b="1" lang="pt-BR" sz="1800"/>
              <a:t>5. Próximos passos</a:t>
            </a:r>
            <a:endParaRPr/>
          </a:p>
        </p:txBody>
      </p:sp>
      <p:pic>
        <p:nvPicPr>
          <p:cNvPr descr="Foto preta e branca de banco de madeira&#10;&#10;O conteúdo gerado por IA pode estar incorreto." id="94" name="Google Shape;9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13944" y="1932159"/>
            <a:ext cx="2021579" cy="203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10076" y="1942743"/>
            <a:ext cx="2021579" cy="20215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 digital fictícia de personagem de desenho animado&#10;&#10;O conteúdo gerado por IA pode estar incorreto." id="96" name="Google Shape;9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45874" y="1942743"/>
            <a:ext cx="2146126" cy="2021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o&#10;&#10;Descrição gerada automaticamente" id="97" name="Google Shape;97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78347" y="4259366"/>
            <a:ext cx="5802844" cy="1258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abela&#10;&#10;Descrição gerada automaticamente" id="102" name="Google Shape;10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855777"/>
            <a:ext cx="6257925" cy="424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6593779" y="1977253"/>
            <a:ext cx="17216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CAUSA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6593779" y="3797865"/>
            <a:ext cx="17216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EFEITO</a:t>
            </a:r>
            <a:endParaRPr/>
          </a:p>
        </p:txBody>
      </p:sp>
      <p:sp>
        <p:nvSpPr>
          <p:cNvPr id="105" name="Google Shape;105;p15"/>
          <p:cNvSpPr txBox="1"/>
          <p:nvPr>
            <p:ph type="title"/>
          </p:nvPr>
        </p:nvSpPr>
        <p:spPr>
          <a:xfrm>
            <a:off x="0" y="284771"/>
            <a:ext cx="8443064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/>
              <a:t>1. Motivação do Indicador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/>
        </p:nvSpPr>
        <p:spPr>
          <a:xfrm>
            <a:off x="1848989" y="1804114"/>
            <a:ext cx="5761973" cy="43211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9.5.1. adote as medidas de sua alçada para dar continuidade à implementação do processo de evolução e modernização do Fiscobras, 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modo a retratar, de maneira cada vez mais assertiva, a situação da infraestrutura, os desafios e as causas raízes dos principais problemas estruturantes identificados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9.5.2. avalie a 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viabilidade de aprimorar a utilização de </a:t>
            </a:r>
            <a:r>
              <a:rPr b="1" lang="pt-BR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indicadores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 âmbito do Fiscobras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com vistas a mensurar com fidedignidade a qualidade da infraestrutura dos diversos setores do país, bem como medir o desempenho da atuação governamental, o que pode ser um relevante insumo para nortear as ações dos Poderes Executivo e Legislativo;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6"/>
          <p:cNvSpPr/>
          <p:nvPr/>
        </p:nvSpPr>
        <p:spPr>
          <a:xfrm>
            <a:off x="1688410" y="3965345"/>
            <a:ext cx="1550425" cy="313151"/>
          </a:xfrm>
          <a:prstGeom prst="rect">
            <a:avLst/>
          </a:prstGeom>
          <a:solidFill>
            <a:srgbClr val="FFFF00">
              <a:alpha val="16078"/>
            </a:srgbClr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6"/>
          <p:cNvSpPr txBox="1"/>
          <p:nvPr/>
        </p:nvSpPr>
        <p:spPr>
          <a:xfrm>
            <a:off x="2829437" y="1157783"/>
            <a:ext cx="38010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Acórdão 2.579/2021-TCU-Plenário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6"/>
          <p:cNvSpPr txBox="1"/>
          <p:nvPr>
            <p:ph type="title"/>
          </p:nvPr>
        </p:nvSpPr>
        <p:spPr>
          <a:xfrm>
            <a:off x="0" y="284771"/>
            <a:ext cx="8443064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/>
              <a:t>1. Motivação do Indicador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4537" y="1049566"/>
            <a:ext cx="8499317" cy="3627516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7"/>
          <p:cNvSpPr/>
          <p:nvPr/>
        </p:nvSpPr>
        <p:spPr>
          <a:xfrm>
            <a:off x="7172717" y="1733292"/>
            <a:ext cx="1293019" cy="294379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7"/>
          <p:cNvSpPr txBox="1"/>
          <p:nvPr>
            <p:ph type="title"/>
          </p:nvPr>
        </p:nvSpPr>
        <p:spPr>
          <a:xfrm>
            <a:off x="0" y="284771"/>
            <a:ext cx="8443064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/>
              <a:t>1. Motivação do Indicador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4537" y="1049566"/>
            <a:ext cx="8499317" cy="3627516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/>
          <p:nvPr/>
        </p:nvSpPr>
        <p:spPr>
          <a:xfrm>
            <a:off x="7172717" y="1733292"/>
            <a:ext cx="1293019" cy="294379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8"/>
          <p:cNvSpPr/>
          <p:nvPr/>
        </p:nvSpPr>
        <p:spPr>
          <a:xfrm>
            <a:off x="2758800" y="992865"/>
            <a:ext cx="6674400" cy="5357811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8"/>
          <p:cNvSpPr txBox="1"/>
          <p:nvPr/>
        </p:nvSpPr>
        <p:spPr>
          <a:xfrm>
            <a:off x="4108798" y="1733292"/>
            <a:ext cx="3974404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Voto do AC 2.695/2022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18. Em um universo complexo e extenso como o de obras públicas, essa decisão sintetizou, em linha com o que tenho defendido nos últimos anos, </a:t>
            </a:r>
            <a:r>
              <a:rPr i="1" lang="pt-BR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necessidade de se adotar uma abordagem </a:t>
            </a:r>
            <a:r>
              <a:rPr b="1" i="1" lang="pt-BR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focada em indicadores</a:t>
            </a:r>
            <a:endParaRPr/>
          </a:p>
        </p:txBody>
      </p:sp>
      <p:sp>
        <p:nvSpPr>
          <p:cNvPr id="129" name="Google Shape;129;p18"/>
          <p:cNvSpPr txBox="1"/>
          <p:nvPr>
            <p:ph type="title"/>
          </p:nvPr>
        </p:nvSpPr>
        <p:spPr>
          <a:xfrm>
            <a:off x="0" y="284771"/>
            <a:ext cx="8443064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/>
              <a:t>1. Motivação do Indicador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8376" y="1064120"/>
            <a:ext cx="5089893" cy="31028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o&#10;&#10;O conteúdo gerado por IA pode estar incorreto." id="135" name="Google Shape;13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63529" y="1964487"/>
            <a:ext cx="6828471" cy="44049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face gráfica do usuário, Texto&#10;&#10;O conteúdo gerado por IA pode estar incorreto." id="136" name="Google Shape;136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74742" y="4259614"/>
            <a:ext cx="1294759" cy="153426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9"/>
          <p:cNvSpPr txBox="1"/>
          <p:nvPr>
            <p:ph type="title"/>
          </p:nvPr>
        </p:nvSpPr>
        <p:spPr>
          <a:xfrm>
            <a:off x="0" y="284771"/>
            <a:ext cx="8443064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/>
              <a:t>2. A escolha pelo M5D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type="title"/>
          </p:nvPr>
        </p:nvSpPr>
        <p:spPr>
          <a:xfrm>
            <a:off x="0" y="284771"/>
            <a:ext cx="8443064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/>
              <a:t>3. Desenvolvimento do iPMP</a:t>
            </a:r>
            <a:endParaRPr/>
          </a:p>
        </p:txBody>
      </p:sp>
      <p:pic>
        <p:nvPicPr>
          <p:cNvPr descr="Diagrama&#10;&#10;Descrição gerada automaticamente" id="143" name="Google Shape;14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99636" y="1032537"/>
            <a:ext cx="7357724" cy="479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24540" y="915563"/>
            <a:ext cx="3572110" cy="4919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23769" y="861925"/>
            <a:ext cx="3319397" cy="4973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70285" y="1714096"/>
            <a:ext cx="3125746" cy="412106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1"/>
          <p:cNvSpPr txBox="1"/>
          <p:nvPr/>
        </p:nvSpPr>
        <p:spPr>
          <a:xfrm>
            <a:off x="0" y="284771"/>
            <a:ext cx="8443064" cy="482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4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3. Desenvolvimento do iPMP</a:t>
            </a:r>
            <a:endParaRPr sz="4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