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71" r:id="rId3"/>
    <p:sldId id="274" r:id="rId4"/>
    <p:sldId id="257" r:id="rId5"/>
    <p:sldId id="260" r:id="rId6"/>
    <p:sldId id="261" r:id="rId7"/>
    <p:sldId id="272" r:id="rId8"/>
    <p:sldId id="264" r:id="rId9"/>
    <p:sldId id="262" r:id="rId10"/>
    <p:sldId id="278" r:id="rId11"/>
    <p:sldId id="279" r:id="rId12"/>
    <p:sldId id="277" r:id="rId13"/>
    <p:sldId id="276" r:id="rId14"/>
    <p:sldId id="275" r:id="rId15"/>
    <p:sldId id="265" r:id="rId16"/>
    <p:sldId id="263" r:id="rId17"/>
    <p:sldId id="273" r:id="rId18"/>
    <p:sldId id="266" r:id="rId19"/>
    <p:sldId id="259" r:id="rId20"/>
  </p:sldIdLst>
  <p:sldSz cx="9144000" cy="5143500" type="screen16x9"/>
  <p:notesSz cx="6858000" cy="9144000"/>
  <p:embeddedFontLst>
    <p:embeddedFont>
      <p:font typeface="Montserrat" pitchFamily="2" charset="77"/>
      <p:regular r:id="rId22"/>
      <p:bold r:id="rId23"/>
      <p:italic r:id="rId24"/>
      <p:boldItalic r:id="rId25"/>
    </p:embeddedFont>
    <p:embeddedFont>
      <p:font typeface="Montserrat ExtraBold" panose="00000900000000000000" pitchFamily="2" charset="77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FB3"/>
    <a:srgbClr val="555555"/>
    <a:srgbClr val="E1712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32"/>
    <p:restoredTop sz="94645"/>
  </p:normalViewPr>
  <p:slideViewPr>
    <p:cSldViewPr snapToGrid="0">
      <p:cViewPr varScale="1">
        <p:scale>
          <a:sx n="151" d="100"/>
          <a:sy n="151" d="100"/>
        </p:scale>
        <p:origin x="448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10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Tamoios</c:v>
                </c:pt>
              </c:strCache>
            </c:strRef>
          </c:tx>
          <c:spPr>
            <a:ln w="31750">
              <a:solidFill>
                <a:srgbClr val="E1712F"/>
              </a:solidFill>
            </a:ln>
          </c:spPr>
          <c:marker>
            <c:symbol val="circle"/>
            <c:size val="8"/>
            <c:spPr>
              <a:solidFill>
                <a:srgbClr val="E1712F"/>
              </a:solidFill>
              <a:ln>
                <a:solidFill>
                  <a:srgbClr val="E1712F"/>
                </a:solidFill>
              </a:ln>
            </c:spPr>
          </c:marker>
          <c:cat>
            <c:strRef>
              <c:f>Sheet1!$A$2:$A$3</c:f>
              <c:strCache>
                <c:ptCount val="2"/>
                <c:pt idx="0">
                  <c:v>jan/2025</c:v>
                </c:pt>
                <c:pt idx="1">
                  <c:v>dez/2025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22.2</c:v>
                </c:pt>
                <c:pt idx="1">
                  <c:v>22.4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95-5842-BA07-8CA5C0FA13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Ecovias Noroeste</c:v>
                </c:pt>
              </c:strCache>
            </c:strRef>
          </c:tx>
          <c:spPr>
            <a:ln w="31750">
              <a:solidFill>
                <a:srgbClr val="555555"/>
              </a:solidFill>
            </a:ln>
          </c:spPr>
          <c:marker>
            <c:symbol val="circle"/>
            <c:size val="8"/>
            <c:spPr>
              <a:solidFill>
                <a:srgbClr val="555555"/>
              </a:solidFill>
              <a:ln>
                <a:solidFill>
                  <a:srgbClr val="555555"/>
                </a:solidFill>
              </a:ln>
            </c:spPr>
          </c:marker>
          <c:cat>
            <c:strRef>
              <c:f>Sheet1!$A$2:$A$3</c:f>
              <c:strCache>
                <c:ptCount val="2"/>
                <c:pt idx="0">
                  <c:v>jan/2025</c:v>
                </c:pt>
                <c:pt idx="1">
                  <c:v>dez/2025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33.700000000000003</c:v>
                </c:pt>
                <c:pt idx="1">
                  <c:v>31.2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95-5842-BA07-8CA5C0FA1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50" b="1">
                <a:solidFill>
                  <a:srgbClr val="555555"/>
                </a:solidFill>
                <a:latin typeface="Montserrat"/>
              </a:defRPr>
            </a:pPr>
            <a:endParaRPr lang="pt-BR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36"/>
          <c:min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50">
                <a:solidFill>
                  <a:srgbClr val="8A8A8A"/>
                </a:solidFill>
                <a:latin typeface="Montserrat"/>
              </a:defRPr>
            </a:pPr>
            <a:endParaRPr lang="pt-BR"/>
          </a:p>
        </c:txPr>
        <c:crossAx val="2118791784"/>
        <c:crosses val="autoZero"/>
        <c:crossBetween val="between"/>
        <c:majorUnit val="4"/>
      </c:valAx>
    </c:plotArea>
    <c:legend>
      <c:legendPos val="b"/>
      <c:overlay val="0"/>
      <c:txPr>
        <a:bodyPr/>
        <a:lstStyle/>
        <a:p>
          <a:pPr>
            <a:defRPr sz="900">
              <a:latin typeface="Montserrat"/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462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F700B-CD6D-48C4-8E2C-6357AD1E6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0C4E07-DE25-3B42-F0CF-F683623D74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5D8D14-8E9F-D578-9409-30A08E9B5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219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95C886DD-7103-D580-E175-6852A00FD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6876af692_0_0:notes">
            <a:extLst>
              <a:ext uri="{FF2B5EF4-FFF2-40B4-BE49-F238E27FC236}">
                <a16:creationId xmlns:a16="http://schemas.microsoft.com/office/drawing/2014/main" id="{B78DE839-92FD-4419-4A63-3E6AFD03EE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6876af692_0_0:notes">
            <a:extLst>
              <a:ext uri="{FF2B5EF4-FFF2-40B4-BE49-F238E27FC236}">
                <a16:creationId xmlns:a16="http://schemas.microsoft.com/office/drawing/2014/main" id="{02C0E279-0F23-6B67-734A-242513CFF5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6461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6876af69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6876af69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CC2612AD-0BDE-EA4B-24BB-55EAE755C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6876af692_0_0:notes">
            <a:extLst>
              <a:ext uri="{FF2B5EF4-FFF2-40B4-BE49-F238E27FC236}">
                <a16:creationId xmlns:a16="http://schemas.microsoft.com/office/drawing/2014/main" id="{7F9ACADB-1B8E-12AE-5D6D-A9EBC74DB5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6876af692_0_0:notes">
            <a:extLst>
              <a:ext uri="{FF2B5EF4-FFF2-40B4-BE49-F238E27FC236}">
                <a16:creationId xmlns:a16="http://schemas.microsoft.com/office/drawing/2014/main" id="{396A2630-1A13-B597-DEA6-B6AD7720A8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5253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54F4A-7EA0-B4FB-86CF-66581776D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DFBB10-D9C6-281E-1641-E4F99C83B9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C45CAD-91DE-E849-8C22-9C7B993143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698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Fala </a:t>
            </a:r>
            <a:r>
              <a:rPr dirty="0" err="1"/>
              <a:t>planejada</a:t>
            </a:r>
            <a:r>
              <a:rPr dirty="0"/>
              <a:t>:</a:t>
            </a:r>
          </a:p>
          <a:p>
            <a:r>
              <a:rPr dirty="0"/>
              <a:t>“Esta </a:t>
            </a:r>
            <a:r>
              <a:rPr dirty="0" err="1"/>
              <a:t>é</a:t>
            </a:r>
            <a:r>
              <a:rPr dirty="0"/>
              <a:t>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foto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tirei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</a:t>
            </a:r>
            <a:r>
              <a:rPr dirty="0" err="1"/>
              <a:t>passei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um </a:t>
            </a:r>
            <a:r>
              <a:rPr dirty="0" err="1"/>
              <a:t>pedágio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Flórida</a:t>
            </a:r>
            <a:r>
              <a:rPr dirty="0"/>
              <a:t>...”</a:t>
            </a:r>
          </a:p>
          <a:p>
            <a:r>
              <a:rPr dirty="0"/>
              <a:t>Pausa.</a:t>
            </a:r>
          </a:p>
          <a:p>
            <a:r>
              <a:rPr dirty="0"/>
              <a:t>“Opa, </a:t>
            </a:r>
            <a:r>
              <a:rPr dirty="0" err="1"/>
              <a:t>desculpem</a:t>
            </a:r>
            <a:r>
              <a:rPr dirty="0"/>
              <a:t>, </a:t>
            </a:r>
            <a:r>
              <a:rPr dirty="0" err="1"/>
              <a:t>essa</a:t>
            </a:r>
            <a:r>
              <a:rPr dirty="0"/>
              <a:t> </a:t>
            </a:r>
            <a:r>
              <a:rPr dirty="0" err="1"/>
              <a:t>é</a:t>
            </a:r>
            <a:r>
              <a:rPr dirty="0"/>
              <a:t> </a:t>
            </a:r>
            <a:r>
              <a:rPr dirty="0" err="1"/>
              <a:t>outra</a:t>
            </a:r>
            <a:r>
              <a:rPr dirty="0"/>
              <a:t> </a:t>
            </a:r>
            <a:r>
              <a:rPr dirty="0" err="1"/>
              <a:t>foto</a:t>
            </a:r>
            <a:r>
              <a:rPr dirty="0"/>
              <a:t> da </a:t>
            </a:r>
            <a:r>
              <a:rPr dirty="0" err="1"/>
              <a:t>viagem</a:t>
            </a:r>
            <a:r>
              <a:rPr dirty="0"/>
              <a:t>.”</a:t>
            </a:r>
          </a:p>
          <a:p>
            <a:endParaRPr dirty="0"/>
          </a:p>
          <a:p>
            <a:r>
              <a:rPr dirty="0" err="1"/>
              <a:t>Depois</a:t>
            </a:r>
            <a:r>
              <a:rPr dirty="0"/>
              <a:t> </a:t>
            </a:r>
            <a:r>
              <a:rPr dirty="0" err="1"/>
              <a:t>avanço</a:t>
            </a:r>
            <a:r>
              <a:rPr dirty="0"/>
              <a:t> para o </a:t>
            </a:r>
            <a:r>
              <a:rPr dirty="0" err="1"/>
              <a:t>próximo</a:t>
            </a:r>
            <a:r>
              <a:rPr dirty="0"/>
              <a:t> slide,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mostrará</a:t>
            </a:r>
            <a:r>
              <a:rPr dirty="0"/>
              <a:t> a </a:t>
            </a:r>
            <a:r>
              <a:rPr dirty="0" err="1"/>
              <a:t>fotografia</a:t>
            </a:r>
            <a:r>
              <a:rPr dirty="0"/>
              <a:t> </a:t>
            </a:r>
            <a:r>
              <a:rPr dirty="0" err="1"/>
              <a:t>correta</a:t>
            </a:r>
            <a:r>
              <a:rPr dirty="0"/>
              <a:t> do toll-by-plate.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9C521-81F5-200E-1D49-7AF557A81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DFDB04-2E0F-7A87-CA51-E572E4E951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502A47-F3AF-1435-9F86-4FD23801D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8881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E5180-F5D3-2CAF-57AC-F2F20375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63DA3A-915C-517F-2A8A-CEB8E695C1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866D26-597D-93F2-185F-95AE66644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5534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91D14-6BB3-1B31-CB42-CAE632558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D16C19-3EE2-0819-AD77-DA10C442DF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30DBD4-AAC7-5128-8A48-9F1967A4B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6260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FD5CE-DFCE-D79A-FF1F-2F41A9829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F88B5B-BFB3-FD93-50EF-B3DDFF542D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9784B7-02F0-BBC5-2963-345B08BF0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99201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1E75B-8710-B54F-E2A8-6728DAA95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842FDD-1D50-0311-36F9-E5AAB9AC04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4263B2-37A7-A576-370A-0E9D73949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5452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69258-6244-ED3E-86BA-B0A9DFDF3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30553A-A759-52A1-B3AB-2FE305312E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E1687-FCB5-3CC1-C2D6-53B19C465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4981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6876af69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6876af69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 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133815" y="1268060"/>
            <a:ext cx="4438186" cy="2607379"/>
          </a:xfrm>
          <a:prstGeom prst="rect">
            <a:avLst/>
          </a:prstGeom>
        </p:spPr>
        <p:txBody>
          <a:bodyPr spcFirstLastPara="1" wrap="square" tIns="36576" bIns="36576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400" b="1" dirty="0">
                <a:solidFill>
                  <a:srgbClr val="FFFFFF"/>
                </a:solidFill>
                <a:latin typeface="Montserrat ExtraBold"/>
              </a:rPr>
              <a:t>Free Flow</a:t>
            </a:r>
            <a:endParaRPr lang="pt-BR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pt-BR" sz="1750" b="1" dirty="0">
                <a:solidFill>
                  <a:srgbClr val="FFFFFF"/>
                </a:solidFill>
                <a:latin typeface="Montserrat ExtraBold"/>
              </a:rPr>
              <a:t>Desafios de Implantação e a Criação de um Indicador de Inadimplência para o Controle Externo.</a:t>
            </a:r>
            <a:br>
              <a:rPr lang="pt-BR" sz="1750" b="1" dirty="0">
                <a:solidFill>
                  <a:srgbClr val="FFFFFF"/>
                </a:solidFill>
                <a:latin typeface="Montserrat ExtraBold"/>
              </a:rPr>
            </a:br>
            <a:br>
              <a:rPr lang="pt-BR" sz="1750" b="1" dirty="0">
                <a:solidFill>
                  <a:srgbClr val="FFFFFF"/>
                </a:solidFill>
                <a:latin typeface="Montserrat ExtraBold"/>
              </a:rPr>
            </a:br>
            <a:r>
              <a:rPr lang="pt-BR" sz="1050" b="1" dirty="0">
                <a:solidFill>
                  <a:srgbClr val="FFFFFF"/>
                </a:solidFill>
                <a:latin typeface="Montserrat ExtraBold"/>
              </a:rPr>
              <a:t>Fernando Marques Vasconcelos Garcia, CFA</a:t>
            </a:r>
          </a:p>
          <a:p>
            <a:pPr algn="l">
              <a:spcBef>
                <a:spcPts val="200"/>
              </a:spcBef>
            </a:pPr>
            <a:r>
              <a:rPr lang="pt-BR" sz="930" b="0" dirty="0">
                <a:solidFill>
                  <a:srgbClr val="FFFFFF"/>
                </a:solidFill>
                <a:latin typeface="Montserrat"/>
              </a:rPr>
              <a:t>Chefe Técnico da Fiscalização | TCESP</a:t>
            </a:r>
            <a:br>
              <a:rPr lang="pt-BR" sz="930" b="0" dirty="0">
                <a:solidFill>
                  <a:srgbClr val="FFFFFF"/>
                </a:solidFill>
                <a:latin typeface="Montserrat"/>
              </a:rPr>
            </a:br>
            <a:br>
              <a:rPr lang="pt-BR" sz="930" b="0" dirty="0">
                <a:solidFill>
                  <a:srgbClr val="FFFFFF"/>
                </a:solidFill>
                <a:latin typeface="Montserrat"/>
              </a:rPr>
            </a:br>
            <a:endParaRPr lang="pt-BR" sz="930" b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584A4-A2B4-BB5E-C0E6-DD060B876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>
            <a:extLst>
              <a:ext uri="{FF2B5EF4-FFF2-40B4-BE49-F238E27FC236}">
                <a16:creationId xmlns:a16="http://schemas.microsoft.com/office/drawing/2014/main" id="{EF58B2EB-F554-E002-BFAC-D8F1D7CFB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7E746288-C518-9ECB-4A5F-85D0DAD6C1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5" y="749970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Início turbulento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285F29B-DAEA-706A-086C-18668451E9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10586" y="1245870"/>
            <a:ext cx="6207981" cy="349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8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>
          <a:extLst>
            <a:ext uri="{FF2B5EF4-FFF2-40B4-BE49-F238E27FC236}">
              <a16:creationId xmlns:a16="http://schemas.microsoft.com/office/drawing/2014/main" id="{BB43E71A-AF28-F71A-6919-26E37A8E6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3DC7C4C4-0622-9793-3A9E-4F77FE66F2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9850" y="746622"/>
            <a:ext cx="86040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Free Flow – Rota Sorocabana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9FEB8F8-C139-6B99-7937-018E350C5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911" y="1352178"/>
            <a:ext cx="4619877" cy="33679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4261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269850" y="746622"/>
            <a:ext cx="86040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 </a:t>
            </a:r>
            <a:r>
              <a:rPr lang="pt-BR" i="1" dirty="0" err="1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free</a:t>
            </a:r>
            <a:r>
              <a:rPr lang="pt-BR" i="1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pt-BR" i="1" dirty="0" err="1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flow</a:t>
            </a:r>
            <a:r>
              <a:rPr lang="pt-BR" i="1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elimina a cancela, não a cobrança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65959" y="1953848"/>
            <a:ext cx="1372062" cy="29854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700" b="1" i="0" dirty="0">
                <a:solidFill>
                  <a:srgbClr val="555555"/>
                </a:solidFill>
                <a:latin typeface="Montserrat ExtraBold"/>
              </a:rPr>
              <a:t>Com TAG</a:t>
            </a:r>
            <a:endParaRPr sz="1700" b="1" i="0" dirty="0">
              <a:solidFill>
                <a:srgbClr val="555555"/>
              </a:solidFill>
              <a:latin typeface="Montserrat ExtraBold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194992" y="1953848"/>
            <a:ext cx="2148840" cy="29854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700" b="1" i="0" dirty="0">
                <a:solidFill>
                  <a:srgbClr val="555555"/>
                </a:solidFill>
                <a:latin typeface="Montserrat ExtraBold"/>
              </a:rPr>
              <a:t>Sem </a:t>
            </a:r>
            <a:r>
              <a:rPr lang="pt-BR" sz="1700" b="1" i="0" dirty="0" err="1">
                <a:solidFill>
                  <a:srgbClr val="555555"/>
                </a:solidFill>
                <a:latin typeface="Montserrat ExtraBold"/>
              </a:rPr>
              <a:t>Tag</a:t>
            </a:r>
            <a:endParaRPr sz="1700" b="1" i="0" dirty="0">
              <a:solidFill>
                <a:srgbClr val="555555"/>
              </a:solidFill>
              <a:latin typeface="Montserrat ExtraBold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02920" y="2395728"/>
            <a:ext cx="8138160" cy="13716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502920" y="2654404"/>
            <a:ext cx="2331720" cy="85561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330" b="0" i="0" dirty="0">
                <a:solidFill>
                  <a:srgbClr val="555555"/>
                </a:solidFill>
                <a:latin typeface="Montserrat"/>
              </a:rPr>
              <a:t>Nada muda. </a:t>
            </a:r>
            <a:br>
              <a:rPr lang="pt-BR" sz="1330" b="0" i="0" dirty="0">
                <a:solidFill>
                  <a:srgbClr val="555555"/>
                </a:solidFill>
                <a:latin typeface="Montserrat"/>
              </a:rPr>
            </a:br>
            <a:br>
              <a:rPr lang="pt-BR" sz="1330" b="0" i="0" dirty="0">
                <a:solidFill>
                  <a:srgbClr val="555555"/>
                </a:solidFill>
                <a:latin typeface="Montserrat"/>
              </a:rPr>
            </a:br>
            <a:r>
              <a:rPr lang="pt-BR" sz="1330" dirty="0">
                <a:solidFill>
                  <a:srgbClr val="555555"/>
                </a:solidFill>
                <a:latin typeface="Montserrat"/>
              </a:rPr>
              <a:t>Cobrança igual às praças de pedágio</a:t>
            </a:r>
            <a:endParaRPr sz="1330"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72" name="Rectangle 71"/>
          <p:cNvSpPr/>
          <p:nvPr/>
        </p:nvSpPr>
        <p:spPr>
          <a:xfrm flipH="1">
            <a:off x="3001060" y="1786822"/>
            <a:ext cx="51206" cy="1879921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3257091" y="2686988"/>
            <a:ext cx="2432309" cy="85561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30" b="1" i="0" dirty="0">
                <a:solidFill>
                  <a:srgbClr val="E1712F"/>
                </a:solidFill>
                <a:latin typeface="Montserrat ExtraBold"/>
              </a:rPr>
              <a:t>Consulta e </a:t>
            </a:r>
            <a:r>
              <a:rPr sz="1330" b="1" i="0" dirty="0" err="1">
                <a:solidFill>
                  <a:srgbClr val="E1712F"/>
                </a:solidFill>
                <a:latin typeface="Montserrat ExtraBold"/>
              </a:rPr>
              <a:t>pagamento</a:t>
            </a:r>
            <a:r>
              <a:rPr sz="1330" b="1" i="0" dirty="0">
                <a:solidFill>
                  <a:srgbClr val="E1712F"/>
                </a:solidFill>
                <a:latin typeface="Montserrat ExtraBold"/>
              </a:rPr>
              <a:t> posterior,
</a:t>
            </a:r>
            <a:r>
              <a:rPr sz="1330" b="1" i="0" dirty="0" err="1">
                <a:solidFill>
                  <a:srgbClr val="E1712F"/>
                </a:solidFill>
                <a:latin typeface="Montserrat ExtraBold"/>
              </a:rPr>
              <a:t>atualmente</a:t>
            </a:r>
            <a:r>
              <a:rPr sz="1330" b="1" i="0" dirty="0">
                <a:solidFill>
                  <a:srgbClr val="E1712F"/>
                </a:solidFill>
                <a:latin typeface="Montserrat ExtraBold"/>
              </a:rPr>
              <a:t> com </a:t>
            </a:r>
            <a:r>
              <a:rPr sz="1330" b="1" i="0" dirty="0" err="1">
                <a:solidFill>
                  <a:srgbClr val="E1712F"/>
                </a:solidFill>
                <a:latin typeface="Montserrat ExtraBold"/>
              </a:rPr>
              <a:t>prazo</a:t>
            </a:r>
            <a:r>
              <a:rPr sz="1330" b="1" i="0" dirty="0">
                <a:solidFill>
                  <a:srgbClr val="E1712F"/>
                </a:solidFill>
                <a:latin typeface="Montserrat ExtraBold"/>
              </a:rPr>
              <a:t> de </a:t>
            </a:r>
            <a:r>
              <a:rPr sz="1330" b="1" i="0" dirty="0" err="1">
                <a:solidFill>
                  <a:srgbClr val="E1712F"/>
                </a:solidFill>
                <a:latin typeface="Montserrat ExtraBold"/>
              </a:rPr>
              <a:t>até</a:t>
            </a:r>
            <a:r>
              <a:rPr sz="1330" b="1" i="0" dirty="0">
                <a:solidFill>
                  <a:srgbClr val="E1712F"/>
                </a:solidFill>
                <a:latin typeface="Montserrat ExtraBold"/>
              </a:rPr>
              <a:t> 30 </a:t>
            </a:r>
            <a:r>
              <a:rPr sz="1330" b="1" i="0" dirty="0" err="1">
                <a:solidFill>
                  <a:srgbClr val="E1712F"/>
                </a:solidFill>
                <a:latin typeface="Montserrat ExtraBold"/>
              </a:rPr>
              <a:t>dias</a:t>
            </a:r>
            <a:r>
              <a:rPr sz="1330" b="1" i="0" dirty="0">
                <a:solidFill>
                  <a:srgbClr val="E1712F"/>
                </a:solidFill>
                <a:latin typeface="Montserrat ExtraBold"/>
              </a:rPr>
              <a:t>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733288" y="2587752"/>
            <a:ext cx="10972" cy="1078991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5989320" y="2606040"/>
            <a:ext cx="233172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dirty="0">
                <a:solidFill>
                  <a:srgbClr val="8A8A8A"/>
                </a:solidFill>
                <a:latin typeface="Montserrat ExtraBold"/>
              </a:rPr>
              <a:t>SEM PAGAMENTO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989320" y="2898648"/>
            <a:ext cx="2331720" cy="7680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30" b="0" i="0" dirty="0" err="1">
                <a:solidFill>
                  <a:srgbClr val="555555"/>
                </a:solidFill>
                <a:latin typeface="Montserrat"/>
              </a:rPr>
              <a:t>Infração</a:t>
            </a:r>
            <a:r>
              <a:rPr sz="1330" b="0" i="0" dirty="0">
                <a:solidFill>
                  <a:srgbClr val="555555"/>
                </a:solidFill>
                <a:latin typeface="Montserrat"/>
              </a:rPr>
              <a:t> grave
R$ 195,23 de </a:t>
            </a:r>
            <a:r>
              <a:rPr sz="1330" b="0" i="0" dirty="0" err="1">
                <a:solidFill>
                  <a:srgbClr val="555555"/>
                </a:solidFill>
                <a:latin typeface="Montserrat"/>
              </a:rPr>
              <a:t>multa</a:t>
            </a:r>
            <a:r>
              <a:rPr sz="1330" b="0" i="0" dirty="0">
                <a:solidFill>
                  <a:srgbClr val="555555"/>
                </a:solidFill>
                <a:latin typeface="Montserrat"/>
              </a:rPr>
              <a:t>
5 </a:t>
            </a:r>
            <a:r>
              <a:rPr sz="1330" b="0" i="0" dirty="0" err="1">
                <a:solidFill>
                  <a:srgbClr val="555555"/>
                </a:solidFill>
                <a:latin typeface="Montserrat"/>
              </a:rPr>
              <a:t>pontos</a:t>
            </a:r>
            <a:r>
              <a:rPr sz="1330" b="0" i="0" dirty="0">
                <a:solidFill>
                  <a:srgbClr val="555555"/>
                </a:solidFill>
                <a:latin typeface="Montserrat"/>
              </a:rPr>
              <a:t> </a:t>
            </a:r>
            <a:r>
              <a:rPr sz="1330" b="0" i="0" dirty="0" err="1">
                <a:solidFill>
                  <a:srgbClr val="555555"/>
                </a:solidFill>
                <a:latin typeface="Montserrat"/>
              </a:rPr>
              <a:t>na</a:t>
            </a:r>
            <a:r>
              <a:rPr sz="1330" b="0" i="0" dirty="0">
                <a:solidFill>
                  <a:srgbClr val="555555"/>
                </a:solidFill>
                <a:latin typeface="Montserrat"/>
              </a:rPr>
              <a:t> CNH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">
          <a:extLst>
            <a:ext uri="{FF2B5EF4-FFF2-40B4-BE49-F238E27FC236}">
              <a16:creationId xmlns:a16="http://schemas.microsoft.com/office/drawing/2014/main" id="{F6257495-5B40-9230-B9A3-D52E06DE7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D9243A42-15A1-6094-F5D4-BAC6E1565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4" y="751194"/>
            <a:ext cx="9008489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 tecnologia avançou mais rápido que a experiência do usuário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11480" y="1961388"/>
            <a:ext cx="1755648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20" b="1" i="0">
                <a:solidFill>
                  <a:srgbClr val="555555"/>
                </a:solidFill>
                <a:latin typeface="Montserrat ExtraBold"/>
              </a:rPr>
              <a:t>SINALIZAÇÃO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11480" y="2519171"/>
            <a:ext cx="1755648" cy="61401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250" dirty="0">
                <a:solidFill>
                  <a:srgbClr val="555555"/>
                </a:solidFill>
                <a:latin typeface="Montserrat"/>
              </a:rPr>
              <a:t>I</a:t>
            </a:r>
            <a:r>
              <a:rPr sz="1250" b="0" i="0" dirty="0" err="1">
                <a:solidFill>
                  <a:srgbClr val="555555"/>
                </a:solidFill>
                <a:latin typeface="Montserrat"/>
              </a:rPr>
              <a:t>nsuficiente</a:t>
            </a:r>
            <a:r>
              <a:rPr sz="1250" b="0" i="0" dirty="0">
                <a:solidFill>
                  <a:srgbClr val="555555"/>
                </a:solidFill>
                <a:latin typeface="Montserrat"/>
              </a:rPr>
              <a:t> </a:t>
            </a:r>
            <a:r>
              <a:rPr sz="1250" b="0" i="0" dirty="0" err="1">
                <a:solidFill>
                  <a:srgbClr val="555555"/>
                </a:solidFill>
                <a:latin typeface="Montserrat"/>
              </a:rPr>
              <a:t>próxima</a:t>
            </a:r>
            <a:r>
              <a:rPr sz="1250" b="0" i="0" dirty="0">
                <a:solidFill>
                  <a:srgbClr val="555555"/>
                </a:solidFill>
                <a:latin typeface="Montserrat"/>
              </a:rPr>
              <a:t> </a:t>
            </a:r>
            <a:r>
              <a:rPr sz="1250" b="0" i="0" dirty="0" err="1">
                <a:solidFill>
                  <a:srgbClr val="555555"/>
                </a:solidFill>
                <a:latin typeface="Montserrat"/>
              </a:rPr>
              <a:t>aos</a:t>
            </a:r>
            <a:r>
              <a:rPr sz="1250" b="0" i="0" dirty="0">
                <a:solidFill>
                  <a:srgbClr val="555555"/>
                </a:solidFill>
                <a:latin typeface="Montserrat"/>
              </a:rPr>
              <a:t> </a:t>
            </a:r>
            <a:r>
              <a:rPr sz="1250" b="0" i="0" dirty="0" err="1">
                <a:solidFill>
                  <a:srgbClr val="555555"/>
                </a:solidFill>
                <a:latin typeface="Montserrat"/>
              </a:rPr>
              <a:t>pórticos</a:t>
            </a:r>
            <a:r>
              <a:rPr lang="pt-BR" sz="1250" b="0" i="0" dirty="0">
                <a:solidFill>
                  <a:srgbClr val="555555"/>
                </a:solidFill>
                <a:latin typeface="Montserrat"/>
              </a:rPr>
              <a:t> e ao longo da rodovia</a:t>
            </a:r>
            <a:endParaRPr sz="1250"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176272" y="1895862"/>
            <a:ext cx="310896" cy="3139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800" b="1" dirty="0">
                <a:solidFill>
                  <a:srgbClr val="E1712F"/>
                </a:solidFill>
                <a:latin typeface="Montserrat ExtraBold"/>
              </a:rPr>
              <a:t>+</a:t>
            </a:r>
            <a:endParaRPr sz="1800" b="1" i="0" dirty="0">
              <a:solidFill>
                <a:srgbClr val="E1712F"/>
              </a:solidFill>
              <a:latin typeface="Montserrat ExtraBold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532888" y="2267712"/>
            <a:ext cx="1719072" cy="22859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542032" y="1975104"/>
            <a:ext cx="1755648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20" b="1" i="0">
                <a:solidFill>
                  <a:srgbClr val="555555"/>
                </a:solidFill>
                <a:latin typeface="Montserrat ExtraBold"/>
              </a:rPr>
              <a:t>COMUNICAÇÃO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532888" y="2510028"/>
            <a:ext cx="1755648" cy="4216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250" dirty="0">
                <a:solidFill>
                  <a:srgbClr val="555555"/>
                </a:solidFill>
                <a:latin typeface="Montserrat"/>
              </a:rPr>
              <a:t>P</a:t>
            </a:r>
            <a:r>
              <a:rPr sz="1250" b="0" i="0" dirty="0" err="1">
                <a:solidFill>
                  <a:srgbClr val="555555"/>
                </a:solidFill>
                <a:latin typeface="Montserrat"/>
              </a:rPr>
              <a:t>assiva</a:t>
            </a:r>
            <a:r>
              <a:rPr sz="1250" b="0" i="0" dirty="0">
                <a:solidFill>
                  <a:srgbClr val="555555"/>
                </a:solidFill>
                <a:latin typeface="Montserrat"/>
              </a:rPr>
              <a:t> com o </a:t>
            </a:r>
            <a:r>
              <a:rPr sz="1250" b="0" i="0" dirty="0" err="1">
                <a:solidFill>
                  <a:srgbClr val="555555"/>
                </a:solidFill>
                <a:latin typeface="Montserrat"/>
              </a:rPr>
              <a:t>motorista</a:t>
            </a:r>
            <a:endParaRPr sz="1250"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297680" y="1895862"/>
            <a:ext cx="310896" cy="3139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800" b="1" dirty="0">
                <a:solidFill>
                  <a:srgbClr val="E1712F"/>
                </a:solidFill>
                <a:latin typeface="Montserrat ExtraBold"/>
              </a:rPr>
              <a:t>+</a:t>
            </a:r>
            <a:endParaRPr sz="1800" b="1" i="0" dirty="0">
              <a:solidFill>
                <a:srgbClr val="E1712F"/>
              </a:solidFill>
              <a:latin typeface="Montserrat ExtraBold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654296" y="2267712"/>
            <a:ext cx="1719072" cy="22859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4654296" y="1869019"/>
            <a:ext cx="1755648" cy="38164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20" b="1" i="0" dirty="0">
                <a:solidFill>
                  <a:srgbClr val="555555"/>
                </a:solidFill>
                <a:latin typeface="Montserrat ExtraBold"/>
              </a:rPr>
              <a:t>CANAIS</a:t>
            </a:r>
            <a:r>
              <a:rPr lang="pt-BR" sz="1120" b="1" i="0" dirty="0">
                <a:solidFill>
                  <a:srgbClr val="555555"/>
                </a:solidFill>
                <a:latin typeface="Montserrat ExtraBold"/>
              </a:rPr>
              <a:t> DE CONSULTA E PAGAMENTO</a:t>
            </a:r>
            <a:endParaRPr sz="1120" b="1" i="0" dirty="0">
              <a:solidFill>
                <a:srgbClr val="555555"/>
              </a:solidFill>
              <a:latin typeface="Montserrat ExtraBold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654296" y="2528189"/>
            <a:ext cx="1755648" cy="22929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250" b="0" i="0" dirty="0">
                <a:solidFill>
                  <a:srgbClr val="555555"/>
                </a:solidFill>
                <a:latin typeface="Montserrat"/>
              </a:rPr>
              <a:t>Fragmentados</a:t>
            </a:r>
            <a:endParaRPr sz="1250"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419088" y="1895862"/>
            <a:ext cx="310896" cy="3139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800" b="1" dirty="0">
                <a:solidFill>
                  <a:srgbClr val="E1712F"/>
                </a:solidFill>
                <a:latin typeface="Montserrat ExtraBold"/>
              </a:rPr>
              <a:t>=</a:t>
            </a:r>
            <a:endParaRPr sz="1800" b="1" i="0" dirty="0">
              <a:solidFill>
                <a:srgbClr val="E1712F"/>
              </a:solidFill>
              <a:latin typeface="Montserrat ExtraBold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6775703" y="2267712"/>
            <a:ext cx="1719072" cy="22859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6885432" y="1917813"/>
            <a:ext cx="1755648" cy="2092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120" b="1" dirty="0">
                <a:solidFill>
                  <a:srgbClr val="555555"/>
                </a:solidFill>
                <a:latin typeface="Montserrat ExtraBold"/>
              </a:rPr>
              <a:t>RESULTADO</a:t>
            </a:r>
            <a:endParaRPr sz="1120" b="1" i="0" dirty="0">
              <a:solidFill>
                <a:srgbClr val="555555"/>
              </a:solidFill>
              <a:latin typeface="Montserrat ExtraBold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775703" y="2509216"/>
            <a:ext cx="1755648" cy="4216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250" dirty="0">
                <a:solidFill>
                  <a:srgbClr val="555555"/>
                </a:solidFill>
                <a:latin typeface="Montserrat"/>
              </a:rPr>
              <a:t>M</a:t>
            </a:r>
            <a:r>
              <a:rPr sz="1250" b="0" i="0" dirty="0" err="1">
                <a:solidFill>
                  <a:srgbClr val="555555"/>
                </a:solidFill>
                <a:latin typeface="Montserrat"/>
              </a:rPr>
              <a:t>ulta</a:t>
            </a:r>
            <a:r>
              <a:rPr sz="1250" b="0" i="0" dirty="0">
                <a:solidFill>
                  <a:srgbClr val="555555"/>
                </a:solidFill>
                <a:latin typeface="Montserrat"/>
              </a:rPr>
              <a:t> e </a:t>
            </a:r>
            <a:r>
              <a:rPr sz="1250" b="0" i="0" dirty="0" err="1">
                <a:solidFill>
                  <a:srgbClr val="555555"/>
                </a:solidFill>
                <a:latin typeface="Montserrat"/>
              </a:rPr>
              <a:t>pontos</a:t>
            </a:r>
            <a:r>
              <a:rPr sz="1250" b="0" i="0" dirty="0">
                <a:solidFill>
                  <a:srgbClr val="555555"/>
                </a:solidFill>
                <a:latin typeface="Montserrat"/>
              </a:rPr>
              <a:t> </a:t>
            </a:r>
            <a:r>
              <a:rPr sz="1250" b="0" i="0" dirty="0" err="1">
                <a:solidFill>
                  <a:srgbClr val="555555"/>
                </a:solidFill>
                <a:latin typeface="Montserrat"/>
              </a:rPr>
              <a:t>na</a:t>
            </a:r>
            <a:r>
              <a:rPr sz="1250" b="0" i="0" dirty="0">
                <a:solidFill>
                  <a:srgbClr val="555555"/>
                </a:solidFill>
                <a:latin typeface="Montserrat"/>
              </a:rPr>
              <a:t> CNH </a:t>
            </a:r>
            <a:r>
              <a:rPr sz="1250" b="0" i="0" dirty="0" err="1">
                <a:solidFill>
                  <a:srgbClr val="555555"/>
                </a:solidFill>
                <a:latin typeface="Montserrat"/>
              </a:rPr>
              <a:t>após</a:t>
            </a:r>
            <a:r>
              <a:rPr sz="1250" b="0" i="0" dirty="0">
                <a:solidFill>
                  <a:srgbClr val="555555"/>
                </a:solidFill>
                <a:latin typeface="Montserrat"/>
              </a:rPr>
              <a:t> o </a:t>
            </a:r>
            <a:r>
              <a:rPr sz="1250" b="0" i="0" dirty="0" err="1">
                <a:solidFill>
                  <a:srgbClr val="555555"/>
                </a:solidFill>
                <a:latin typeface="Montserrat"/>
              </a:rPr>
              <a:t>prazo</a:t>
            </a:r>
            <a:endParaRPr sz="1250"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11480" y="3803904"/>
            <a:ext cx="8229600" cy="10972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411480" y="3931920"/>
            <a:ext cx="8229600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1712F"/>
                </a:solidFill>
                <a:latin typeface="Montserrat ExtraBold"/>
              </a:rPr>
              <a:t>DIAGNÓSTICO  </a:t>
            </a:r>
            <a:r>
              <a:rPr sz="1000" b="0">
                <a:solidFill>
                  <a:srgbClr val="8A8A8A"/>
                </a:solidFill>
                <a:latin typeface="Montserrat"/>
              </a:rPr>
              <a:t>visitas técnicas + dados da ARTESP + comparação internacional</a:t>
            </a:r>
          </a:p>
        </p:txBody>
      </p:sp>
      <p:sp>
        <p:nvSpPr>
          <p:cNvPr id="2" name="Rectangle 76">
            <a:extLst>
              <a:ext uri="{FF2B5EF4-FFF2-40B4-BE49-F238E27FC236}">
                <a16:creationId xmlns:a16="http://schemas.microsoft.com/office/drawing/2014/main" id="{BD7787D5-9DD7-40A8-DF05-3CDB2531C8EB}"/>
              </a:ext>
            </a:extLst>
          </p:cNvPr>
          <p:cNvSpPr/>
          <p:nvPr/>
        </p:nvSpPr>
        <p:spPr>
          <a:xfrm>
            <a:off x="411480" y="2279141"/>
            <a:ext cx="1719072" cy="22859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11104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227875" y="746623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Na estrada, a cobrança quase não se anuncia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F6F0F79-9093-102C-1337-264C16D4DC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3142"/>
          <a:stretch>
            <a:fillRect/>
          </a:stretch>
        </p:blipFill>
        <p:spPr>
          <a:xfrm>
            <a:off x="227876" y="1736436"/>
            <a:ext cx="1904534" cy="2660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73CA816-BC82-8B17-3C0B-3CDC0C4DCB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635" r="6221" b="6814"/>
          <a:stretch>
            <a:fillRect/>
          </a:stretch>
        </p:blipFill>
        <p:spPr>
          <a:xfrm>
            <a:off x="2360286" y="1736436"/>
            <a:ext cx="1904535" cy="2660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9B93079-EC75-1C35-2C8B-025F36B500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2697" y="1736436"/>
            <a:ext cx="2076312" cy="2660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E667D57-5942-9AF3-D769-4FA73C6371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6885" y="1736435"/>
            <a:ext cx="1968726" cy="2660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4510F-1B9B-B352-56EF-7CB1715F0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>
            <a:extLst>
              <a:ext uri="{FF2B5EF4-FFF2-40B4-BE49-F238E27FC236}">
                <a16:creationId xmlns:a16="http://schemas.microsoft.com/office/drawing/2014/main" id="{25C9A732-3020-8500-D190-A73CD6DA0F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CBA29ABE-7BD8-B72D-E053-C8FAF7EE7C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5" y="746623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Na estrada, a cobrança quase não se anuncia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5" name="Nova Sorocabana">
            <a:hlinkClick r:id="" action="ppaction://media"/>
            <a:extLst>
              <a:ext uri="{FF2B5EF4-FFF2-40B4-BE49-F238E27FC236}">
                <a16:creationId xmlns:a16="http://schemas.microsoft.com/office/drawing/2014/main" id="{7F58B4CC-4B0E-62AD-B2D6-89261F1420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41342" y="1242523"/>
            <a:ext cx="5844033" cy="3287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793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D9243A42-15A1-6094-F5D4-BAC6E1565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5" y="749970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Free Flow: Flórida X Brasil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4" name="Imagem 3" descr="Florida SunPass - OurFloridaBlog">
            <a:extLst>
              <a:ext uri="{FF2B5EF4-FFF2-40B4-BE49-F238E27FC236}">
                <a16:creationId xmlns:a16="http://schemas.microsoft.com/office/drawing/2014/main" id="{8693C328-1348-465C-B6F8-439A32FE8C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861"/>
          <a:stretch>
            <a:fillRect/>
          </a:stretch>
        </p:blipFill>
        <p:spPr>
          <a:xfrm>
            <a:off x="1844986" y="1444536"/>
            <a:ext cx="4587620" cy="3085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28"/>
            <a:ext cx="9144000" cy="5143500"/>
          </a:xfrm>
          <a:prstGeom prst="rect">
            <a:avLst/>
          </a:prstGeom>
        </p:spPr>
      </p:pic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227875" y="706683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 diferença está no fluxo de cobrança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559199" y="1407457"/>
            <a:ext cx="12801" cy="2578608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1800911" y="1414001"/>
            <a:ext cx="2542032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 dirty="0">
                <a:solidFill>
                  <a:srgbClr val="E1712F"/>
                </a:solidFill>
                <a:latin typeface="Montserrat ExtraBold"/>
              </a:rPr>
              <a:t>BRASIL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26440" y="1883664"/>
            <a:ext cx="3782052" cy="3293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dirty="0" err="1">
                <a:solidFill>
                  <a:schemeClr val="bg2"/>
                </a:solidFill>
                <a:latin typeface="Montserrat ExtraBold"/>
              </a:rPr>
              <a:t>Usuário</a:t>
            </a:r>
            <a:r>
              <a:rPr sz="1900" b="1" i="0" dirty="0">
                <a:solidFill>
                  <a:schemeClr val="bg2"/>
                </a:solidFill>
                <a:latin typeface="Montserrat ExtraBold"/>
              </a:rPr>
              <a:t> </a:t>
            </a:r>
            <a:r>
              <a:rPr sz="1900" b="1" i="0" dirty="0" err="1">
                <a:solidFill>
                  <a:schemeClr val="bg2"/>
                </a:solidFill>
                <a:latin typeface="Montserrat ExtraBold"/>
              </a:rPr>
              <a:t>procura</a:t>
            </a:r>
            <a:r>
              <a:rPr lang="pt-BR" sz="1900" b="1" dirty="0">
                <a:solidFill>
                  <a:schemeClr val="bg2"/>
                </a:solidFill>
                <a:latin typeface="Montserrat ExtraBold"/>
              </a:rPr>
              <a:t> </a:t>
            </a:r>
            <a:r>
              <a:rPr sz="1900" b="1" i="0" dirty="0">
                <a:solidFill>
                  <a:schemeClr val="bg2"/>
                </a:solidFill>
                <a:latin typeface="Montserrat ExtraBold"/>
              </a:rPr>
              <a:t>a </a:t>
            </a:r>
            <a:r>
              <a:rPr sz="1900" b="1" i="0" dirty="0" err="1">
                <a:solidFill>
                  <a:schemeClr val="bg2"/>
                </a:solidFill>
                <a:latin typeface="Montserrat ExtraBold"/>
              </a:rPr>
              <a:t>cobrança</a:t>
            </a:r>
            <a:endParaRPr sz="1900" b="1" i="0" dirty="0">
              <a:solidFill>
                <a:schemeClr val="bg2"/>
              </a:solidFill>
              <a:latin typeface="Montserrat ExtraBold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927016" y="1883664"/>
            <a:ext cx="3861968" cy="3293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dirty="0" err="1">
                <a:solidFill>
                  <a:srgbClr val="555555"/>
                </a:solidFill>
                <a:latin typeface="Montserrat ExtraBold"/>
              </a:rPr>
              <a:t>Cobrança</a:t>
            </a:r>
            <a:r>
              <a:rPr sz="1900" b="1" i="0" dirty="0">
                <a:solidFill>
                  <a:srgbClr val="555555"/>
                </a:solidFill>
                <a:latin typeface="Montserrat ExtraBold"/>
              </a:rPr>
              <a:t> </a:t>
            </a:r>
            <a:r>
              <a:rPr sz="1900" b="1" i="0" dirty="0" err="1">
                <a:solidFill>
                  <a:srgbClr val="555555"/>
                </a:solidFill>
                <a:latin typeface="Montserrat ExtraBold"/>
              </a:rPr>
              <a:t>procura</a:t>
            </a:r>
            <a:r>
              <a:rPr lang="pt-BR" sz="1900" b="1" i="0" dirty="0">
                <a:solidFill>
                  <a:srgbClr val="555555"/>
                </a:solidFill>
                <a:latin typeface="Montserrat ExtraBold"/>
              </a:rPr>
              <a:t> </a:t>
            </a:r>
            <a:r>
              <a:rPr sz="1900" b="1" i="0" dirty="0">
                <a:solidFill>
                  <a:srgbClr val="555555"/>
                </a:solidFill>
                <a:latin typeface="Montserrat ExtraBold"/>
              </a:rPr>
              <a:t>o </a:t>
            </a:r>
            <a:r>
              <a:rPr sz="1900" b="1" i="0" dirty="0" err="1">
                <a:solidFill>
                  <a:srgbClr val="555555"/>
                </a:solidFill>
                <a:latin typeface="Montserrat ExtraBold"/>
              </a:rPr>
              <a:t>usuário</a:t>
            </a:r>
            <a:endParaRPr sz="1900" b="1" i="0" dirty="0">
              <a:solidFill>
                <a:srgbClr val="555555"/>
              </a:solidFill>
              <a:latin typeface="Montserrat ExtraBold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84835" y="1782757"/>
            <a:ext cx="8604299" cy="45719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326440" y="2441611"/>
            <a:ext cx="3652399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b="0" i="0" dirty="0" err="1">
                <a:solidFill>
                  <a:srgbClr val="555555"/>
                </a:solidFill>
                <a:latin typeface="Montserrat"/>
              </a:rPr>
              <a:t>Usuário</a:t>
            </a:r>
            <a:r>
              <a:rPr b="0" i="0" dirty="0">
                <a:solidFill>
                  <a:srgbClr val="555555"/>
                </a:solidFill>
                <a:latin typeface="Montserrat"/>
              </a:rPr>
              <a:t> </a:t>
            </a:r>
            <a:r>
              <a:rPr lang="pt-BR" dirty="0">
                <a:solidFill>
                  <a:srgbClr val="555555"/>
                </a:solidFill>
                <a:latin typeface="Montserrat"/>
              </a:rPr>
              <a:t>tem que consultar no site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26440" y="2788920"/>
            <a:ext cx="3591628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b="0" i="0" dirty="0">
                <a:solidFill>
                  <a:srgbClr val="555555"/>
                </a:solidFill>
                <a:latin typeface="Montserrat"/>
              </a:rPr>
              <a:t>Sites de </a:t>
            </a:r>
            <a:r>
              <a:rPr b="0" i="0" dirty="0" err="1">
                <a:solidFill>
                  <a:srgbClr val="555555"/>
                </a:solidFill>
                <a:latin typeface="Montserrat"/>
              </a:rPr>
              <a:t>diferentes</a:t>
            </a:r>
            <a:r>
              <a:rPr b="0" i="0" dirty="0">
                <a:solidFill>
                  <a:srgbClr val="555555"/>
                </a:solidFill>
                <a:latin typeface="Montserrat"/>
              </a:rPr>
              <a:t> </a:t>
            </a:r>
            <a:r>
              <a:rPr b="0" i="0" dirty="0" err="1">
                <a:solidFill>
                  <a:srgbClr val="555555"/>
                </a:solidFill>
                <a:latin typeface="Montserrat"/>
              </a:rPr>
              <a:t>concessionárias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26441" y="3575304"/>
            <a:ext cx="2542032" cy="5447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100" b="1" i="0" dirty="0">
                <a:solidFill>
                  <a:srgbClr val="555555"/>
                </a:solidFill>
                <a:latin typeface="Montserrat ExtraBold"/>
              </a:rPr>
              <a:t>Melhorias: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555555"/>
                </a:solidFill>
                <a:latin typeface="Montserrat ExtraBold"/>
              </a:rPr>
              <a:t>	SIGAFACIL Artesp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100" b="1" i="0" dirty="0">
                <a:solidFill>
                  <a:srgbClr val="555555"/>
                </a:solidFill>
                <a:latin typeface="Montserrat ExtraBold"/>
              </a:rPr>
              <a:t>	</a:t>
            </a:r>
            <a:r>
              <a:rPr lang="pt-BR" sz="1100" b="1" dirty="0">
                <a:solidFill>
                  <a:srgbClr val="555555"/>
                </a:solidFill>
                <a:latin typeface="Montserrat ExtraBold"/>
              </a:rPr>
              <a:t>APP CNH</a:t>
            </a:r>
            <a:endParaRPr sz="1100" b="1" i="0" dirty="0">
              <a:solidFill>
                <a:srgbClr val="555555"/>
              </a:solidFill>
              <a:latin typeface="Montserrat ExtraBold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022706" y="2408650"/>
            <a:ext cx="3612216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pt-BR" b="0" i="0" dirty="0">
                <a:solidFill>
                  <a:srgbClr val="555555"/>
                </a:solidFill>
                <a:latin typeface="Montserrat"/>
              </a:rPr>
              <a:t>Existe a opção de site para consulta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022706" y="2801842"/>
            <a:ext cx="3612215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b="0" i="0" dirty="0">
                <a:solidFill>
                  <a:srgbClr val="555555"/>
                </a:solidFill>
                <a:latin typeface="Montserrat"/>
              </a:rPr>
              <a:t>Fatura </a:t>
            </a:r>
            <a:r>
              <a:rPr b="0" i="0" dirty="0" err="1">
                <a:solidFill>
                  <a:srgbClr val="555555"/>
                </a:solidFill>
                <a:latin typeface="Montserrat"/>
              </a:rPr>
              <a:t>consolidada</a:t>
            </a:r>
            <a:r>
              <a:rPr b="0" i="0" dirty="0">
                <a:solidFill>
                  <a:srgbClr val="555555"/>
                </a:solidFill>
                <a:latin typeface="Montserrat"/>
              </a:rPr>
              <a:t> de 30 </a:t>
            </a:r>
            <a:r>
              <a:rPr b="0" i="0" dirty="0" err="1">
                <a:solidFill>
                  <a:srgbClr val="555555"/>
                </a:solidFill>
                <a:latin typeface="Montserrat"/>
              </a:rPr>
              <a:t>dias</a:t>
            </a:r>
            <a:r>
              <a:rPr lang="pt-BR" b="0" i="0" dirty="0">
                <a:solidFill>
                  <a:srgbClr val="555555"/>
                </a:solidFill>
                <a:latin typeface="Montserrat"/>
              </a:rPr>
              <a:t> enviada para residência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2" name="TextBox 75">
            <a:extLst>
              <a:ext uri="{FF2B5EF4-FFF2-40B4-BE49-F238E27FC236}">
                <a16:creationId xmlns:a16="http://schemas.microsoft.com/office/drawing/2014/main" id="{D343448D-C4EE-8739-0941-60A3CCEF1B1D}"/>
              </a:ext>
            </a:extLst>
          </p:cNvPr>
          <p:cNvSpPr txBox="1"/>
          <p:nvPr/>
        </p:nvSpPr>
        <p:spPr>
          <a:xfrm>
            <a:off x="326439" y="3136229"/>
            <a:ext cx="2866413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pt-BR" b="0" i="0" dirty="0">
                <a:solidFill>
                  <a:srgbClr val="555555"/>
                </a:solidFill>
                <a:latin typeface="Montserrat"/>
              </a:rPr>
              <a:t>Sites com “aparência oficial”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3" name="TextBox 69">
            <a:extLst>
              <a:ext uri="{FF2B5EF4-FFF2-40B4-BE49-F238E27FC236}">
                <a16:creationId xmlns:a16="http://schemas.microsoft.com/office/drawing/2014/main" id="{64BB9711-E7FA-7EA2-B677-38854F17395F}"/>
              </a:ext>
            </a:extLst>
          </p:cNvPr>
          <p:cNvSpPr txBox="1"/>
          <p:nvPr/>
        </p:nvSpPr>
        <p:spPr>
          <a:xfrm>
            <a:off x="6262726" y="1408324"/>
            <a:ext cx="2542032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600" b="1" i="0" dirty="0">
                <a:solidFill>
                  <a:srgbClr val="E1712F"/>
                </a:solidFill>
                <a:latin typeface="Montserrat ExtraBold"/>
              </a:rPr>
              <a:t>FLÓRIDA</a:t>
            </a:r>
            <a:endParaRPr sz="1600" b="1" i="0" dirty="0">
              <a:solidFill>
                <a:srgbClr val="E1712F"/>
              </a:solidFill>
              <a:latin typeface="Montserrat ExtraBold"/>
            </a:endParaRPr>
          </a:p>
        </p:txBody>
      </p:sp>
      <p:sp>
        <p:nvSpPr>
          <p:cNvPr id="4" name="TextBox 78">
            <a:extLst>
              <a:ext uri="{FF2B5EF4-FFF2-40B4-BE49-F238E27FC236}">
                <a16:creationId xmlns:a16="http://schemas.microsoft.com/office/drawing/2014/main" id="{70337606-8607-4C60-1845-2BB2062976B3}"/>
              </a:ext>
            </a:extLst>
          </p:cNvPr>
          <p:cNvSpPr txBox="1"/>
          <p:nvPr/>
        </p:nvSpPr>
        <p:spPr>
          <a:xfrm>
            <a:off x="5022706" y="3364395"/>
            <a:ext cx="3794853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pt-BR" b="0" i="0" dirty="0">
                <a:solidFill>
                  <a:srgbClr val="555555"/>
                </a:solidFill>
                <a:latin typeface="Montserrat"/>
              </a:rPr>
              <a:t>Caso não haja </a:t>
            </a:r>
            <a:r>
              <a:rPr lang="pt-BR" dirty="0">
                <a:solidFill>
                  <a:srgbClr val="555555"/>
                </a:solidFill>
                <a:latin typeface="Montserrat"/>
              </a:rPr>
              <a:t>pagamento, problema para renovar o licenciamento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4577A-7D30-7B94-B91D-1941E9654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>
            <a:extLst>
              <a:ext uri="{FF2B5EF4-FFF2-40B4-BE49-F238E27FC236}">
                <a16:creationId xmlns:a16="http://schemas.microsoft.com/office/drawing/2014/main" id="{706C6CE0-DCAC-20C0-6E30-91343AE03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FB7300F7-79F4-15F8-869F-40E1869E36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5" y="746623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Sites com “aparência oficial”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09FEAD-5511-1087-3704-19E3E0939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400" y="1325156"/>
            <a:ext cx="5757334" cy="3359916"/>
          </a:xfrm>
          <a:prstGeom prst="roundRect">
            <a:avLst>
              <a:gd name="adj" fmla="val 284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90604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260A5-C945-3C6C-2058-1C261F070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>
            <a:extLst>
              <a:ext uri="{FF2B5EF4-FFF2-40B4-BE49-F238E27FC236}">
                <a16:creationId xmlns:a16="http://schemas.microsoft.com/office/drawing/2014/main" id="{E8BCD15F-4055-C79E-BA27-8F32C21D3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058A0CC5-08DD-D98B-28E2-06B6464620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5" y="746623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Sites com “aparência oficial”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F634D4F-36E4-EEA4-8F69-DE597D6ED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25" y="1665758"/>
            <a:ext cx="7772400" cy="2269183"/>
          </a:xfrm>
          <a:prstGeom prst="roundRect">
            <a:avLst>
              <a:gd name="adj" fmla="val 284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E114C5AA-6ED4-CE4E-A84E-DCC6BE5485D7}"/>
              </a:ext>
            </a:extLst>
          </p:cNvPr>
          <p:cNvSpPr/>
          <p:nvPr/>
        </p:nvSpPr>
        <p:spPr>
          <a:xfrm>
            <a:off x="736600" y="2802467"/>
            <a:ext cx="5825067" cy="465666"/>
          </a:xfrm>
          <a:prstGeom prst="roundRect">
            <a:avLst/>
          </a:prstGeom>
          <a:solidFill>
            <a:srgbClr val="F8FFB3">
              <a:alpha val="41961"/>
            </a:srgb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7590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8BEC0-D205-71FE-37C0-0C5876CA3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>
            <a:extLst>
              <a:ext uri="{FF2B5EF4-FFF2-40B4-BE49-F238E27FC236}">
                <a16:creationId xmlns:a16="http://schemas.microsoft.com/office/drawing/2014/main" id="{D09F7B24-B873-2162-2B10-A5A2173A9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95620F3E-F501-6FBE-C2E2-42CC9AD126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5" y="746623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Sites com “aparência oficial”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82D5CAD-016C-2872-1EE3-570F6F523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267" y="1336135"/>
            <a:ext cx="5579533" cy="3346008"/>
          </a:xfrm>
          <a:prstGeom prst="roundRect">
            <a:avLst>
              <a:gd name="adj" fmla="val 213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56319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F7847-90B0-661B-4308-9993B66D0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>
            <a:extLst>
              <a:ext uri="{FF2B5EF4-FFF2-40B4-BE49-F238E27FC236}">
                <a16:creationId xmlns:a16="http://schemas.microsoft.com/office/drawing/2014/main" id="{8C9DEDCC-F9EB-4F10-DE90-30FFB2CD8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1A20AA8A-7403-B0C6-74E2-3B7A58C5E1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5" y="746623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Sites com “aparência oficial”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3CB7689-7A55-C7D3-5617-6511E37A8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630" y="1310735"/>
            <a:ext cx="5500922" cy="3346008"/>
          </a:xfrm>
          <a:prstGeom prst="roundRect">
            <a:avLst>
              <a:gd name="adj" fmla="val 213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29196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EF0AE-C709-D9AD-1F2C-28D0677B8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>
            <a:extLst>
              <a:ext uri="{FF2B5EF4-FFF2-40B4-BE49-F238E27FC236}">
                <a16:creationId xmlns:a16="http://schemas.microsoft.com/office/drawing/2014/main" id="{1C55924B-1FC7-8DBA-0210-A860A991D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28"/>
            <a:ext cx="9144000" cy="5143500"/>
          </a:xfrm>
          <a:prstGeom prst="rect">
            <a:avLst/>
          </a:prstGeom>
        </p:spPr>
      </p:pic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B70E2B36-2F06-7C70-B797-D9904BFAEE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5" y="706683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 diferença está no fluxo de cobrança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693D1A5-3528-1C4C-E573-3B94C55FDC69}"/>
              </a:ext>
            </a:extLst>
          </p:cNvPr>
          <p:cNvSpPr/>
          <p:nvPr/>
        </p:nvSpPr>
        <p:spPr>
          <a:xfrm>
            <a:off x="4559199" y="1407457"/>
            <a:ext cx="12801" cy="2578608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3BC98A9-3EE7-CD80-C760-BC57A2255242}"/>
              </a:ext>
            </a:extLst>
          </p:cNvPr>
          <p:cNvSpPr txBox="1"/>
          <p:nvPr/>
        </p:nvSpPr>
        <p:spPr>
          <a:xfrm>
            <a:off x="1800911" y="1414001"/>
            <a:ext cx="2542032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 dirty="0">
                <a:solidFill>
                  <a:srgbClr val="E1712F"/>
                </a:solidFill>
                <a:latin typeface="Montserrat ExtraBold"/>
              </a:rPr>
              <a:t>BRASIL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543BA90-DC1B-37E8-0365-57FE2028995B}"/>
              </a:ext>
            </a:extLst>
          </p:cNvPr>
          <p:cNvSpPr txBox="1"/>
          <p:nvPr/>
        </p:nvSpPr>
        <p:spPr>
          <a:xfrm>
            <a:off x="326440" y="1883664"/>
            <a:ext cx="3782052" cy="3293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dirty="0" err="1">
                <a:solidFill>
                  <a:schemeClr val="bg2"/>
                </a:solidFill>
                <a:latin typeface="Montserrat ExtraBold"/>
              </a:rPr>
              <a:t>Usuário</a:t>
            </a:r>
            <a:r>
              <a:rPr sz="1900" b="1" i="0" dirty="0">
                <a:solidFill>
                  <a:schemeClr val="bg2"/>
                </a:solidFill>
                <a:latin typeface="Montserrat ExtraBold"/>
              </a:rPr>
              <a:t> </a:t>
            </a:r>
            <a:r>
              <a:rPr sz="1900" b="1" i="0" dirty="0" err="1">
                <a:solidFill>
                  <a:schemeClr val="bg2"/>
                </a:solidFill>
                <a:latin typeface="Montserrat ExtraBold"/>
              </a:rPr>
              <a:t>procura</a:t>
            </a:r>
            <a:r>
              <a:rPr lang="pt-BR" sz="1900" b="1" dirty="0">
                <a:solidFill>
                  <a:schemeClr val="bg2"/>
                </a:solidFill>
                <a:latin typeface="Montserrat ExtraBold"/>
              </a:rPr>
              <a:t> </a:t>
            </a:r>
            <a:r>
              <a:rPr sz="1900" b="1" i="0" dirty="0">
                <a:solidFill>
                  <a:schemeClr val="bg2"/>
                </a:solidFill>
                <a:latin typeface="Montserrat ExtraBold"/>
              </a:rPr>
              <a:t>a </a:t>
            </a:r>
            <a:r>
              <a:rPr sz="1900" b="1" i="0" dirty="0" err="1">
                <a:solidFill>
                  <a:schemeClr val="bg2"/>
                </a:solidFill>
                <a:latin typeface="Montserrat ExtraBold"/>
              </a:rPr>
              <a:t>cobrança</a:t>
            </a:r>
            <a:endParaRPr sz="1900" b="1" i="0" dirty="0">
              <a:solidFill>
                <a:schemeClr val="bg2"/>
              </a:solidFill>
              <a:latin typeface="Montserrat Extra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3E2BF57-FEDE-7C7A-2782-D15D57B0E93C}"/>
              </a:ext>
            </a:extLst>
          </p:cNvPr>
          <p:cNvSpPr txBox="1"/>
          <p:nvPr/>
        </p:nvSpPr>
        <p:spPr>
          <a:xfrm>
            <a:off x="4927016" y="1883664"/>
            <a:ext cx="3861968" cy="3293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 dirty="0" err="1">
                <a:solidFill>
                  <a:srgbClr val="555555"/>
                </a:solidFill>
                <a:latin typeface="Montserrat ExtraBold"/>
              </a:rPr>
              <a:t>Cobrança</a:t>
            </a:r>
            <a:r>
              <a:rPr sz="1900" b="1" i="0" dirty="0">
                <a:solidFill>
                  <a:srgbClr val="555555"/>
                </a:solidFill>
                <a:latin typeface="Montserrat ExtraBold"/>
              </a:rPr>
              <a:t> </a:t>
            </a:r>
            <a:r>
              <a:rPr sz="1900" b="1" i="0" dirty="0" err="1">
                <a:solidFill>
                  <a:srgbClr val="555555"/>
                </a:solidFill>
                <a:latin typeface="Montserrat ExtraBold"/>
              </a:rPr>
              <a:t>procura</a:t>
            </a:r>
            <a:r>
              <a:rPr lang="pt-BR" sz="1900" b="1" i="0" dirty="0">
                <a:solidFill>
                  <a:srgbClr val="555555"/>
                </a:solidFill>
                <a:latin typeface="Montserrat ExtraBold"/>
              </a:rPr>
              <a:t> </a:t>
            </a:r>
            <a:r>
              <a:rPr sz="1900" b="1" i="0" dirty="0">
                <a:solidFill>
                  <a:srgbClr val="555555"/>
                </a:solidFill>
                <a:latin typeface="Montserrat ExtraBold"/>
              </a:rPr>
              <a:t>o </a:t>
            </a:r>
            <a:r>
              <a:rPr sz="1900" b="1" i="0" dirty="0" err="1">
                <a:solidFill>
                  <a:srgbClr val="555555"/>
                </a:solidFill>
                <a:latin typeface="Montserrat ExtraBold"/>
              </a:rPr>
              <a:t>usuário</a:t>
            </a:r>
            <a:endParaRPr sz="1900" b="1" i="0" dirty="0">
              <a:solidFill>
                <a:srgbClr val="555555"/>
              </a:solidFill>
              <a:latin typeface="Montserrat ExtraBold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0210B02-B27A-A6A3-E085-1217ED678F66}"/>
              </a:ext>
            </a:extLst>
          </p:cNvPr>
          <p:cNvSpPr/>
          <p:nvPr/>
        </p:nvSpPr>
        <p:spPr>
          <a:xfrm>
            <a:off x="284835" y="1782757"/>
            <a:ext cx="8604299" cy="45719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5816773-49B8-2614-420D-E7ED4CBCDC5A}"/>
              </a:ext>
            </a:extLst>
          </p:cNvPr>
          <p:cNvSpPr txBox="1"/>
          <p:nvPr/>
        </p:nvSpPr>
        <p:spPr>
          <a:xfrm>
            <a:off x="326440" y="2441611"/>
            <a:ext cx="3652399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b="0" i="0" dirty="0" err="1">
                <a:solidFill>
                  <a:srgbClr val="555555"/>
                </a:solidFill>
                <a:latin typeface="Montserrat"/>
              </a:rPr>
              <a:t>Usuário</a:t>
            </a:r>
            <a:r>
              <a:rPr b="0" i="0" dirty="0">
                <a:solidFill>
                  <a:srgbClr val="555555"/>
                </a:solidFill>
                <a:latin typeface="Montserrat"/>
              </a:rPr>
              <a:t> </a:t>
            </a:r>
            <a:r>
              <a:rPr lang="pt-BR" dirty="0">
                <a:solidFill>
                  <a:srgbClr val="555555"/>
                </a:solidFill>
                <a:latin typeface="Montserrat"/>
              </a:rPr>
              <a:t>tem que consultar no site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6680F0-5BEE-4A47-2C85-E1728B862C79}"/>
              </a:ext>
            </a:extLst>
          </p:cNvPr>
          <p:cNvSpPr txBox="1"/>
          <p:nvPr/>
        </p:nvSpPr>
        <p:spPr>
          <a:xfrm>
            <a:off x="326440" y="2788920"/>
            <a:ext cx="3591628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b="0" i="0" dirty="0">
                <a:solidFill>
                  <a:srgbClr val="555555"/>
                </a:solidFill>
                <a:latin typeface="Montserrat"/>
              </a:rPr>
              <a:t>Sites de </a:t>
            </a:r>
            <a:r>
              <a:rPr b="0" i="0" dirty="0" err="1">
                <a:solidFill>
                  <a:srgbClr val="555555"/>
                </a:solidFill>
                <a:latin typeface="Montserrat"/>
              </a:rPr>
              <a:t>diferentes</a:t>
            </a:r>
            <a:r>
              <a:rPr b="0" i="0" dirty="0">
                <a:solidFill>
                  <a:srgbClr val="555555"/>
                </a:solidFill>
                <a:latin typeface="Montserrat"/>
              </a:rPr>
              <a:t> </a:t>
            </a:r>
            <a:r>
              <a:rPr b="0" i="0" dirty="0" err="1">
                <a:solidFill>
                  <a:srgbClr val="555555"/>
                </a:solidFill>
                <a:latin typeface="Montserrat"/>
              </a:rPr>
              <a:t>concessionárias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BB44A1A-9D8E-D017-7184-A80AF4B36E66}"/>
              </a:ext>
            </a:extLst>
          </p:cNvPr>
          <p:cNvSpPr txBox="1"/>
          <p:nvPr/>
        </p:nvSpPr>
        <p:spPr>
          <a:xfrm>
            <a:off x="326441" y="3575304"/>
            <a:ext cx="2542032" cy="5447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100" b="1" i="0" dirty="0">
                <a:solidFill>
                  <a:srgbClr val="555555"/>
                </a:solidFill>
                <a:latin typeface="Montserrat ExtraBold"/>
              </a:rPr>
              <a:t>Melhorias: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100" b="1" dirty="0">
                <a:solidFill>
                  <a:srgbClr val="555555"/>
                </a:solidFill>
                <a:latin typeface="Montserrat ExtraBold"/>
              </a:rPr>
              <a:t>	SIGAFACIL Artesp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100" b="1" i="0" dirty="0">
                <a:solidFill>
                  <a:srgbClr val="555555"/>
                </a:solidFill>
                <a:latin typeface="Montserrat ExtraBold"/>
              </a:rPr>
              <a:t>	</a:t>
            </a:r>
            <a:r>
              <a:rPr lang="pt-BR" sz="1100" b="1" dirty="0">
                <a:solidFill>
                  <a:srgbClr val="555555"/>
                </a:solidFill>
                <a:latin typeface="Montserrat ExtraBold"/>
              </a:rPr>
              <a:t>APP CNH</a:t>
            </a:r>
            <a:endParaRPr sz="1100" b="1" i="0" dirty="0">
              <a:solidFill>
                <a:srgbClr val="555555"/>
              </a:solidFill>
              <a:latin typeface="Montserrat ExtraBold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E8AFD6B-6F06-8408-6DA0-8A603009FB2A}"/>
              </a:ext>
            </a:extLst>
          </p:cNvPr>
          <p:cNvSpPr txBox="1"/>
          <p:nvPr/>
        </p:nvSpPr>
        <p:spPr>
          <a:xfrm>
            <a:off x="5022706" y="2408650"/>
            <a:ext cx="3612216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pt-BR" b="0" i="0" dirty="0">
                <a:solidFill>
                  <a:srgbClr val="555555"/>
                </a:solidFill>
                <a:latin typeface="Montserrat"/>
              </a:rPr>
              <a:t>Existe a opção de site para consulta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67E9D7B-FB51-9917-BF70-39E2ACBA7812}"/>
              </a:ext>
            </a:extLst>
          </p:cNvPr>
          <p:cNvSpPr txBox="1"/>
          <p:nvPr/>
        </p:nvSpPr>
        <p:spPr>
          <a:xfrm>
            <a:off x="5022706" y="2801842"/>
            <a:ext cx="3612215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b="0" i="0" dirty="0">
                <a:solidFill>
                  <a:srgbClr val="555555"/>
                </a:solidFill>
                <a:latin typeface="Montserrat"/>
              </a:rPr>
              <a:t>Fatura </a:t>
            </a:r>
            <a:r>
              <a:rPr b="0" i="0" dirty="0" err="1">
                <a:solidFill>
                  <a:srgbClr val="555555"/>
                </a:solidFill>
                <a:latin typeface="Montserrat"/>
              </a:rPr>
              <a:t>consolidada</a:t>
            </a:r>
            <a:r>
              <a:rPr b="0" i="0" dirty="0">
                <a:solidFill>
                  <a:srgbClr val="555555"/>
                </a:solidFill>
                <a:latin typeface="Montserrat"/>
              </a:rPr>
              <a:t> de 30 </a:t>
            </a:r>
            <a:r>
              <a:rPr b="0" i="0" dirty="0" err="1">
                <a:solidFill>
                  <a:srgbClr val="555555"/>
                </a:solidFill>
                <a:latin typeface="Montserrat"/>
              </a:rPr>
              <a:t>dias</a:t>
            </a:r>
            <a:r>
              <a:rPr lang="pt-BR" b="0" i="0" dirty="0">
                <a:solidFill>
                  <a:srgbClr val="555555"/>
                </a:solidFill>
                <a:latin typeface="Montserrat"/>
              </a:rPr>
              <a:t> enviada para residência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2" name="TextBox 75">
            <a:extLst>
              <a:ext uri="{FF2B5EF4-FFF2-40B4-BE49-F238E27FC236}">
                <a16:creationId xmlns:a16="http://schemas.microsoft.com/office/drawing/2014/main" id="{492A2995-5FA3-0034-11A8-B5F05EC05D37}"/>
              </a:ext>
            </a:extLst>
          </p:cNvPr>
          <p:cNvSpPr txBox="1"/>
          <p:nvPr/>
        </p:nvSpPr>
        <p:spPr>
          <a:xfrm>
            <a:off x="326439" y="3136229"/>
            <a:ext cx="2866413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pt-BR" b="0" i="0" dirty="0">
                <a:solidFill>
                  <a:srgbClr val="555555"/>
                </a:solidFill>
                <a:latin typeface="Montserrat"/>
              </a:rPr>
              <a:t>Sites com “aparência oficial”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3" name="TextBox 69">
            <a:extLst>
              <a:ext uri="{FF2B5EF4-FFF2-40B4-BE49-F238E27FC236}">
                <a16:creationId xmlns:a16="http://schemas.microsoft.com/office/drawing/2014/main" id="{36703B2B-9C26-2F87-EBD1-2F924FA651D2}"/>
              </a:ext>
            </a:extLst>
          </p:cNvPr>
          <p:cNvSpPr txBox="1"/>
          <p:nvPr/>
        </p:nvSpPr>
        <p:spPr>
          <a:xfrm>
            <a:off x="6262726" y="1408324"/>
            <a:ext cx="2542032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1600" b="1" i="0" dirty="0">
                <a:solidFill>
                  <a:srgbClr val="E1712F"/>
                </a:solidFill>
                <a:latin typeface="Montserrat ExtraBold"/>
              </a:rPr>
              <a:t>FLÓRIDA</a:t>
            </a:r>
            <a:endParaRPr sz="1600" b="1" i="0" dirty="0">
              <a:solidFill>
                <a:srgbClr val="E1712F"/>
              </a:solidFill>
              <a:latin typeface="Montserrat ExtraBold"/>
            </a:endParaRPr>
          </a:p>
        </p:txBody>
      </p:sp>
      <p:sp>
        <p:nvSpPr>
          <p:cNvPr id="4" name="TextBox 78">
            <a:extLst>
              <a:ext uri="{FF2B5EF4-FFF2-40B4-BE49-F238E27FC236}">
                <a16:creationId xmlns:a16="http://schemas.microsoft.com/office/drawing/2014/main" id="{BA3E55BA-08A5-6BE9-25C5-7939998924B2}"/>
              </a:ext>
            </a:extLst>
          </p:cNvPr>
          <p:cNvSpPr txBox="1"/>
          <p:nvPr/>
        </p:nvSpPr>
        <p:spPr>
          <a:xfrm>
            <a:off x="5022706" y="3364395"/>
            <a:ext cx="3794853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pt-BR" b="0" i="0" dirty="0">
                <a:solidFill>
                  <a:srgbClr val="555555"/>
                </a:solidFill>
                <a:latin typeface="Montserrat"/>
              </a:rPr>
              <a:t>Caso não haja </a:t>
            </a:r>
            <a:r>
              <a:rPr lang="pt-BR" dirty="0">
                <a:solidFill>
                  <a:srgbClr val="555555"/>
                </a:solidFill>
                <a:latin typeface="Montserrat"/>
              </a:rPr>
              <a:t>pagamento, problema para renovar o licenciamento</a:t>
            </a:r>
            <a:endParaRPr b="0" i="0" dirty="0">
              <a:solidFill>
                <a:srgbClr val="555555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1047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D9243A42-15A1-6094-F5D4-BAC6E1565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5" y="681226"/>
            <a:ext cx="8604300" cy="7909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Como medir o efeito das melhorias implantadas?</a:t>
            </a:r>
            <a:b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pt-BR" dirty="0">
                <a:solidFill>
                  <a:schemeClr val="bg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Taxa de Evasão do Free Flow</a:t>
            </a:r>
            <a:endParaRPr dirty="0">
              <a:solidFill>
                <a:schemeClr val="bg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24128" y="2167128"/>
            <a:ext cx="1143000" cy="53035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 dirty="0">
                <a:solidFill>
                  <a:srgbClr val="E1712F"/>
                </a:solidFill>
                <a:latin typeface="Montserrat ExtraBold"/>
              </a:rPr>
              <a:t>TEFF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075688" y="2167128"/>
            <a:ext cx="475488" cy="53035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555555"/>
                </a:solidFill>
                <a:latin typeface="Montserrat ExtraBold"/>
              </a:rPr>
              <a:t>=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743200" y="1975104"/>
            <a:ext cx="5212080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555555"/>
                </a:solidFill>
                <a:latin typeface="Montserrat ExtraBold"/>
              </a:rPr>
              <a:t>Não pagantes sem tag</a:t>
            </a:r>
          </a:p>
        </p:txBody>
      </p:sp>
      <p:sp>
        <p:nvSpPr>
          <p:cNvPr id="67" name="Rectangle 66"/>
          <p:cNvSpPr/>
          <p:nvPr/>
        </p:nvSpPr>
        <p:spPr>
          <a:xfrm>
            <a:off x="2852928" y="2468880"/>
            <a:ext cx="4992624" cy="25603"/>
          </a:xfrm>
          <a:prstGeom prst="rect">
            <a:avLst/>
          </a:prstGeom>
          <a:solidFill>
            <a:srgbClr val="E17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2743200" y="2578608"/>
            <a:ext cx="5212080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 dirty="0">
                <a:solidFill>
                  <a:srgbClr val="555555"/>
                </a:solidFill>
                <a:latin typeface="Montserrat ExtraBold"/>
              </a:rPr>
              <a:t>Total de </a:t>
            </a:r>
            <a:r>
              <a:rPr sz="1800" b="1" i="0" dirty="0" err="1">
                <a:solidFill>
                  <a:srgbClr val="555555"/>
                </a:solidFill>
                <a:latin typeface="Montserrat ExtraBold"/>
              </a:rPr>
              <a:t>usuários</a:t>
            </a:r>
            <a:r>
              <a:rPr sz="1800" b="1" i="0" dirty="0">
                <a:solidFill>
                  <a:srgbClr val="555555"/>
                </a:solidFill>
                <a:latin typeface="Montserrat ExtraBold"/>
              </a:rPr>
              <a:t> </a:t>
            </a:r>
            <a:r>
              <a:rPr sz="1800" b="1" i="0" dirty="0" err="1">
                <a:solidFill>
                  <a:srgbClr val="555555"/>
                </a:solidFill>
                <a:latin typeface="Montserrat ExtraBold"/>
              </a:rPr>
              <a:t>sem</a:t>
            </a:r>
            <a:r>
              <a:rPr sz="1800" b="1" i="0" dirty="0">
                <a:solidFill>
                  <a:srgbClr val="555555"/>
                </a:solidFill>
                <a:latin typeface="Montserrat ExtraBold"/>
              </a:rPr>
              <a:t> tag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66928" y="3255264"/>
            <a:ext cx="8010144" cy="10972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566928" y="3401568"/>
            <a:ext cx="8010144" cy="3474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19" b="1" i="0" dirty="0">
                <a:solidFill>
                  <a:srgbClr val="8A8A8A"/>
                </a:solidFill>
                <a:latin typeface="Montserrat ExtraBold"/>
              </a:rPr>
              <a:t>TOTAL DE VEÍCULOS   →   </a:t>
            </a:r>
            <a:r>
              <a:rPr sz="919" b="1" i="0" dirty="0" err="1">
                <a:solidFill>
                  <a:srgbClr val="8A8A8A"/>
                </a:solidFill>
                <a:latin typeface="Montserrat ExtraBold"/>
              </a:rPr>
              <a:t>separar</a:t>
            </a:r>
            <a:r>
              <a:rPr sz="919" b="1" i="0" dirty="0">
                <a:solidFill>
                  <a:srgbClr val="8A8A8A"/>
                </a:solidFill>
                <a:latin typeface="Montserrat ExtraBold"/>
              </a:rPr>
              <a:t> </a:t>
            </a:r>
            <a:r>
              <a:rPr sz="919" b="1" i="0" dirty="0" err="1">
                <a:solidFill>
                  <a:srgbClr val="8A8A8A"/>
                </a:solidFill>
                <a:latin typeface="Montserrat ExtraBold"/>
              </a:rPr>
              <a:t>usuários</a:t>
            </a:r>
            <a:r>
              <a:rPr sz="919" b="1" i="0" dirty="0">
                <a:solidFill>
                  <a:srgbClr val="8A8A8A"/>
                </a:solidFill>
                <a:latin typeface="Montserrat ExtraBold"/>
              </a:rPr>
              <a:t> com tag   →   USUÁRIOS SEM TAG   →   </a:t>
            </a:r>
            <a:r>
              <a:rPr sz="919" b="1" i="0" dirty="0" err="1">
                <a:solidFill>
                  <a:srgbClr val="8A8A8A"/>
                </a:solidFill>
                <a:latin typeface="Montserrat ExtraBold"/>
              </a:rPr>
              <a:t>pagantes</a:t>
            </a:r>
            <a:r>
              <a:rPr sz="919" b="1" i="0" dirty="0">
                <a:solidFill>
                  <a:srgbClr val="8A8A8A"/>
                </a:solidFill>
                <a:latin typeface="Montserrat ExtraBold"/>
              </a:rPr>
              <a:t> × </a:t>
            </a:r>
            <a:r>
              <a:rPr sz="919" b="1" i="0" dirty="0" err="1">
                <a:solidFill>
                  <a:srgbClr val="8A8A8A"/>
                </a:solidFill>
                <a:latin typeface="Montserrat ExtraBold"/>
              </a:rPr>
              <a:t>não</a:t>
            </a:r>
            <a:r>
              <a:rPr sz="919" b="1" i="0" dirty="0">
                <a:solidFill>
                  <a:srgbClr val="8A8A8A"/>
                </a:solidFill>
                <a:latin typeface="Montserrat ExtraBold"/>
              </a:rPr>
              <a:t> </a:t>
            </a:r>
            <a:r>
              <a:rPr sz="919" b="1" i="0" dirty="0" err="1">
                <a:solidFill>
                  <a:srgbClr val="8A8A8A"/>
                </a:solidFill>
                <a:latin typeface="Montserrat ExtraBold"/>
              </a:rPr>
              <a:t>pagantes</a:t>
            </a:r>
            <a:r>
              <a:rPr sz="919" b="1" i="0" dirty="0">
                <a:solidFill>
                  <a:srgbClr val="8A8A8A"/>
                </a:solidFill>
                <a:latin typeface="Montserrat ExtraBold"/>
              </a:rPr>
              <a:t>   →   TEFF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0080" y="3962896"/>
            <a:ext cx="7863840" cy="21236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40" b="1" i="0" dirty="0">
                <a:solidFill>
                  <a:srgbClr val="E1712F"/>
                </a:solidFill>
                <a:latin typeface="Montserrat ExtraBold"/>
              </a:rPr>
              <a:t>O </a:t>
            </a:r>
            <a:r>
              <a:rPr sz="1140" b="1" i="0" dirty="0" err="1">
                <a:solidFill>
                  <a:srgbClr val="E1712F"/>
                </a:solidFill>
                <a:latin typeface="Montserrat ExtraBold"/>
              </a:rPr>
              <a:t>indicador</a:t>
            </a:r>
            <a:r>
              <a:rPr sz="1140" b="1" i="0" dirty="0">
                <a:solidFill>
                  <a:srgbClr val="E1712F"/>
                </a:solidFill>
                <a:latin typeface="Montserrat ExtraBold"/>
              </a:rPr>
              <a:t> </a:t>
            </a:r>
            <a:r>
              <a:rPr sz="1140" b="1" i="0" dirty="0" err="1">
                <a:solidFill>
                  <a:srgbClr val="E1712F"/>
                </a:solidFill>
                <a:latin typeface="Montserrat ExtraBold"/>
              </a:rPr>
              <a:t>permite</a:t>
            </a:r>
            <a:r>
              <a:rPr sz="1140" b="1" i="0" dirty="0">
                <a:solidFill>
                  <a:srgbClr val="E1712F"/>
                </a:solidFill>
                <a:latin typeface="Montserrat ExtraBold"/>
              </a:rPr>
              <a:t> </a:t>
            </a:r>
            <a:r>
              <a:rPr sz="1140" b="1" i="0" dirty="0" err="1">
                <a:solidFill>
                  <a:srgbClr val="E1712F"/>
                </a:solidFill>
                <a:latin typeface="Montserrat ExtraBold"/>
              </a:rPr>
              <a:t>comparar</a:t>
            </a:r>
            <a:r>
              <a:rPr sz="1140" b="1" i="0" dirty="0">
                <a:solidFill>
                  <a:srgbClr val="E1712F"/>
                </a:solidFill>
                <a:latin typeface="Montserrat ExtraBold"/>
              </a:rPr>
              <a:t> </a:t>
            </a:r>
            <a:r>
              <a:rPr sz="1140" b="1" i="0" dirty="0" err="1">
                <a:solidFill>
                  <a:srgbClr val="E1712F"/>
                </a:solidFill>
                <a:latin typeface="Montserrat ExtraBold"/>
              </a:rPr>
              <a:t>rodovias</a:t>
            </a:r>
            <a:r>
              <a:rPr sz="1140" b="1" i="0" dirty="0">
                <a:solidFill>
                  <a:srgbClr val="E1712F"/>
                </a:solidFill>
                <a:latin typeface="Montserrat ExtraBold"/>
              </a:rPr>
              <a:t>, </a:t>
            </a:r>
            <a:r>
              <a:rPr sz="1140" b="1" i="0" dirty="0" err="1">
                <a:solidFill>
                  <a:srgbClr val="E1712F"/>
                </a:solidFill>
                <a:latin typeface="Montserrat ExtraBold"/>
              </a:rPr>
              <a:t>períodos</a:t>
            </a:r>
            <a:r>
              <a:rPr sz="1140" b="1" i="0" dirty="0">
                <a:solidFill>
                  <a:srgbClr val="E1712F"/>
                </a:solidFill>
                <a:latin typeface="Montserrat ExtraBold"/>
              </a:rPr>
              <a:t> e </a:t>
            </a:r>
            <a:r>
              <a:rPr sz="1140" b="1" i="0" dirty="0" err="1">
                <a:solidFill>
                  <a:srgbClr val="E1712F"/>
                </a:solidFill>
                <a:latin typeface="Montserrat ExtraBold"/>
              </a:rPr>
              <a:t>concessionárias</a:t>
            </a:r>
            <a:r>
              <a:rPr sz="1140" b="1" i="0" dirty="0">
                <a:solidFill>
                  <a:srgbClr val="E1712F"/>
                </a:solidFill>
                <a:latin typeface="Montserrat ExtraBold"/>
              </a:rPr>
              <a:t> sob o </a:t>
            </a:r>
            <a:r>
              <a:rPr sz="1140" b="1" i="0" dirty="0" err="1">
                <a:solidFill>
                  <a:srgbClr val="E1712F"/>
                </a:solidFill>
                <a:latin typeface="Montserrat ExtraBold"/>
              </a:rPr>
              <a:t>mesmo</a:t>
            </a:r>
            <a:r>
              <a:rPr sz="1140" b="1" i="0" dirty="0">
                <a:solidFill>
                  <a:srgbClr val="E1712F"/>
                </a:solidFill>
                <a:latin typeface="Montserrat ExtraBold"/>
              </a:rPr>
              <a:t> </a:t>
            </a:r>
            <a:r>
              <a:rPr sz="1140" b="1" i="0" dirty="0" err="1">
                <a:solidFill>
                  <a:srgbClr val="E1712F"/>
                </a:solidFill>
                <a:latin typeface="Montserrat ExtraBold"/>
              </a:rPr>
              <a:t>recorte</a:t>
            </a:r>
            <a:r>
              <a:rPr sz="1140" b="1" i="0" dirty="0">
                <a:solidFill>
                  <a:srgbClr val="E1712F"/>
                </a:solidFill>
                <a:latin typeface="Montserrat ExtraBold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227875" y="764002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Após quase um ano, a TEFF pouco mudou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63" name="Chart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07168"/>
              </p:ext>
            </p:extLst>
          </p:nvPr>
        </p:nvGraphicFramePr>
        <p:xfrm>
          <a:off x="384048" y="1609344"/>
          <a:ext cx="5577840" cy="2395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1600200" y="1716118"/>
            <a:ext cx="7772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dirty="0">
                <a:solidFill>
                  <a:srgbClr val="555555"/>
                </a:solidFill>
                <a:latin typeface="Montserrat ExtraBold"/>
              </a:rPr>
              <a:t>33,7%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178808" y="1812329"/>
            <a:ext cx="7772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555555"/>
                </a:solidFill>
                <a:latin typeface="Montserrat ExtraBold"/>
              </a:rPr>
              <a:t>31,2%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600200" y="2810297"/>
            <a:ext cx="7772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dirty="0">
                <a:solidFill>
                  <a:srgbClr val="E1712F"/>
                </a:solidFill>
                <a:latin typeface="Montserrat ExtraBold"/>
              </a:rPr>
              <a:t>22,2%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178808" y="2788920"/>
            <a:ext cx="7772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dirty="0">
                <a:solidFill>
                  <a:srgbClr val="E1712F"/>
                </a:solidFill>
                <a:latin typeface="Montserrat ExtraBold"/>
              </a:rPr>
              <a:t>22,4%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153912" y="1673352"/>
            <a:ext cx="12801" cy="22860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6345936" y="2878496"/>
            <a:ext cx="219456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dirty="0">
                <a:solidFill>
                  <a:srgbClr val="E1712F"/>
                </a:solidFill>
                <a:latin typeface="Montserrat ExtraBold"/>
              </a:rPr>
              <a:t>+0,2 p.p.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45936" y="3335696"/>
            <a:ext cx="2194560" cy="37548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dirty="0">
                <a:solidFill>
                  <a:srgbClr val="E1712F"/>
                </a:solidFill>
                <a:latin typeface="Montserrat ExtraBold"/>
              </a:rPr>
              <a:t>Tamoios </a:t>
            </a:r>
            <a:r>
              <a:rPr sz="1100" b="1" i="0" dirty="0" err="1">
                <a:solidFill>
                  <a:srgbClr val="E1712F"/>
                </a:solidFill>
                <a:latin typeface="Montserrat ExtraBold"/>
              </a:rPr>
              <a:t>permaneceu</a:t>
            </a:r>
            <a:r>
              <a:rPr sz="1100" b="1" i="0" dirty="0">
                <a:solidFill>
                  <a:srgbClr val="E1712F"/>
                </a:solidFill>
                <a:latin typeface="Montserrat ExtraBold"/>
              </a:rPr>
              <a:t>
</a:t>
            </a:r>
            <a:r>
              <a:rPr sz="1100" b="1" i="0" dirty="0" err="1">
                <a:solidFill>
                  <a:srgbClr val="E1712F"/>
                </a:solidFill>
                <a:latin typeface="Montserrat ExtraBold"/>
              </a:rPr>
              <a:t>estável</a:t>
            </a:r>
            <a:endParaRPr sz="1100" b="1" i="0" dirty="0">
              <a:solidFill>
                <a:srgbClr val="E1712F"/>
              </a:solidFill>
              <a:latin typeface="Montserrat ExtraBold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428232" y="2788920"/>
            <a:ext cx="2011680" cy="10972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6345936" y="1795304"/>
            <a:ext cx="219456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 dirty="0">
                <a:solidFill>
                  <a:srgbClr val="555555"/>
                </a:solidFill>
                <a:latin typeface="Montserrat ExtraBold"/>
              </a:rPr>
              <a:t>−2,5 p.p.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345936" y="2252504"/>
            <a:ext cx="2194560" cy="4389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dirty="0" err="1">
                <a:solidFill>
                  <a:srgbClr val="555555"/>
                </a:solidFill>
                <a:latin typeface="Montserrat ExtraBold"/>
              </a:rPr>
              <a:t>Redução</a:t>
            </a:r>
            <a:r>
              <a:rPr sz="1100" b="1" i="0" dirty="0">
                <a:solidFill>
                  <a:srgbClr val="555555"/>
                </a:solidFill>
                <a:latin typeface="Montserrat ExtraBold"/>
              </a:rPr>
              <a:t> </a:t>
            </a:r>
            <a:r>
              <a:rPr sz="1100" b="1" i="0" dirty="0" err="1">
                <a:solidFill>
                  <a:srgbClr val="555555"/>
                </a:solidFill>
                <a:latin typeface="Montserrat ExtraBold"/>
              </a:rPr>
              <a:t>moderada</a:t>
            </a:r>
            <a:r>
              <a:rPr sz="1100" b="1" i="0" dirty="0">
                <a:solidFill>
                  <a:srgbClr val="555555"/>
                </a:solidFill>
                <a:latin typeface="Montserrat ExtraBold"/>
              </a:rPr>
              <a:t> </a:t>
            </a:r>
            <a:r>
              <a:rPr sz="1100" b="1" i="0" dirty="0" err="1">
                <a:solidFill>
                  <a:srgbClr val="555555"/>
                </a:solidFill>
                <a:latin typeface="Montserrat ExtraBold"/>
              </a:rPr>
              <a:t>na</a:t>
            </a:r>
            <a:r>
              <a:rPr sz="1100" b="1" i="0" dirty="0">
                <a:solidFill>
                  <a:srgbClr val="555555"/>
                </a:solidFill>
                <a:latin typeface="Montserrat ExtraBold"/>
              </a:rPr>
              <a:t>
</a:t>
            </a:r>
            <a:r>
              <a:rPr sz="1100" b="1" i="0" dirty="0" err="1">
                <a:solidFill>
                  <a:srgbClr val="555555"/>
                </a:solidFill>
                <a:latin typeface="Montserrat ExtraBold"/>
              </a:rPr>
              <a:t>Ecovias</a:t>
            </a:r>
            <a:r>
              <a:rPr sz="1100" b="1" i="0" dirty="0">
                <a:solidFill>
                  <a:srgbClr val="555555"/>
                </a:solidFill>
                <a:latin typeface="Montserrat ExtraBold"/>
              </a:rPr>
              <a:t> Noroeste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38912" y="4078224"/>
            <a:ext cx="8183879" cy="17235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80" b="0" i="0" dirty="0" err="1">
                <a:solidFill>
                  <a:srgbClr val="8A8A8A"/>
                </a:solidFill>
                <a:latin typeface="Montserrat"/>
              </a:rPr>
              <a:t>Comparação</a:t>
            </a:r>
            <a:r>
              <a:rPr sz="880" b="0" i="0" dirty="0">
                <a:solidFill>
                  <a:srgbClr val="8A8A8A"/>
                </a:solidFill>
                <a:latin typeface="Montserrat"/>
              </a:rPr>
              <a:t> entre </a:t>
            </a:r>
            <a:r>
              <a:rPr sz="880" b="0" i="0" dirty="0" err="1">
                <a:solidFill>
                  <a:srgbClr val="8A8A8A"/>
                </a:solidFill>
                <a:latin typeface="Montserrat"/>
              </a:rPr>
              <a:t>janeiro</a:t>
            </a:r>
            <a:r>
              <a:rPr sz="880" b="0" i="0" dirty="0">
                <a:solidFill>
                  <a:srgbClr val="8A8A8A"/>
                </a:solidFill>
                <a:latin typeface="Montserrat"/>
              </a:rPr>
              <a:t> e </a:t>
            </a:r>
            <a:r>
              <a:rPr sz="880" b="0" i="0" dirty="0" err="1">
                <a:solidFill>
                  <a:srgbClr val="8A8A8A"/>
                </a:solidFill>
                <a:latin typeface="Montserrat"/>
              </a:rPr>
              <a:t>dezembro</a:t>
            </a:r>
            <a:r>
              <a:rPr sz="880" b="0" i="0" dirty="0">
                <a:solidFill>
                  <a:srgbClr val="8A8A8A"/>
                </a:solidFill>
                <a:latin typeface="Montserrat"/>
              </a:rPr>
              <a:t> de 2025  |  </a:t>
            </a:r>
            <a:r>
              <a:rPr lang="pt-BR" sz="880" dirty="0">
                <a:solidFill>
                  <a:srgbClr val="8A8A8A"/>
                </a:solidFill>
                <a:latin typeface="Montserrat"/>
              </a:rPr>
              <a:t>dados fornecidos pela Artesp</a:t>
            </a:r>
            <a:endParaRPr sz="880" b="0" i="0" dirty="0">
              <a:solidFill>
                <a:srgbClr val="8A8A8A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361CD-A3E3-BD2F-06A6-1D053F8F2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>
            <a:extLst>
              <a:ext uri="{FF2B5EF4-FFF2-40B4-BE49-F238E27FC236}">
                <a16:creationId xmlns:a16="http://schemas.microsoft.com/office/drawing/2014/main" id="{3F146A28-8D80-C680-FC6C-62AB68C16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6B9A85D0-CC75-A0B2-DE3A-8C4C8152CD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5" y="764002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TEFF </a:t>
            </a:r>
            <a:r>
              <a:rPr lang="pt-BR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— evolução mensal em 2026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3" name="Subtitle — TEFF definition"/>
          <p:cNvSpPr txBox="1"/>
          <p:nvPr/>
        </p:nvSpPr>
        <p:spPr>
          <a:xfrm>
            <a:off x="475488" y="1271016"/>
            <a:ext cx="8193024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8A8A"/>
                </a:solidFill>
                <a:latin typeface="Montserrat"/>
              </a:rPr>
              <a:t>Taxa de Evasão Free Flow por rodovia/concessão</a:t>
            </a:r>
          </a:p>
        </p:txBody>
      </p:sp>
      <p:graphicFrame>
        <p:nvGraphicFramePr>
          <p:cNvPr id="64" name="TEFF monthly table 2026"/>
          <p:cNvGraphicFramePr>
            <a:graphicFrameLocks noGrp="1"/>
          </p:cNvGraphicFramePr>
          <p:nvPr/>
        </p:nvGraphicFramePr>
        <p:xfrm>
          <a:off x="457200" y="1691640"/>
          <a:ext cx="8211312" cy="24231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96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Montserrat ExtraBold"/>
                        </a:rPr>
                        <a:t>Mês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noFill/>
                    </a:lnT>
                    <a:lnB w="8890" cap="flat" cmpd="sng" algn="ctr">
                      <a:solidFill>
                        <a:srgbClr val="E1712F"/>
                      </a:solidFill>
                      <a:prstDash val="solid"/>
                      <a:round/>
                    </a:lnB>
                    <a:solidFill>
                      <a:srgbClr val="E1712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Montserrat ExtraBold"/>
                        </a:rPr>
                        <a:t>Novo Litoral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noFill/>
                    </a:lnT>
                    <a:lnB w="8890" cap="flat" cmpd="sng" algn="ctr">
                      <a:solidFill>
                        <a:srgbClr val="E1712F"/>
                      </a:solidFill>
                      <a:prstDash val="solid"/>
                      <a:round/>
                    </a:lnB>
                    <a:solidFill>
                      <a:srgbClr val="E1712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Montserrat ExtraBold"/>
                        </a:rPr>
                        <a:t>Tamoios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noFill/>
                    </a:lnT>
                    <a:lnB w="8890" cap="flat" cmpd="sng" algn="ctr">
                      <a:solidFill>
                        <a:srgbClr val="E1712F"/>
                      </a:solidFill>
                      <a:prstDash val="solid"/>
                      <a:round/>
                    </a:lnB>
                    <a:solidFill>
                      <a:srgbClr val="E1712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Montserrat ExtraBold"/>
                        </a:rPr>
                        <a:t>EcoNoroeste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noFill/>
                    </a:lnT>
                    <a:lnB w="8890" cap="flat" cmpd="sng" algn="ctr">
                      <a:solidFill>
                        <a:srgbClr val="E1712F"/>
                      </a:solidFill>
                      <a:prstDash val="solid"/>
                      <a:round/>
                    </a:lnB>
                    <a:solidFill>
                      <a:srgbClr val="E1712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Montserrat ExtraBold"/>
                        </a:rPr>
                        <a:t>Nova Raposo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noFill/>
                    </a:lnT>
                    <a:lnB w="8890" cap="flat" cmpd="sng" algn="ctr">
                      <a:solidFill>
                        <a:srgbClr val="E1712F"/>
                      </a:solidFill>
                      <a:prstDash val="solid"/>
                      <a:round/>
                    </a:lnB>
                    <a:solidFill>
                      <a:srgbClr val="E1712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Montserrat ExtraBold"/>
                        </a:rPr>
                        <a:t>SP Serra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noFill/>
                    </a:lnT>
                    <a:lnB w="8890" cap="flat" cmpd="sng" algn="ctr">
                      <a:solidFill>
                        <a:srgbClr val="E1712F"/>
                      </a:solidFill>
                      <a:prstDash val="solid"/>
                      <a:round/>
                    </a:lnB>
                    <a:solidFill>
                      <a:srgbClr val="E171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jan/26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solidFill>
                        <a:srgbClr val="E171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26,6%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solidFill>
                        <a:srgbClr val="E171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23,5%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solidFill>
                        <a:srgbClr val="E171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33,4%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solidFill>
                        <a:srgbClr val="E171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44,3%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solidFill>
                        <a:srgbClr val="E171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51,7%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8890" cap="flat" cmpd="sng" algn="ctr">
                      <a:solidFill>
                        <a:srgbClr val="E171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fev/26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23,5%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28,0%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37,6%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46,3%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53,9%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mar/26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22,2%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28,9%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30,9%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47,8%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51,6%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abr/26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21,1%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32,7%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30,0%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35,8%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58,6%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mai/26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25,7%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34,6%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31,5%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46,6%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62,7%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985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jun/26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—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30,6%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34,1%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57,3%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555555"/>
                          </a:solidFill>
                          <a:latin typeface="Montserrat"/>
                        </a:rPr>
                        <a:t>67,1%</a:t>
                      </a:r>
                    </a:p>
                  </a:txBody>
                  <a:tcPr marT="32004" marB="32004" anchor="ctr">
                    <a:lnL w="8890" cap="flat" cmpd="sng" algn="ctr">
                      <a:noFill/>
                    </a:lnL>
                    <a:lnR w="8890" cap="flat" cmpd="sng" algn="ctr">
                      <a:noFill/>
                    </a:lnR>
                    <a:lnT w="698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D0D0D0"/>
                      </a:solidFill>
                      <a:prstDash val="solid"/>
                      <a:round/>
                    </a:lnB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5" name="Note — Novo Litoral June 2026"/>
          <p:cNvSpPr txBox="1"/>
          <p:nvPr/>
        </p:nvSpPr>
        <p:spPr>
          <a:xfrm>
            <a:off x="475488" y="4242816"/>
            <a:ext cx="8193024" cy="20116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8A8A8A"/>
                </a:solidFill>
                <a:latin typeface="Montserrat"/>
              </a:rPr>
              <a:t>Nota: Novo Litoral sem dado disponível para jun/26.</a:t>
            </a:r>
          </a:p>
        </p:txBody>
      </p:sp>
    </p:spTree>
    <p:extLst>
      <p:ext uri="{BB962C8B-B14F-4D97-AF65-F5344CB8AC3E}">
        <p14:creationId xmlns:p14="http://schemas.microsoft.com/office/powerpoint/2010/main" val="1947019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Fundo institucional restaurado do modelo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D9243A42-15A1-6094-F5D4-BAC6E1565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7875" y="851778"/>
            <a:ext cx="8604300" cy="4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TEFF torna o problema </a:t>
            </a:r>
            <a:r>
              <a:rPr lang="pt-BR" dirty="0" err="1">
                <a:solidFill>
                  <a:srgbClr val="E1712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monitorável</a:t>
            </a:r>
            <a:endParaRPr dirty="0">
              <a:solidFill>
                <a:srgbClr val="E1712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8368" y="2074422"/>
            <a:ext cx="2377440" cy="3293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dirty="0">
                <a:solidFill>
                  <a:srgbClr val="555555"/>
                </a:solidFill>
                <a:latin typeface="Montserrat ExtraBold"/>
              </a:rPr>
              <a:t>COMPARAR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48640" y="2742139"/>
            <a:ext cx="237744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55555"/>
                </a:solidFill>
                <a:latin typeface="Montserrat"/>
              </a:rPr>
              <a:t>rodovias, períodos
e concessionárias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090672" y="2047195"/>
            <a:ext cx="10972" cy="128016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3319272" y="2074627"/>
            <a:ext cx="237744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 dirty="0">
                <a:solidFill>
                  <a:srgbClr val="555555"/>
                </a:solidFill>
                <a:latin typeface="Montserrat ExtraBold"/>
              </a:rPr>
              <a:t>AVALIAR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593591" y="2602301"/>
            <a:ext cx="1828800" cy="22859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3319272" y="2742139"/>
            <a:ext cx="237744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 dirty="0">
                <a:solidFill>
                  <a:srgbClr val="555555"/>
                </a:solidFill>
                <a:latin typeface="Montserrat"/>
              </a:rPr>
              <a:t>o </a:t>
            </a:r>
            <a:r>
              <a:rPr sz="1200" b="0" i="0" dirty="0" err="1">
                <a:solidFill>
                  <a:srgbClr val="555555"/>
                </a:solidFill>
                <a:latin typeface="Montserrat"/>
              </a:rPr>
              <a:t>efeito</a:t>
            </a:r>
            <a:r>
              <a:rPr sz="1200" b="0" i="0" dirty="0">
                <a:solidFill>
                  <a:srgbClr val="555555"/>
                </a:solidFill>
                <a:latin typeface="Montserrat"/>
              </a:rPr>
              <a:t> de </a:t>
            </a:r>
            <a:r>
              <a:rPr sz="1200" b="0" i="0" dirty="0" err="1">
                <a:solidFill>
                  <a:srgbClr val="555555"/>
                </a:solidFill>
                <a:latin typeface="Montserrat"/>
              </a:rPr>
              <a:t>medidas</a:t>
            </a:r>
            <a:r>
              <a:rPr sz="1200" b="0" i="0" dirty="0">
                <a:solidFill>
                  <a:srgbClr val="555555"/>
                </a:solidFill>
                <a:latin typeface="Montserrat"/>
              </a:rPr>
              <a:t>
</a:t>
            </a:r>
            <a:r>
              <a:rPr sz="1200" b="0" i="0" dirty="0" err="1">
                <a:solidFill>
                  <a:srgbClr val="555555"/>
                </a:solidFill>
                <a:latin typeface="Montserrat"/>
              </a:rPr>
              <a:t>regulatórias</a:t>
            </a:r>
            <a:endParaRPr sz="1200" b="0" i="0" dirty="0">
              <a:solidFill>
                <a:srgbClr val="555555"/>
              </a:solidFill>
              <a:latin typeface="Montserrat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861304" y="2047195"/>
            <a:ext cx="10972" cy="128016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6089903" y="2074627"/>
            <a:ext cx="237744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555555"/>
                </a:solidFill>
                <a:latin typeface="Montserrat ExtraBold"/>
              </a:rPr>
              <a:t>REPLICAR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64223" y="2559259"/>
            <a:ext cx="1828800" cy="22859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6089903" y="2742139"/>
            <a:ext cx="237744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55555"/>
                </a:solidFill>
                <a:latin typeface="Montserrat"/>
              </a:rPr>
              <a:t>o indicador em
outras concessões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58368" y="3833719"/>
            <a:ext cx="7827264" cy="4524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350" b="1" i="0" dirty="0">
                <a:solidFill>
                  <a:srgbClr val="E1712F"/>
                </a:solidFill>
                <a:latin typeface="Montserrat ExtraBold"/>
              </a:rPr>
              <a:t>O desafio do Free Flow vai além da tecnologia: o usuário precisa saber, entender e conseguir pagar</a:t>
            </a:r>
            <a:endParaRPr sz="1350" b="1" i="0" dirty="0">
              <a:solidFill>
                <a:srgbClr val="E1712F"/>
              </a:solidFill>
              <a:latin typeface="Montserrat ExtraBold"/>
            </a:endParaRPr>
          </a:p>
        </p:txBody>
      </p:sp>
      <p:sp>
        <p:nvSpPr>
          <p:cNvPr id="2" name="Rectangle 68">
            <a:extLst>
              <a:ext uri="{FF2B5EF4-FFF2-40B4-BE49-F238E27FC236}">
                <a16:creationId xmlns:a16="http://schemas.microsoft.com/office/drawing/2014/main" id="{122B3BAB-5867-91A2-D6FE-2944A22840EF}"/>
              </a:ext>
            </a:extLst>
          </p:cNvPr>
          <p:cNvSpPr/>
          <p:nvPr/>
        </p:nvSpPr>
        <p:spPr>
          <a:xfrm>
            <a:off x="950977" y="2579442"/>
            <a:ext cx="1828800" cy="22859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FUND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FUND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TextBox 73"/>
          <p:cNvSpPr txBox="1"/>
          <p:nvPr/>
        </p:nvSpPr>
        <p:spPr>
          <a:xfrm>
            <a:off x="1097280" y="640080"/>
            <a:ext cx="6949440" cy="59436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 i="0">
                <a:solidFill>
                  <a:srgbClr val="FFFFFF"/>
                </a:solidFill>
                <a:latin typeface="Montserrat ExtraBold"/>
              </a:rPr>
              <a:t>Obrigado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1459</TotalTime>
  <Words>647</Words>
  <Application>Microsoft Macintosh PowerPoint</Application>
  <PresentationFormat>Apresentação na tela (16:9)</PresentationFormat>
  <Paragraphs>137</Paragraphs>
  <Slides>19</Slides>
  <Notes>19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Wingdings</vt:lpstr>
      <vt:lpstr>Arial</vt:lpstr>
      <vt:lpstr>Montserrat</vt:lpstr>
      <vt:lpstr>Montserrat ExtraBold</vt:lpstr>
      <vt:lpstr>Simple Light</vt:lpstr>
      <vt:lpstr>Free Flow Desafios de Implantação e a Criação de um Indicador de Inadimplência para o Controle Externo.  Fernando Marques Vasconcelos Garcia, CFA Chefe Técnico da Fiscalização | TCESP  </vt:lpstr>
      <vt:lpstr>Início turbulento</vt:lpstr>
      <vt:lpstr>Free Flow – Rota Sorocabana</vt:lpstr>
      <vt:lpstr>O free flow elimina a cancela, não a cobrança</vt:lpstr>
      <vt:lpstr>A tecnologia avançou mais rápido que a experiência do usuário</vt:lpstr>
      <vt:lpstr>Na estrada, a cobrança quase não se anuncia</vt:lpstr>
      <vt:lpstr>Na estrada, a cobrança quase não se anuncia</vt:lpstr>
      <vt:lpstr>Free Flow: Flórida X Brasil</vt:lpstr>
      <vt:lpstr>A diferença está no fluxo de cobrança</vt:lpstr>
      <vt:lpstr>Sites com “aparência oficial”</vt:lpstr>
      <vt:lpstr>Sites com “aparência oficial”</vt:lpstr>
      <vt:lpstr>Sites com “aparência oficial”</vt:lpstr>
      <vt:lpstr>Sites com “aparência oficial”</vt:lpstr>
      <vt:lpstr>A diferença está no fluxo de cobrança</vt:lpstr>
      <vt:lpstr>Como medir o efeito das melhorias implantadas? Taxa de Evasão do Free Flow</vt:lpstr>
      <vt:lpstr>Após quase um ano, a TEFF pouco mudou</vt:lpstr>
      <vt:lpstr>TEFF — evolução mensal em 2026</vt:lpstr>
      <vt:lpstr>TEFF torna o problema monitorável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Fernando Garcia</cp:lastModifiedBy>
  <cp:revision>12</cp:revision>
  <dcterms:modified xsi:type="dcterms:W3CDTF">2026-09-11T19:59:48Z</dcterms:modified>
</cp:coreProperties>
</file>