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3" r:id="rId5"/>
    <p:sldId id="264" r:id="rId6"/>
    <p:sldId id="265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6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77" r:id="rId27"/>
    <p:sldId id="261" r:id="rId28"/>
    <p:sldId id="258" r:id="rId29"/>
    <p:sldId id="259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E217BB-5EB0-08D9-9E80-EDE839256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372955-EC18-2E5F-54E7-CC9FCC0DA0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110FB9-14F7-AFAF-ACFB-C851255ED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5E8773-7CC6-4BC1-083F-913009822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82EBEB-2314-AE4D-ED0C-8D1C671AF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849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1058D7-AB91-A2C6-7B98-4A8CFF43F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EFF1F65-EE35-1F0D-8578-C1B16FE3E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042692-35D8-6DB3-39C5-4E2F55715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AF3D9E-3120-9F0C-3376-5FD332FDA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11A9F6-9ADF-97D7-797D-A01B62AB9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3560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04776B-D7B2-91D2-F4BB-F04159FBB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263BD4D-C044-FCD0-ECBD-E31A8B0CF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00A252-59E9-88BD-AD15-2275831C8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36736A-DFCD-7591-F43D-7BC3A1207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DD6763-3572-79D1-D9C4-9CADB0AF6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71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7ECDF7-C1C1-42F3-2D50-A155E044B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98F7F9-1FE4-7E99-AF60-F5240B3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4CA7C2-0FA8-8BDB-4A70-6622494FF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7637BA-C187-871D-7171-9B584848D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AD22C2-CE72-251C-A7CF-38BA6AA62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15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7FCDDF-A9DB-F747-2513-CAED5B04E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5369536-AB81-FF43-E42E-A28888009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A643B0-E78C-3E7F-563E-D698F766C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78A85C-DF8E-BAA5-87FD-6CE847FA9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11E07E-0FD2-023D-0E83-8B93E4EE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6866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27970E-42DD-FB94-7E15-FA830D58F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F26BFA-FCC1-8CEF-1529-EA9172F91F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97062EB-A62B-AD0C-4095-2324E0D4B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D9A1CF6-6C46-2F2E-07A9-25F8B7F3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E7F84E1-C544-C916-838B-87D989D3E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72FB01F-3241-DC56-E5DF-1E4DBE0EA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473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B8671F-738B-574E-7A92-B70378A23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E4C693-D193-DB1E-8E8A-8B3D0AAD7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5311434-52E0-7DF3-D451-F811D708E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BC7B212-16F8-1C6F-9377-BFDCCB7C51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C232D93-B0B8-57C4-F59D-A320FB5D50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4559920-F0E0-3314-03E8-4C4A7C092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FD65EEE-D798-9C9B-7C0B-AD3CBC901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57AE0D7-6896-382D-013F-ACA27FA1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083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97AB5-357C-E001-E5FB-AB916B9B4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730106D-07D2-E6BB-E4BF-530B20F42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6F46BE8-498E-521D-6613-0293179C0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F3B0722-0300-431C-4835-E992789CE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508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90CC74F-61B6-0859-AB69-C432C1569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0A93978-8D0F-DFC3-4727-0BD8263CD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354E50B-D394-7C93-88D1-D919C6A7F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9857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912812-F010-2AFE-6C5A-68548B486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254B8F-F90C-BA9B-21FC-8792C7A56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97DE9F4-519C-A10D-C3AD-111986B03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6A02952-07CF-AFE1-ADD1-82691DBD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A28E658-CC21-85AB-1297-1AF74C269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6B9B91B-498F-4EE8-8543-B04222899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589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1FA507-2ADD-B7B5-EE93-2BE84AD94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E8D3CBC-2865-D094-1D47-070B66DEEA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B4AA967-8AD1-1375-1F9E-21880D3EC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60B63B-83FB-A183-DCAA-4AB157197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FD6C64B-0E34-A6EB-7A1D-D9E53F139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C30F321-1F65-2DF9-D2C1-BC2E420A7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473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9554E6B-D0A6-D060-921E-4F660F213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99A8E5-6887-15E8-6DDC-BBD7C3178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503DCC-A284-B179-67E7-ADD490C29A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04AAEC-88C6-AFD1-9233-3FC9F0BE22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5F5F7B-03E0-800D-09AD-32FFB8E8B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20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CBF5EE-B9B6-BC9C-4A93-3F91DEB64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4687" y="2992120"/>
            <a:ext cx="9144000" cy="873760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  <a:latin typeface="Abadi" panose="020B0604020104020204" pitchFamily="34" charset="0"/>
              </a:rPr>
              <a:t>O Planejamento das Licitações em Debate</a:t>
            </a:r>
          </a:p>
        </p:txBody>
      </p:sp>
    </p:spTree>
    <p:extLst>
      <p:ext uri="{BB962C8B-B14F-4D97-AF65-F5344CB8AC3E}">
        <p14:creationId xmlns:p14="http://schemas.microsoft.com/office/powerpoint/2010/main" val="3204084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TCE-GO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2755"/>
            <a:ext cx="10515600" cy="462420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t-BR" sz="3000" b="1" dirty="0">
                <a:solidFill>
                  <a:schemeClr val="bg1"/>
                </a:solidFill>
              </a:rPr>
              <a:t>Acórdão nº 879/2023 –TCE-GO</a:t>
            </a:r>
          </a:p>
          <a:p>
            <a:pPr marL="0" indent="0" algn="just">
              <a:buNone/>
            </a:pPr>
            <a:endParaRPr lang="pt-BR" sz="4000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4300" b="1" dirty="0">
                <a:solidFill>
                  <a:schemeClr val="bg1"/>
                </a:solidFill>
              </a:rPr>
              <a:t>- Cientificar à (...) que: f.2.</a:t>
            </a:r>
            <a:r>
              <a:rPr lang="pt-BR" sz="4300" dirty="0">
                <a:solidFill>
                  <a:schemeClr val="bg1"/>
                </a:solidFill>
              </a:rPr>
              <a:t> </a:t>
            </a:r>
            <a:r>
              <a:rPr lang="pt-BR" sz="4300" u="sng" dirty="0">
                <a:solidFill>
                  <a:schemeClr val="bg1"/>
                </a:solidFill>
              </a:rPr>
              <a:t>os estudos técnicos preliminares não traduzem mera formalidade</a:t>
            </a:r>
            <a:r>
              <a:rPr lang="pt-BR" sz="4300" dirty="0">
                <a:solidFill>
                  <a:schemeClr val="bg1"/>
                </a:solidFill>
              </a:rPr>
              <a:t>, mas instrumento de planejamento e gestão de gasto público, e deve ser elaborado de forma a refletir, o melhor possível, as necessidades da companhia, e deve utilizar de dados reais e atualizados empresa.</a:t>
            </a:r>
            <a:endParaRPr lang="pt-BR" sz="43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844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6362"/>
          </a:xfrm>
        </p:spPr>
        <p:txBody>
          <a:bodyPr>
            <a:normAutofit fontScale="90000"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TCE-GO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914401"/>
            <a:ext cx="11074879" cy="557847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pt-BR" sz="3600" dirty="0">
                <a:solidFill>
                  <a:schemeClr val="bg1"/>
                </a:solidFill>
              </a:rPr>
              <a:t>Acórdão nº 879/2023 –TCE-GO</a:t>
            </a:r>
          </a:p>
          <a:p>
            <a:pPr marL="0" indent="0" algn="just">
              <a:buNone/>
            </a:pPr>
            <a:endParaRPr lang="pt-BR" sz="4300" dirty="0">
              <a:solidFill>
                <a:schemeClr val="bg1"/>
              </a:solidFill>
            </a:endParaRPr>
          </a:p>
          <a:p>
            <a:pPr algn="just">
              <a:buFontTx/>
              <a:buChar char="-"/>
            </a:pPr>
            <a:r>
              <a:rPr lang="pt-BR" sz="4600" b="1" dirty="0">
                <a:solidFill>
                  <a:schemeClr val="bg1"/>
                </a:solidFill>
              </a:rPr>
              <a:t>Cientificar à (...) que: f.3 </a:t>
            </a:r>
            <a:r>
              <a:rPr lang="pt-BR" sz="4600" dirty="0">
                <a:solidFill>
                  <a:schemeClr val="bg1"/>
                </a:solidFill>
              </a:rPr>
              <a:t>- em </a:t>
            </a:r>
            <a:r>
              <a:rPr lang="pt-BR" sz="4600" b="1" dirty="0">
                <a:solidFill>
                  <a:schemeClr val="bg1"/>
                </a:solidFill>
              </a:rPr>
              <a:t>pesquisa de preços</a:t>
            </a:r>
            <a:r>
              <a:rPr lang="pt-BR" sz="4600" dirty="0">
                <a:solidFill>
                  <a:schemeClr val="bg1"/>
                </a:solidFill>
              </a:rPr>
              <a:t>, o objeto discriminado nos contratos utilizados como parâmetro deve guardar a maior correlação possível com a composição do objeto pretendido, sob pena de desvirtuação da finalidade do procedimento, risco de contratação antieconômica e responsabilização de quem lhe der causa. </a:t>
            </a:r>
          </a:p>
          <a:p>
            <a:pPr algn="just">
              <a:buFontTx/>
              <a:buChar char="-"/>
            </a:pPr>
            <a:r>
              <a:rPr lang="pt-BR" sz="4600" dirty="0">
                <a:solidFill>
                  <a:schemeClr val="bg1"/>
                </a:solidFill>
              </a:rPr>
              <a:t>Para objetos restritos e/ou com detalhamento específico, eventual inexistência da correlação indicada deve vir adequadamente justificada nos autos da contratação; </a:t>
            </a:r>
            <a:endParaRPr lang="pt-BR" sz="4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809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TCE-GO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8074"/>
            <a:ext cx="10515600" cy="470889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pt-BR" sz="3600" dirty="0">
                <a:solidFill>
                  <a:schemeClr val="bg1"/>
                </a:solidFill>
              </a:rPr>
              <a:t>Acórdão nº 879/2023 –TCE-GO</a:t>
            </a:r>
          </a:p>
          <a:p>
            <a:pPr marL="0" indent="0" algn="just">
              <a:buNone/>
            </a:pPr>
            <a:endParaRPr lang="pt-BR" sz="43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4300" b="1" dirty="0">
                <a:solidFill>
                  <a:schemeClr val="bg1"/>
                </a:solidFill>
              </a:rPr>
              <a:t>g) determinar à (...) que:</a:t>
            </a:r>
          </a:p>
          <a:p>
            <a:pPr marL="0" indent="0" algn="just">
              <a:buNone/>
            </a:pPr>
            <a:r>
              <a:rPr lang="pt-BR" sz="4300" b="1" dirty="0">
                <a:solidFill>
                  <a:schemeClr val="bg1"/>
                </a:solidFill>
              </a:rPr>
              <a:t>g.1. realize estudos técnicos preliminares adequados e detalhados, de forma que reste evidenciado não apenas o interesse público envolvido, mas igualmente o levantamento das soluções ofertadas pelo mercado, e a justificativa adequada e suficientemente motivada quanto a escolha da solução entre as disponíveis e a sua economicidade relativa; </a:t>
            </a:r>
            <a:r>
              <a:rPr lang="pt-BR" sz="4300" dirty="0">
                <a:solidFill>
                  <a:schemeClr val="bg1"/>
                </a:solidFill>
              </a:rPr>
              <a:t>; </a:t>
            </a:r>
            <a:endParaRPr lang="pt-BR" sz="43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591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Os “Planejamentos”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Para uma implementação </a:t>
            </a:r>
            <a:r>
              <a:rPr lang="pt-BR" sz="3800" b="1" u="sng" dirty="0">
                <a:solidFill>
                  <a:schemeClr val="bg1"/>
                </a:solidFill>
              </a:rPr>
              <a:t>eficiente</a:t>
            </a:r>
            <a:r>
              <a:rPr lang="pt-BR" sz="3800" dirty="0">
                <a:solidFill>
                  <a:schemeClr val="bg1"/>
                </a:solidFill>
              </a:rPr>
              <a:t> e verdadeiramente </a:t>
            </a:r>
            <a:r>
              <a:rPr lang="pt-BR" sz="3800" b="1" u="sng" dirty="0">
                <a:solidFill>
                  <a:schemeClr val="bg1"/>
                </a:solidFill>
              </a:rPr>
              <a:t>útil</a:t>
            </a:r>
            <a:r>
              <a:rPr lang="pt-BR" sz="3800" dirty="0">
                <a:solidFill>
                  <a:schemeClr val="bg1"/>
                </a:solidFill>
              </a:rPr>
              <a:t> dos novos mecanismos de governança instituídos pela NLLC, é imperativo que os níveis estratégico e tático da administração pública se atentem para os </a:t>
            </a:r>
            <a:r>
              <a:rPr lang="pt-BR" sz="3800" u="sng" dirty="0">
                <a:solidFill>
                  <a:schemeClr val="bg1"/>
                </a:solidFill>
              </a:rPr>
              <a:t>diversos mecanismos complementares de planejamento</a:t>
            </a:r>
            <a:r>
              <a:rPr lang="pt-BR" sz="3800" dirty="0">
                <a:solidFill>
                  <a:schemeClr val="bg1"/>
                </a:solidFill>
              </a:rPr>
              <a:t>, </a:t>
            </a:r>
            <a:r>
              <a:rPr lang="pt-BR" sz="3800" b="1" u="sng" dirty="0">
                <a:solidFill>
                  <a:schemeClr val="bg1"/>
                </a:solidFill>
              </a:rPr>
              <a:t>anteriores ao ETP</a:t>
            </a:r>
          </a:p>
        </p:txBody>
      </p:sp>
    </p:spTree>
    <p:extLst>
      <p:ext uri="{BB962C8B-B14F-4D97-AF65-F5344CB8AC3E}">
        <p14:creationId xmlns:p14="http://schemas.microsoft.com/office/powerpoint/2010/main" val="1359291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Os “Planejamentos”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1 – Documentos de Formalização de Demandas e Plano de Contratação Anual</a:t>
            </a:r>
          </a:p>
          <a:p>
            <a:pPr marL="0" indent="0" algn="just">
              <a:buNone/>
            </a:pPr>
            <a:endParaRPr lang="pt-BR" sz="3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3800" b="1" dirty="0">
                <a:solidFill>
                  <a:schemeClr val="bg1"/>
                </a:solidFill>
              </a:rPr>
              <a:t>Acórdão 1321/2014 – Plenário do TCU</a:t>
            </a:r>
          </a:p>
          <a:p>
            <a:pPr marL="0" indent="0" algn="ctr">
              <a:buNone/>
            </a:pPr>
            <a:endParaRPr lang="pt-BR" sz="38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3800" b="1" dirty="0">
                <a:solidFill>
                  <a:schemeClr val="bg1"/>
                </a:solidFill>
              </a:rPr>
              <a:t>RCA – TCU </a:t>
            </a:r>
            <a:r>
              <a:rPr lang="pt-BR" dirty="0">
                <a:solidFill>
                  <a:schemeClr val="bg1"/>
                </a:solidFill>
              </a:rPr>
              <a:t>(Google)</a:t>
            </a:r>
            <a:endParaRPr lang="pt-BR" sz="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95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Os “Planejamentos”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1 – Documentos de Formalização de Demandas e Plano de Contratação Anual</a:t>
            </a:r>
          </a:p>
          <a:p>
            <a:pPr marL="0" indent="0" algn="just">
              <a:buNone/>
            </a:pPr>
            <a:endParaRPr lang="pt-BR" sz="3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3800" b="1" dirty="0">
                <a:solidFill>
                  <a:schemeClr val="bg1"/>
                </a:solidFill>
              </a:rPr>
              <a:t>Função: alinhar com o planejamento estratégico e subsidiar a elaboração das respectivas leis orçamentárias.</a:t>
            </a:r>
            <a:endParaRPr lang="pt-BR" sz="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816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Os “Planejamentos”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003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800" b="1" dirty="0">
                <a:solidFill>
                  <a:schemeClr val="bg1"/>
                </a:solidFill>
              </a:rPr>
              <a:t>2 – Promover gestão por competências (art. 7°)</a:t>
            </a:r>
            <a:r>
              <a:rPr lang="pt-BR" sz="3800" dirty="0">
                <a:solidFill>
                  <a:schemeClr val="bg1"/>
                </a:solidFill>
              </a:rPr>
              <a:t>:</a:t>
            </a:r>
          </a:p>
          <a:p>
            <a:pPr marL="0" indent="0" algn="just">
              <a:buNone/>
            </a:pPr>
            <a:endParaRPr lang="pt-BR" sz="3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- </a:t>
            </a:r>
            <a:r>
              <a:rPr lang="pt-BR" sz="3800" i="1" dirty="0">
                <a:solidFill>
                  <a:schemeClr val="bg1"/>
                </a:solidFill>
              </a:rPr>
              <a:t>planejamento</a:t>
            </a:r>
            <a:r>
              <a:rPr lang="pt-BR" sz="3800" dirty="0">
                <a:solidFill>
                  <a:schemeClr val="bg1"/>
                </a:solidFill>
              </a:rPr>
              <a:t> prévio e também contínuo de </a:t>
            </a:r>
            <a:r>
              <a:rPr lang="pt-BR" sz="3800" b="1" u="sng" dirty="0">
                <a:solidFill>
                  <a:schemeClr val="bg1"/>
                </a:solidFill>
              </a:rPr>
              <a:t>gestão de pessoas,</a:t>
            </a:r>
            <a:r>
              <a:rPr lang="pt-BR" sz="3800" b="1" dirty="0">
                <a:solidFill>
                  <a:schemeClr val="bg1"/>
                </a:solidFill>
              </a:rPr>
              <a:t> </a:t>
            </a:r>
            <a:r>
              <a:rPr lang="pt-BR" sz="3800" dirty="0">
                <a:solidFill>
                  <a:schemeClr val="bg1"/>
                </a:solidFill>
              </a:rPr>
              <a:t>orientado</a:t>
            </a:r>
            <a:r>
              <a:rPr lang="pt-BR" sz="3800" b="1" dirty="0">
                <a:solidFill>
                  <a:schemeClr val="bg1"/>
                </a:solidFill>
              </a:rPr>
              <a:t> </a:t>
            </a:r>
            <a:r>
              <a:rPr lang="pt-BR" sz="3800" dirty="0">
                <a:solidFill>
                  <a:schemeClr val="bg1"/>
                </a:solidFill>
              </a:rPr>
              <a:t>a garantir que aqueles que exercem funções essenciais na execução dos procedimentos de licitações e contratos tenham </a:t>
            </a:r>
            <a:r>
              <a:rPr lang="pt-BR" sz="3800" b="1" u="sng" dirty="0">
                <a:solidFill>
                  <a:schemeClr val="bg1"/>
                </a:solidFill>
              </a:rPr>
              <a:t>conhecimentos</a:t>
            </a:r>
            <a:r>
              <a:rPr lang="pt-BR" sz="3800" dirty="0">
                <a:solidFill>
                  <a:schemeClr val="bg1"/>
                </a:solidFill>
              </a:rPr>
              <a:t> e </a:t>
            </a:r>
            <a:r>
              <a:rPr lang="pt-BR" sz="3800" b="1" u="sng" dirty="0">
                <a:solidFill>
                  <a:schemeClr val="bg1"/>
                </a:solidFill>
              </a:rPr>
              <a:t>habilidades</a:t>
            </a:r>
            <a:r>
              <a:rPr lang="pt-BR" sz="3800" dirty="0">
                <a:solidFill>
                  <a:schemeClr val="bg1"/>
                </a:solidFill>
              </a:rPr>
              <a:t> suficientes para essa missão.</a:t>
            </a:r>
          </a:p>
        </p:txBody>
      </p:sp>
    </p:spTree>
    <p:extLst>
      <p:ext uri="{BB962C8B-B14F-4D97-AF65-F5344CB8AC3E}">
        <p14:creationId xmlns:p14="http://schemas.microsoft.com/office/powerpoint/2010/main" val="1490369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Os “Planejamentos”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003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800" b="1" dirty="0">
                <a:solidFill>
                  <a:schemeClr val="bg1"/>
                </a:solidFill>
              </a:rPr>
              <a:t>2 – Instituir a segregação de funções(art. 5º e art. 7°, §1° )</a:t>
            </a:r>
            <a:r>
              <a:rPr lang="pt-BR" sz="3800" dirty="0">
                <a:solidFill>
                  <a:schemeClr val="bg1"/>
                </a:solidFill>
              </a:rPr>
              <a:t>:</a:t>
            </a:r>
          </a:p>
          <a:p>
            <a:pPr marL="0" indent="0" algn="just">
              <a:buNone/>
            </a:pPr>
            <a:endParaRPr lang="pt-BR" sz="3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- para que a segregação seja bem implementada de forma a se tornar uma ferramenta útil para a gestão, exige planejamento prévio e contínuo da gestão de pessoas do órgão/entidade.</a:t>
            </a:r>
          </a:p>
        </p:txBody>
      </p:sp>
    </p:spTree>
    <p:extLst>
      <p:ext uri="{BB962C8B-B14F-4D97-AF65-F5344CB8AC3E}">
        <p14:creationId xmlns:p14="http://schemas.microsoft.com/office/powerpoint/2010/main" val="3367976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Os “Planejamentos”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0034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t-BR" sz="3800" b="1" dirty="0">
                <a:solidFill>
                  <a:schemeClr val="bg1"/>
                </a:solidFill>
              </a:rPr>
              <a:t>2 – Instituir a segregação de funções(art. 5º e art. 7°, §1° )</a:t>
            </a:r>
            <a:r>
              <a:rPr lang="pt-BR" sz="3800" dirty="0">
                <a:solidFill>
                  <a:schemeClr val="bg1"/>
                </a:solidFill>
              </a:rPr>
              <a:t>:</a:t>
            </a:r>
          </a:p>
          <a:p>
            <a:pPr marL="0" indent="0" algn="just">
              <a:buNone/>
            </a:pPr>
            <a:endParaRPr lang="pt-BR" sz="3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“</a:t>
            </a:r>
            <a:r>
              <a:rPr lang="pt-BR" sz="3800" i="1" dirty="0">
                <a:solidFill>
                  <a:schemeClr val="bg1"/>
                </a:solidFill>
              </a:rPr>
              <a:t>A participação de servidor na fase interna do pregão eletrônico (como integrante da equipe de planejamento) e na condução da licitação (como pregoeiro ou membro da equipe de apoio) viola os princípios da moralidade e da segregação de funções</a:t>
            </a:r>
            <a:r>
              <a:rPr lang="pt-BR" sz="3800" dirty="0">
                <a:solidFill>
                  <a:schemeClr val="bg1"/>
                </a:solidFill>
              </a:rPr>
              <a:t>.” Acórdão 1278/2020-TCU-Primeira Câmara</a:t>
            </a:r>
          </a:p>
        </p:txBody>
      </p:sp>
    </p:spTree>
    <p:extLst>
      <p:ext uri="{BB962C8B-B14F-4D97-AF65-F5344CB8AC3E}">
        <p14:creationId xmlns:p14="http://schemas.microsoft.com/office/powerpoint/2010/main" val="4127845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Os “Planejamentos”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0034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t-BR" sz="3800" b="1" dirty="0">
                <a:solidFill>
                  <a:schemeClr val="bg1"/>
                </a:solidFill>
              </a:rPr>
              <a:t>3 – Promover a qualificação técnico-profissional dos servidores</a:t>
            </a:r>
            <a:r>
              <a:rPr lang="pt-BR" sz="3800" dirty="0">
                <a:solidFill>
                  <a:schemeClr val="bg1"/>
                </a:solidFill>
              </a:rPr>
              <a:t>:</a:t>
            </a:r>
          </a:p>
          <a:p>
            <a:pPr marL="0" indent="0" algn="just">
              <a:buNone/>
            </a:pPr>
            <a:endParaRPr lang="pt-BR" sz="3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A alta administração deve orientar seus gestores a identificar as necessidades e lacunas de seus quadros, de forma a contar não apenas com servidores capacitados em licitações, </a:t>
            </a:r>
            <a:r>
              <a:rPr lang="pt-BR" sz="3800" u="sng" dirty="0">
                <a:solidFill>
                  <a:schemeClr val="bg1"/>
                </a:solidFill>
              </a:rPr>
              <a:t>mas igualmente na formalização de demandas, na identificação de soluções, no trato com objetos especiais e na fiscalização contratual</a:t>
            </a:r>
            <a:r>
              <a:rPr lang="pt-BR" sz="38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535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Regime da Lei 8.666/93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pt-BR" sz="3600" b="1" u="sng" dirty="0">
                <a:solidFill>
                  <a:schemeClr val="bg1"/>
                </a:solidFill>
              </a:rPr>
              <a:t>Planejamento diluído</a:t>
            </a:r>
            <a:r>
              <a:rPr lang="pt-BR" sz="3600" dirty="0">
                <a:solidFill>
                  <a:schemeClr val="bg1"/>
                </a:solidFill>
              </a:rPr>
              <a:t>: “estudos”; “justificativas”; “projetos”; “orçamentos”; “quantitativos”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pt-BR" sz="3600" dirty="0">
                <a:solidFill>
                  <a:schemeClr val="bg1"/>
                </a:solidFill>
              </a:rPr>
              <a:t>Literalmente, a palavra “planejamento” aparece 1x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pt-BR" sz="3600" dirty="0">
                <a:solidFill>
                  <a:schemeClr val="bg1"/>
                </a:solidFill>
              </a:rPr>
              <a:t>Estudos técnicos preliminares – pressuposto de elaboração do projeto básico</a:t>
            </a:r>
          </a:p>
        </p:txBody>
      </p:sp>
    </p:spTree>
    <p:extLst>
      <p:ext uri="{BB962C8B-B14F-4D97-AF65-F5344CB8AC3E}">
        <p14:creationId xmlns:p14="http://schemas.microsoft.com/office/powerpoint/2010/main" val="1550415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Os “Planejamentos”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003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Deve-se ter em mente que a gestão por competências e a segregação de funções:</a:t>
            </a:r>
          </a:p>
          <a:p>
            <a:pPr marL="0" indent="0" algn="just">
              <a:buNone/>
            </a:pPr>
            <a:endParaRPr lang="pt-BR" sz="3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•	Impactará a seleção de pessoal;</a:t>
            </a:r>
          </a:p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•	Impactará a lotação de pessoal;</a:t>
            </a:r>
          </a:p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•	Impactará a política de capacitação</a:t>
            </a:r>
          </a:p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8363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Os “Planejamentos”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0034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sz="3800" b="1" u="sng" dirty="0">
                <a:solidFill>
                  <a:schemeClr val="bg1"/>
                </a:solidFill>
              </a:rPr>
              <a:t>Gestão de Riscos </a:t>
            </a:r>
            <a:r>
              <a:rPr lang="pt-BR" sz="3800" dirty="0">
                <a:solidFill>
                  <a:schemeClr val="bg1"/>
                </a:solidFill>
              </a:rPr>
              <a:t>relativos a: </a:t>
            </a:r>
            <a:r>
              <a:rPr lang="pt-BR" i="1" dirty="0">
                <a:solidFill>
                  <a:schemeClr val="bg1"/>
                </a:solidFill>
              </a:rPr>
              <a:t>(Art. 9°, art. 11, parágrafo único e art. 14)</a:t>
            </a:r>
            <a:endParaRPr lang="pt-BR" sz="3800" i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pt-BR" sz="3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- impedimentos, suspeições e vedações de servidores públicos;</a:t>
            </a:r>
          </a:p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- conflitos de interesse de agentes públicos e privados e;</a:t>
            </a:r>
          </a:p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- conluio entre agentes privados</a:t>
            </a:r>
          </a:p>
          <a:p>
            <a:pPr marL="0" indent="0" algn="just">
              <a:buNone/>
            </a:pPr>
            <a:endParaRPr lang="pt-BR" sz="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925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Os “Planejamentos”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0" y="1690688"/>
            <a:ext cx="10515600" cy="46003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800" b="1" dirty="0">
                <a:solidFill>
                  <a:schemeClr val="bg1"/>
                </a:solidFill>
              </a:rPr>
              <a:t>4 – Habilitação para uso eficiente das ferramentas eletrônicas </a:t>
            </a:r>
            <a:r>
              <a:rPr lang="pt-BR" dirty="0">
                <a:solidFill>
                  <a:schemeClr val="bg1"/>
                </a:solidFill>
              </a:rPr>
              <a:t>(art. 17, § 2º As licitações serão realizadas preferencialmente sob a forma eletrônica)</a:t>
            </a:r>
          </a:p>
          <a:p>
            <a:pPr marL="0" indent="0" algn="just">
              <a:buNone/>
            </a:pPr>
            <a:endParaRPr lang="pt-BR" sz="3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3800" b="1" dirty="0">
                <a:solidFill>
                  <a:schemeClr val="bg1"/>
                </a:solidFill>
              </a:rPr>
              <a:t>Portal Nacional de Compras Públicas</a:t>
            </a:r>
            <a:r>
              <a:rPr lang="pt-BR" sz="3800" dirty="0">
                <a:solidFill>
                  <a:schemeClr val="bg1"/>
                </a:solidFill>
              </a:rPr>
              <a:t>: classificações errôneas das informações,</a:t>
            </a:r>
          </a:p>
          <a:p>
            <a:pPr marL="0" indent="0" algn="just">
              <a:buNone/>
            </a:pPr>
            <a:endParaRPr lang="pt-BR" sz="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0937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Os “Planejamentos”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0" y="1690688"/>
            <a:ext cx="10515600" cy="46003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800" b="1" dirty="0">
                <a:solidFill>
                  <a:schemeClr val="bg1"/>
                </a:solidFill>
              </a:rPr>
              <a:t>5 – Planejamento dos órgãos da Administração com competências regulamentares, de apoio especializado e de assessoramento jurídico</a:t>
            </a:r>
            <a:r>
              <a:rPr lang="pt-BR" sz="3800" dirty="0">
                <a:solidFill>
                  <a:schemeClr val="bg1"/>
                </a:solidFill>
              </a:rPr>
              <a:t>:</a:t>
            </a:r>
          </a:p>
          <a:p>
            <a:pPr marL="0" indent="0" algn="just">
              <a:buNone/>
            </a:pPr>
            <a:endParaRPr lang="pt-BR" sz="3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- art. 19 da Lei n° 14.133/21</a:t>
            </a:r>
          </a:p>
        </p:txBody>
      </p:sp>
    </p:spTree>
    <p:extLst>
      <p:ext uri="{BB962C8B-B14F-4D97-AF65-F5344CB8AC3E}">
        <p14:creationId xmlns:p14="http://schemas.microsoft.com/office/powerpoint/2010/main" val="23757540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8671"/>
          </a:xfrm>
        </p:spPr>
        <p:txBody>
          <a:bodyPr>
            <a:norm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Os “Planejamentos”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0" y="1690688"/>
            <a:ext cx="10515600" cy="460034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t-BR" sz="3600" dirty="0">
                <a:solidFill>
                  <a:schemeClr val="bg1"/>
                </a:solidFill>
              </a:rPr>
              <a:t>Art. 19. Os órgãos da Administração com competências regulamentares relativas às atividades de administração de materiais, de obras e serviços e de licitações e contratos deverão:</a:t>
            </a:r>
          </a:p>
          <a:p>
            <a:pPr marL="0" indent="0" algn="just">
              <a:buNone/>
            </a:pPr>
            <a:r>
              <a:rPr lang="pt-BR" sz="3600" dirty="0">
                <a:solidFill>
                  <a:schemeClr val="bg1"/>
                </a:solidFill>
              </a:rPr>
              <a:t>I - instituir instrumentos que permitam, preferencialmente, a </a:t>
            </a:r>
            <a:r>
              <a:rPr lang="pt-BR" sz="3600" b="1" u="sng" dirty="0">
                <a:solidFill>
                  <a:schemeClr val="bg1"/>
                </a:solidFill>
              </a:rPr>
              <a:t>centralização</a:t>
            </a:r>
            <a:r>
              <a:rPr lang="pt-BR" sz="3600" b="1" dirty="0">
                <a:solidFill>
                  <a:schemeClr val="bg1"/>
                </a:solidFill>
              </a:rPr>
              <a:t> dos procedimentos </a:t>
            </a:r>
            <a:r>
              <a:rPr lang="pt-BR" sz="3600" dirty="0">
                <a:solidFill>
                  <a:schemeClr val="bg1"/>
                </a:solidFill>
              </a:rPr>
              <a:t>de aquisição e contratação de bens e serviços;</a:t>
            </a:r>
          </a:p>
          <a:p>
            <a:pPr marL="0" indent="0" algn="just">
              <a:buNone/>
            </a:pPr>
            <a:r>
              <a:rPr lang="pt-BR" sz="3600" dirty="0">
                <a:solidFill>
                  <a:schemeClr val="bg1"/>
                </a:solidFill>
              </a:rPr>
              <a:t>II - criar </a:t>
            </a:r>
            <a:r>
              <a:rPr lang="pt-BR" sz="3600" b="1" u="sng" dirty="0">
                <a:solidFill>
                  <a:schemeClr val="bg1"/>
                </a:solidFill>
              </a:rPr>
              <a:t>catálogo eletrônico de padronização de compras</a:t>
            </a:r>
            <a:r>
              <a:rPr lang="pt-BR" sz="3600" dirty="0">
                <a:solidFill>
                  <a:schemeClr val="bg1"/>
                </a:solidFill>
              </a:rPr>
              <a:t>, serviços e obras, admitida a adoção do catálogo do Poder Executivo federal por todos os entes federativos;</a:t>
            </a:r>
          </a:p>
          <a:p>
            <a:pPr marL="0" indent="0" algn="just">
              <a:buNone/>
            </a:pPr>
            <a:endParaRPr lang="pt-B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799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68120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Os “Planejamentos”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30" y="905774"/>
            <a:ext cx="10914776" cy="538525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sz="3500" dirty="0">
                <a:solidFill>
                  <a:schemeClr val="bg1"/>
                </a:solidFill>
              </a:rPr>
              <a:t>Art. 19. Os órgãos da Administração com competências regulamentares relativas às atividades de administração de materiais, de obras e serviços e de licitações e contratos deverão:</a:t>
            </a:r>
          </a:p>
          <a:p>
            <a:pPr marL="0" indent="0" algn="just">
              <a:buNone/>
            </a:pPr>
            <a:endParaRPr lang="pt-BR" sz="36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3600" dirty="0">
                <a:solidFill>
                  <a:schemeClr val="bg1"/>
                </a:solidFill>
              </a:rPr>
              <a:t>III - instituir </a:t>
            </a:r>
            <a:r>
              <a:rPr lang="pt-BR" sz="3600" b="1" u="sng" dirty="0">
                <a:solidFill>
                  <a:schemeClr val="bg1"/>
                </a:solidFill>
              </a:rPr>
              <a:t>sistema informatizado de acompanhamento de obras</a:t>
            </a:r>
            <a:r>
              <a:rPr lang="pt-BR" sz="3600" dirty="0">
                <a:solidFill>
                  <a:schemeClr val="bg1"/>
                </a:solidFill>
              </a:rPr>
              <a:t>, inclusive com recursos de imagem e vídeo;</a:t>
            </a:r>
          </a:p>
          <a:p>
            <a:pPr marL="0" indent="0" algn="just">
              <a:buNone/>
            </a:pPr>
            <a:endParaRPr lang="pt-BR" sz="36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3600" dirty="0">
                <a:solidFill>
                  <a:schemeClr val="bg1"/>
                </a:solidFill>
              </a:rPr>
              <a:t>IV - instituir, com auxílio dos órgãos de assessoramento jurídico e de controle interno, </a:t>
            </a:r>
            <a:r>
              <a:rPr lang="pt-BR" sz="3600" b="1" u="sng" dirty="0">
                <a:solidFill>
                  <a:schemeClr val="bg1"/>
                </a:solidFill>
              </a:rPr>
              <a:t>modelos de minutas </a:t>
            </a:r>
            <a:r>
              <a:rPr lang="pt-BR" sz="3600" dirty="0">
                <a:solidFill>
                  <a:schemeClr val="bg1"/>
                </a:solidFill>
              </a:rPr>
              <a:t>de editais, de termos de referência, de contratos padronizados e de outros documentos, admitida a adoção das minutas do Poder Executivo federal por todos os entes federativos;</a:t>
            </a:r>
          </a:p>
          <a:p>
            <a:pPr marL="0" indent="0" algn="just">
              <a:buNone/>
            </a:pPr>
            <a:endParaRPr lang="pt-B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753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Os “Planejamentos”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800" dirty="0">
                <a:solidFill>
                  <a:schemeClr val="bg1"/>
                </a:solidFill>
              </a:rPr>
              <a:t>Para uma implementação </a:t>
            </a:r>
            <a:r>
              <a:rPr lang="pt-BR" sz="3800" b="1" u="sng" dirty="0">
                <a:solidFill>
                  <a:schemeClr val="bg1"/>
                </a:solidFill>
              </a:rPr>
              <a:t>eficiente</a:t>
            </a:r>
            <a:r>
              <a:rPr lang="pt-BR" sz="3800" dirty="0">
                <a:solidFill>
                  <a:schemeClr val="bg1"/>
                </a:solidFill>
              </a:rPr>
              <a:t> e verdadeiramente </a:t>
            </a:r>
            <a:r>
              <a:rPr lang="pt-BR" sz="3800" b="1" u="sng" dirty="0">
                <a:solidFill>
                  <a:schemeClr val="bg1"/>
                </a:solidFill>
              </a:rPr>
              <a:t>útil</a:t>
            </a:r>
            <a:r>
              <a:rPr lang="pt-BR" sz="3800" dirty="0">
                <a:solidFill>
                  <a:schemeClr val="bg1"/>
                </a:solidFill>
              </a:rPr>
              <a:t> dos novos mecanismos de governança instituídos pela NLLC, é imperativo que os níveis estratégico e tático da administração pública se atentem para os </a:t>
            </a:r>
            <a:r>
              <a:rPr lang="pt-BR" sz="3800" u="sng" dirty="0">
                <a:solidFill>
                  <a:schemeClr val="bg1"/>
                </a:solidFill>
              </a:rPr>
              <a:t>diversos mecanismos complementares de planejamento</a:t>
            </a:r>
            <a:r>
              <a:rPr lang="pt-BR" sz="3800" dirty="0">
                <a:solidFill>
                  <a:schemeClr val="bg1"/>
                </a:solidFill>
              </a:rPr>
              <a:t>, </a:t>
            </a:r>
            <a:r>
              <a:rPr lang="pt-BR" sz="3800" b="1" u="sng" dirty="0">
                <a:solidFill>
                  <a:schemeClr val="bg1"/>
                </a:solidFill>
              </a:rPr>
              <a:t>anteriores ao ETP</a:t>
            </a:r>
          </a:p>
        </p:txBody>
      </p:sp>
    </p:spTree>
    <p:extLst>
      <p:ext uri="{BB962C8B-B14F-4D97-AF65-F5344CB8AC3E}">
        <p14:creationId xmlns:p14="http://schemas.microsoft.com/office/powerpoint/2010/main" val="385787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16D326-4C5C-44ED-A130-DF947EE4D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86C16E-B6BD-4740-8F12-FCF607FF5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01542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-170452"/>
            <a:ext cx="10515600" cy="1325563"/>
          </a:xfrm>
        </p:spPr>
        <p:txBody>
          <a:bodyPr/>
          <a:lstStyle/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0AEED4C-C9B2-E670-E7BB-A5449DF97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9569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6C21C7-4913-9D29-94E3-D68511DA8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55BEC4-6987-E3DB-D00C-B7324B8A5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94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Regime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3200" dirty="0">
                <a:solidFill>
                  <a:schemeClr val="bg1"/>
                </a:solidFill>
              </a:rPr>
              <a:t>Planejamento como </a:t>
            </a:r>
            <a:r>
              <a:rPr lang="pt-BR" sz="3200" u="sng" dirty="0">
                <a:solidFill>
                  <a:schemeClr val="bg1"/>
                </a:solidFill>
              </a:rPr>
              <a:t>princípio</a:t>
            </a:r>
          </a:p>
          <a:p>
            <a:r>
              <a:rPr lang="pt-BR" dirty="0">
                <a:solidFill>
                  <a:schemeClr val="bg1"/>
                </a:solidFill>
              </a:rPr>
              <a:t>Estruturação lógica e concatenada do planejamento:</a:t>
            </a:r>
          </a:p>
          <a:p>
            <a:pPr marL="715963">
              <a:buFontTx/>
              <a:buChar char="-"/>
            </a:pPr>
            <a:r>
              <a:rPr lang="pt-BR" dirty="0">
                <a:solidFill>
                  <a:schemeClr val="bg1"/>
                </a:solidFill>
              </a:rPr>
              <a:t>DOD</a:t>
            </a:r>
          </a:p>
          <a:p>
            <a:pPr marL="715963">
              <a:buFontTx/>
              <a:buChar char="-"/>
            </a:pPr>
            <a:r>
              <a:rPr lang="pt-BR" dirty="0">
                <a:solidFill>
                  <a:schemeClr val="bg1"/>
                </a:solidFill>
              </a:rPr>
              <a:t>PCA</a:t>
            </a:r>
          </a:p>
          <a:p>
            <a:pPr marL="715963">
              <a:buFontTx/>
              <a:buChar char="-"/>
            </a:pPr>
            <a:r>
              <a:rPr lang="pt-BR" dirty="0">
                <a:solidFill>
                  <a:schemeClr val="bg1"/>
                </a:solidFill>
              </a:rPr>
              <a:t>ETP</a:t>
            </a:r>
          </a:p>
          <a:p>
            <a:pPr marL="715963">
              <a:buFontTx/>
              <a:buChar char="-"/>
            </a:pPr>
            <a:r>
              <a:rPr lang="pt-BR" dirty="0">
                <a:solidFill>
                  <a:schemeClr val="bg1"/>
                </a:solidFill>
              </a:rPr>
              <a:t>Pesquisa de preços e Orçamentos</a:t>
            </a:r>
          </a:p>
          <a:p>
            <a:pPr marL="715963">
              <a:buFontTx/>
              <a:buChar char="-"/>
            </a:pPr>
            <a:r>
              <a:rPr lang="pt-BR" dirty="0">
                <a:solidFill>
                  <a:schemeClr val="bg1"/>
                </a:solidFill>
              </a:rPr>
              <a:t>TR</a:t>
            </a:r>
          </a:p>
          <a:p>
            <a:pPr marL="715963">
              <a:buFontTx/>
              <a:buChar char="-"/>
            </a:pPr>
            <a:r>
              <a:rPr lang="pt-BR" dirty="0">
                <a:solidFill>
                  <a:schemeClr val="bg1"/>
                </a:solidFill>
              </a:rPr>
              <a:t>Edital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307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>
                <a:solidFill>
                  <a:schemeClr val="bg1"/>
                </a:solidFill>
              </a:rPr>
              <a:t>Regime da Lei n° 14.133/21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800" i="1" dirty="0">
                <a:solidFill>
                  <a:schemeClr val="bg1"/>
                </a:solidFill>
              </a:rPr>
              <a:t>Fragilidades</a:t>
            </a:r>
            <a:r>
              <a:rPr lang="pt-BR" sz="4800" dirty="0">
                <a:solidFill>
                  <a:schemeClr val="bg1"/>
                </a:solidFill>
              </a:rPr>
              <a:t> e “</a:t>
            </a:r>
            <a:r>
              <a:rPr lang="pt-BR" sz="4800" i="1" dirty="0">
                <a:solidFill>
                  <a:schemeClr val="bg1"/>
                </a:solidFill>
              </a:rPr>
              <a:t>falhas</a:t>
            </a:r>
            <a:r>
              <a:rPr lang="pt-BR" sz="4800" dirty="0">
                <a:solidFill>
                  <a:schemeClr val="bg1"/>
                </a:solidFill>
              </a:rPr>
              <a:t>” da etapa de </a:t>
            </a:r>
            <a:r>
              <a:rPr lang="pt-BR" sz="4800" b="1" dirty="0">
                <a:solidFill>
                  <a:schemeClr val="bg1"/>
                </a:solidFill>
              </a:rPr>
              <a:t>planejamento</a:t>
            </a:r>
            <a:r>
              <a:rPr lang="pt-BR" sz="4800" dirty="0">
                <a:solidFill>
                  <a:schemeClr val="bg1"/>
                </a:solidFill>
              </a:rPr>
              <a:t> usualmente revelam as causa das principais “</a:t>
            </a:r>
            <a:r>
              <a:rPr lang="pt-BR" sz="4800" i="1" dirty="0">
                <a:solidFill>
                  <a:schemeClr val="bg1"/>
                </a:solidFill>
              </a:rPr>
              <a:t>dores</a:t>
            </a:r>
            <a:r>
              <a:rPr lang="pt-BR" sz="4800" dirty="0">
                <a:solidFill>
                  <a:schemeClr val="bg1"/>
                </a:solidFill>
              </a:rPr>
              <a:t>” do processo licitatório</a:t>
            </a:r>
          </a:p>
          <a:p>
            <a:pPr marL="0" indent="0" algn="just">
              <a:buNone/>
            </a:pPr>
            <a:endParaRPr lang="pt-BR" sz="3600" u="sng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pt-BR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26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TCE-GO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4000" b="1" dirty="0">
                <a:solidFill>
                  <a:schemeClr val="bg1"/>
                </a:solidFill>
              </a:rPr>
              <a:t>Acórdão nº 722/2024 –TCE-GO</a:t>
            </a:r>
          </a:p>
          <a:p>
            <a:pPr algn="just">
              <a:buFontTx/>
              <a:buChar char="-"/>
            </a:pPr>
            <a:r>
              <a:rPr lang="pt-BR" sz="4000" dirty="0">
                <a:solidFill>
                  <a:schemeClr val="bg1"/>
                </a:solidFill>
              </a:rPr>
              <a:t>Avaliou fiscalização realizada sobre edital de 2022:</a:t>
            </a:r>
          </a:p>
          <a:p>
            <a:pPr algn="just">
              <a:buFontTx/>
              <a:buChar char="-"/>
            </a:pPr>
            <a:r>
              <a:rPr lang="pt-BR" sz="4000" dirty="0">
                <a:solidFill>
                  <a:schemeClr val="bg1"/>
                </a:solidFill>
              </a:rPr>
              <a:t>Objeto comum</a:t>
            </a:r>
          </a:p>
          <a:p>
            <a:pPr algn="just">
              <a:buFontTx/>
              <a:buChar char="-"/>
            </a:pPr>
            <a:r>
              <a:rPr lang="pt-BR" sz="4000" dirty="0">
                <a:solidFill>
                  <a:schemeClr val="bg1"/>
                </a:solidFill>
              </a:rPr>
              <a:t>Unidade administrativa instituída a décadas</a:t>
            </a:r>
          </a:p>
          <a:p>
            <a:pPr marL="0" indent="0" algn="just">
              <a:buNone/>
            </a:pPr>
            <a:endParaRPr lang="pt-BR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47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TCE-GO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600" dirty="0">
                <a:solidFill>
                  <a:schemeClr val="bg1"/>
                </a:solidFill>
              </a:rPr>
              <a:t>a) determinar à (...)que, nos procedimentos licitatórios referentes a aquisições por meio de emendas parlamentares, faça constar dos autos todas as documentações comprobatórias que baseiam tais aquisições, contendo, no mínimo, os recursos, a descrição dos objetos, a indicação e necessidade dos municípios beneficiados, os quantitativos dos maquinários e valores estipulados para cada item.</a:t>
            </a:r>
            <a:endParaRPr lang="pt-BR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361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TCE-GO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4000" dirty="0">
                <a:solidFill>
                  <a:schemeClr val="bg1"/>
                </a:solidFill>
              </a:rPr>
              <a:t>b) determinar à (...)que, faça constar devidamente nos autos, especificamente no Estudo Técnico Preliminar, os fundamentos que embasaram a escolha da solução adotada, bem como a justificativa pela adoção do Sistema de Registro de Preços em contextualização com o objeto delineado na licitação</a:t>
            </a:r>
            <a:endParaRPr lang="pt-BR" sz="4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584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TCE-GO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600" dirty="0">
                <a:solidFill>
                  <a:schemeClr val="bg1"/>
                </a:solidFill>
              </a:rPr>
              <a:t>c) </a:t>
            </a:r>
            <a:r>
              <a:rPr lang="pt-BR" sz="4100" dirty="0">
                <a:solidFill>
                  <a:schemeClr val="bg1"/>
                </a:solidFill>
              </a:rPr>
              <a:t>determinar à (...)que, faça constar dos autos do processo administrativo que instruir o certame, a justificativa da estimativa dos quantitativos baseada em planejamento prévio, por meio de documentos comprobatórios da real necessidade da pasta no atendimento das finalidades pretendidas;</a:t>
            </a:r>
            <a:endParaRPr lang="pt-BR" sz="41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594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TCE-GO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4400" dirty="0">
                <a:solidFill>
                  <a:schemeClr val="bg1"/>
                </a:solidFill>
              </a:rPr>
              <a:t>Acórdão nº 879/2023 –TCE-GO</a:t>
            </a:r>
          </a:p>
          <a:p>
            <a:pPr marL="0" indent="0" algn="just">
              <a:buNone/>
            </a:pPr>
            <a:endParaRPr lang="pt-BR" sz="40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BR" sz="4000" dirty="0">
                <a:solidFill>
                  <a:schemeClr val="bg1"/>
                </a:solidFill>
              </a:rPr>
              <a:t>- Avaliou fiscalização realizada sobre o modelo de aquisição e suprimento de bens de consumo conhecido como “</a:t>
            </a:r>
            <a:r>
              <a:rPr lang="pt-BR" sz="4000" i="1" dirty="0">
                <a:solidFill>
                  <a:schemeClr val="bg1"/>
                </a:solidFill>
              </a:rPr>
              <a:t>Almoxarifado Virtual</a:t>
            </a:r>
            <a:r>
              <a:rPr lang="pt-BR" sz="4000" dirty="0">
                <a:solidFill>
                  <a:schemeClr val="bg1"/>
                </a:solidFill>
              </a:rPr>
              <a:t>”</a:t>
            </a:r>
          </a:p>
          <a:p>
            <a:pPr marL="0" indent="0" algn="just">
              <a:buNone/>
            </a:pPr>
            <a:endParaRPr lang="pt-BR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0085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1324</Words>
  <Application>Microsoft Office PowerPoint</Application>
  <PresentationFormat>Widescreen</PresentationFormat>
  <Paragraphs>106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4" baseType="lpstr">
      <vt:lpstr>Abadi</vt:lpstr>
      <vt:lpstr>Aptos</vt:lpstr>
      <vt:lpstr>Aptos Display</vt:lpstr>
      <vt:lpstr>Arial</vt:lpstr>
      <vt:lpstr>Tema do Office</vt:lpstr>
      <vt:lpstr>O Planejamento das Licitações em Debate</vt:lpstr>
      <vt:lpstr>Regime da Lei 8.666/93</vt:lpstr>
      <vt:lpstr>Regime da Lei n° 14.133/21</vt:lpstr>
      <vt:lpstr>Regime da Lei n° 14.133/21</vt:lpstr>
      <vt:lpstr>TCE-GO</vt:lpstr>
      <vt:lpstr>TCE-GO</vt:lpstr>
      <vt:lpstr>TCE-GO</vt:lpstr>
      <vt:lpstr>TCE-GO</vt:lpstr>
      <vt:lpstr>TCE-GO</vt:lpstr>
      <vt:lpstr>TCE-GO</vt:lpstr>
      <vt:lpstr>TCE-GO</vt:lpstr>
      <vt:lpstr>TCE-GO</vt:lpstr>
      <vt:lpstr>Os “Planejamentos” da Lei n° 14.133/21</vt:lpstr>
      <vt:lpstr>Os “Planejamentos” da Lei n° 14.133/21</vt:lpstr>
      <vt:lpstr>Os “Planejamentos” da Lei n° 14.133/21</vt:lpstr>
      <vt:lpstr>Os “Planejamentos” da Lei n° 14.133/21</vt:lpstr>
      <vt:lpstr>Os “Planejamentos” da Lei n° 14.133/21</vt:lpstr>
      <vt:lpstr>Os “Planejamentos” da Lei n° 14.133/21</vt:lpstr>
      <vt:lpstr>Os “Planejamentos” da Lei n° 14.133/21</vt:lpstr>
      <vt:lpstr>Os “Planejamentos” da Lei n° 14.133/21</vt:lpstr>
      <vt:lpstr>Os “Planejamentos” da Lei n° 14.133/21</vt:lpstr>
      <vt:lpstr>Os “Planejamentos” da Lei n° 14.133/21</vt:lpstr>
      <vt:lpstr>Os “Planejamentos” da Lei n° 14.133/21</vt:lpstr>
      <vt:lpstr>Os “Planejamentos” da Lei n° 14.133/21</vt:lpstr>
      <vt:lpstr>Os “Planejamentos” da Lei n° 14.133/21</vt:lpstr>
      <vt:lpstr>Os “Planejamentos” da Lei n° 14.133/21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</dc:title>
  <dc:creator>GEOVANA DOS SANTOS TEIXEIRA FERREIRA</dc:creator>
  <cp:lastModifiedBy>Rodrigo Cruvinel Freitas</cp:lastModifiedBy>
  <cp:revision>15</cp:revision>
  <dcterms:created xsi:type="dcterms:W3CDTF">2024-03-20T16:51:30Z</dcterms:created>
  <dcterms:modified xsi:type="dcterms:W3CDTF">2024-04-02T11:25:39Z</dcterms:modified>
</cp:coreProperties>
</file>