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72" r:id="rId5"/>
    <p:sldId id="275" r:id="rId6"/>
    <p:sldId id="274" r:id="rId7"/>
    <p:sldId id="276" r:id="rId8"/>
    <p:sldId id="277" r:id="rId9"/>
    <p:sldId id="278" r:id="rId10"/>
    <p:sldId id="279" r:id="rId11"/>
    <p:sldId id="28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A92D"/>
    <a:srgbClr val="493F7D"/>
    <a:srgbClr val="00204F"/>
    <a:srgbClr val="EFE1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E217BB-5EB0-08D9-9E80-EDE839256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372955-EC18-2E5F-54E7-CC9FCC0DA0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110FB9-14F7-AFAF-ACFB-C851255E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5E8773-7CC6-4BC1-083F-913009822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82EBEB-2314-AE4D-ED0C-8D1C671A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8497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1058D7-AB91-A2C6-7B98-4A8CFF43F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EFF1F65-EE35-1F0D-8578-C1B16FE3E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042692-35D8-6DB3-39C5-4E2F5571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AF3D9E-3120-9F0C-3376-5FD332FDA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11A9F6-9ADF-97D7-797D-A01B62AB9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560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04776B-D7B2-91D2-F4BB-F04159FBB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263BD4D-C044-FCD0-ECBD-E31A8B0CF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00A252-59E9-88BD-AD15-2275831C8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36736A-DFCD-7591-F43D-7BC3A1207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DD6763-3572-79D1-D9C4-9CADB0AF6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71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ECDF7-C1C1-42F3-2D50-A155E044B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98F7F9-1FE4-7E99-AF60-F5240B3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4CA7C2-0FA8-8BDB-4A70-6622494FF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7637BA-C187-871D-7171-9B584848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AD22C2-CE72-251C-A7CF-38BA6AA6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154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7FCDDF-A9DB-F747-2513-CAED5B04E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5369536-AB81-FF43-E42E-A28888009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A643B0-E78C-3E7F-563E-D698F766C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78A85C-DF8E-BAA5-87FD-6CE847FA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11E07E-0FD2-023D-0E83-8B93E4EE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6866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27970E-42DD-FB94-7E15-FA830D58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F26BFA-FCC1-8CEF-1529-EA9172F91F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97062EB-A62B-AD0C-4095-2324E0D4B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D9A1CF6-6C46-2F2E-07A9-25F8B7F3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E7F84E1-C544-C916-838B-87D989D3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72FB01F-3241-DC56-E5DF-1E4DBE0EA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473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B8671F-738B-574E-7A92-B70378A23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E4C693-D193-DB1E-8E8A-8B3D0AAD7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5311434-52E0-7DF3-D451-F811D708E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BC7B212-16F8-1C6F-9377-BFDCCB7C51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C232D93-B0B8-57C4-F59D-A320FB5D5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4559920-F0E0-3314-03E8-4C4A7C09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FD65EEE-D798-9C9B-7C0B-AD3CBC901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57AE0D7-6896-382D-013F-ACA27FA1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083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97AB5-357C-E001-E5FB-AB916B9B4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730106D-07D2-E6BB-E4BF-530B20F4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6F46BE8-498E-521D-6613-0293179C0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F3B0722-0300-431C-4835-E992789CE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508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90CC74F-61B6-0859-AB69-C432C1569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0A93978-8D0F-DFC3-4727-0BD8263C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354E50B-D394-7C93-88D1-D919C6A7F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857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912812-F010-2AFE-6C5A-68548B486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254B8F-F90C-BA9B-21FC-8792C7A56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97DE9F4-519C-A10D-C3AD-111986B03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6A02952-07CF-AFE1-ADD1-82691DBD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28E658-CC21-85AB-1297-1AF74C269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B9B91B-498F-4EE8-8543-B04222899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589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1FA507-2ADD-B7B5-EE93-2BE84AD94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E8D3CBC-2865-D094-1D47-070B66DEEA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B4AA967-8AD1-1375-1F9E-21880D3EC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60B63B-83FB-A183-DCAA-4AB157197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FD6C64B-0E34-A6EB-7A1D-D9E53F139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30F321-1F65-2DF9-D2C1-BC2E420A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4735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9554E6B-D0A6-D060-921E-4F660F213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99A8E5-6887-15E8-6DDC-BBD7C3178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503DCC-A284-B179-67E7-ADD490C29A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04AAEC-88C6-AFD1-9233-3FC9F0BE2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5F5F7B-03E0-800D-09AD-32FFB8E8B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20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BF5EE-B9B6-BC9C-4A93-3F91DEB64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92120"/>
            <a:ext cx="9144000" cy="873760"/>
          </a:xfrm>
        </p:spPr>
        <p:txBody>
          <a:bodyPr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Como será a atuação dos tribunais de contas frente aos novos princípios da Lei 14.133?</a:t>
            </a:r>
            <a:endParaRPr lang="pt-B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084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3175691C-3B7D-1E0F-EA8C-955C280A93E0}"/>
              </a:ext>
            </a:extLst>
          </p:cNvPr>
          <p:cNvSpPr/>
          <p:nvPr/>
        </p:nvSpPr>
        <p:spPr>
          <a:xfrm>
            <a:off x="666220" y="3736730"/>
            <a:ext cx="10859553" cy="2655277"/>
          </a:xfrm>
          <a:custGeom>
            <a:avLst/>
            <a:gdLst>
              <a:gd name="connsiteX0" fmla="*/ 0 w 10859553"/>
              <a:gd name="connsiteY0" fmla="*/ 442555 h 2655277"/>
              <a:gd name="connsiteX1" fmla="*/ 442555 w 10859553"/>
              <a:gd name="connsiteY1" fmla="*/ 0 h 2655277"/>
              <a:gd name="connsiteX2" fmla="*/ 1307007 w 10859553"/>
              <a:gd name="connsiteY2" fmla="*/ 0 h 2655277"/>
              <a:gd name="connsiteX3" fmla="*/ 1672736 w 10859553"/>
              <a:gd name="connsiteY3" fmla="*/ 0 h 2655277"/>
              <a:gd name="connsiteX4" fmla="*/ 2337699 w 10859553"/>
              <a:gd name="connsiteY4" fmla="*/ 0 h 2655277"/>
              <a:gd name="connsiteX5" fmla="*/ 2703429 w 10859553"/>
              <a:gd name="connsiteY5" fmla="*/ 0 h 2655277"/>
              <a:gd name="connsiteX6" fmla="*/ 3268647 w 10859553"/>
              <a:gd name="connsiteY6" fmla="*/ 0 h 2655277"/>
              <a:gd name="connsiteX7" fmla="*/ 4033354 w 10859553"/>
              <a:gd name="connsiteY7" fmla="*/ 0 h 2655277"/>
              <a:gd name="connsiteX8" fmla="*/ 4897806 w 10859553"/>
              <a:gd name="connsiteY8" fmla="*/ 0 h 2655277"/>
              <a:gd name="connsiteX9" fmla="*/ 5363280 w 10859553"/>
              <a:gd name="connsiteY9" fmla="*/ 0 h 2655277"/>
              <a:gd name="connsiteX10" fmla="*/ 6227732 w 10859553"/>
              <a:gd name="connsiteY10" fmla="*/ 0 h 2655277"/>
              <a:gd name="connsiteX11" fmla="*/ 6693206 w 10859553"/>
              <a:gd name="connsiteY11" fmla="*/ 0 h 2655277"/>
              <a:gd name="connsiteX12" fmla="*/ 7058936 w 10859553"/>
              <a:gd name="connsiteY12" fmla="*/ 0 h 2655277"/>
              <a:gd name="connsiteX13" fmla="*/ 7923387 w 10859553"/>
              <a:gd name="connsiteY13" fmla="*/ 0 h 2655277"/>
              <a:gd name="connsiteX14" fmla="*/ 8588350 w 10859553"/>
              <a:gd name="connsiteY14" fmla="*/ 0 h 2655277"/>
              <a:gd name="connsiteX15" fmla="*/ 9253313 w 10859553"/>
              <a:gd name="connsiteY15" fmla="*/ 0 h 2655277"/>
              <a:gd name="connsiteX16" fmla="*/ 9718787 w 10859553"/>
              <a:gd name="connsiteY16" fmla="*/ 0 h 2655277"/>
              <a:gd name="connsiteX17" fmla="*/ 10416998 w 10859553"/>
              <a:gd name="connsiteY17" fmla="*/ 0 h 2655277"/>
              <a:gd name="connsiteX18" fmla="*/ 10859553 w 10859553"/>
              <a:gd name="connsiteY18" fmla="*/ 442555 h 2655277"/>
              <a:gd name="connsiteX19" fmla="*/ 10859553 w 10859553"/>
              <a:gd name="connsiteY19" fmla="*/ 1014909 h 2655277"/>
              <a:gd name="connsiteX20" fmla="*/ 10859553 w 10859553"/>
              <a:gd name="connsiteY20" fmla="*/ 1569561 h 2655277"/>
              <a:gd name="connsiteX21" fmla="*/ 10859553 w 10859553"/>
              <a:gd name="connsiteY21" fmla="*/ 2212722 h 2655277"/>
              <a:gd name="connsiteX22" fmla="*/ 10416998 w 10859553"/>
              <a:gd name="connsiteY22" fmla="*/ 2655277 h 2655277"/>
              <a:gd name="connsiteX23" fmla="*/ 9851780 w 10859553"/>
              <a:gd name="connsiteY23" fmla="*/ 2655277 h 2655277"/>
              <a:gd name="connsiteX24" fmla="*/ 9486050 w 10859553"/>
              <a:gd name="connsiteY24" fmla="*/ 2655277 h 2655277"/>
              <a:gd name="connsiteX25" fmla="*/ 9120320 w 10859553"/>
              <a:gd name="connsiteY25" fmla="*/ 2655277 h 2655277"/>
              <a:gd name="connsiteX26" fmla="*/ 8355613 w 10859553"/>
              <a:gd name="connsiteY26" fmla="*/ 2655277 h 2655277"/>
              <a:gd name="connsiteX27" fmla="*/ 7590906 w 10859553"/>
              <a:gd name="connsiteY27" fmla="*/ 2655277 h 2655277"/>
              <a:gd name="connsiteX28" fmla="*/ 7225176 w 10859553"/>
              <a:gd name="connsiteY28" fmla="*/ 2655277 h 2655277"/>
              <a:gd name="connsiteX29" fmla="*/ 6560213 w 10859553"/>
              <a:gd name="connsiteY29" fmla="*/ 2655277 h 2655277"/>
              <a:gd name="connsiteX30" fmla="*/ 5795506 w 10859553"/>
              <a:gd name="connsiteY30" fmla="*/ 2655277 h 2655277"/>
              <a:gd name="connsiteX31" fmla="*/ 4931054 w 10859553"/>
              <a:gd name="connsiteY31" fmla="*/ 2655277 h 2655277"/>
              <a:gd name="connsiteX32" fmla="*/ 4365836 w 10859553"/>
              <a:gd name="connsiteY32" fmla="*/ 2655277 h 2655277"/>
              <a:gd name="connsiteX33" fmla="*/ 3700873 w 10859553"/>
              <a:gd name="connsiteY33" fmla="*/ 2655277 h 2655277"/>
              <a:gd name="connsiteX34" fmla="*/ 3335143 w 10859553"/>
              <a:gd name="connsiteY34" fmla="*/ 2655277 h 2655277"/>
              <a:gd name="connsiteX35" fmla="*/ 2470692 w 10859553"/>
              <a:gd name="connsiteY35" fmla="*/ 2655277 h 2655277"/>
              <a:gd name="connsiteX36" fmla="*/ 1805729 w 10859553"/>
              <a:gd name="connsiteY36" fmla="*/ 2655277 h 2655277"/>
              <a:gd name="connsiteX37" fmla="*/ 1140766 w 10859553"/>
              <a:gd name="connsiteY37" fmla="*/ 2655277 h 2655277"/>
              <a:gd name="connsiteX38" fmla="*/ 442555 w 10859553"/>
              <a:gd name="connsiteY38" fmla="*/ 2655277 h 2655277"/>
              <a:gd name="connsiteX39" fmla="*/ 0 w 10859553"/>
              <a:gd name="connsiteY39" fmla="*/ 2212722 h 2655277"/>
              <a:gd name="connsiteX40" fmla="*/ 0 w 10859553"/>
              <a:gd name="connsiteY40" fmla="*/ 1587263 h 2655277"/>
              <a:gd name="connsiteX41" fmla="*/ 0 w 10859553"/>
              <a:gd name="connsiteY41" fmla="*/ 979506 h 2655277"/>
              <a:gd name="connsiteX42" fmla="*/ 0 w 10859553"/>
              <a:gd name="connsiteY42" fmla="*/ 442555 h 265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859553" h="2655277" extrusionOk="0">
                <a:moveTo>
                  <a:pt x="0" y="442555"/>
                </a:moveTo>
                <a:cubicBezTo>
                  <a:pt x="15460" y="195676"/>
                  <a:pt x="190635" y="-5136"/>
                  <a:pt x="442555" y="0"/>
                </a:cubicBezTo>
                <a:cubicBezTo>
                  <a:pt x="653252" y="23953"/>
                  <a:pt x="935710" y="25832"/>
                  <a:pt x="1307007" y="0"/>
                </a:cubicBezTo>
                <a:cubicBezTo>
                  <a:pt x="1678304" y="-25832"/>
                  <a:pt x="1536691" y="-8752"/>
                  <a:pt x="1672736" y="0"/>
                </a:cubicBezTo>
                <a:cubicBezTo>
                  <a:pt x="1808781" y="8752"/>
                  <a:pt x="2170108" y="-15879"/>
                  <a:pt x="2337699" y="0"/>
                </a:cubicBezTo>
                <a:cubicBezTo>
                  <a:pt x="2505290" y="15879"/>
                  <a:pt x="2524200" y="628"/>
                  <a:pt x="2703429" y="0"/>
                </a:cubicBezTo>
                <a:cubicBezTo>
                  <a:pt x="2882658" y="-628"/>
                  <a:pt x="3097484" y="17308"/>
                  <a:pt x="3268647" y="0"/>
                </a:cubicBezTo>
                <a:cubicBezTo>
                  <a:pt x="3439810" y="-17308"/>
                  <a:pt x="3771083" y="-6978"/>
                  <a:pt x="4033354" y="0"/>
                </a:cubicBezTo>
                <a:cubicBezTo>
                  <a:pt x="4295625" y="6978"/>
                  <a:pt x="4631618" y="-3305"/>
                  <a:pt x="4897806" y="0"/>
                </a:cubicBezTo>
                <a:cubicBezTo>
                  <a:pt x="5163994" y="3305"/>
                  <a:pt x="5135050" y="13416"/>
                  <a:pt x="5363280" y="0"/>
                </a:cubicBezTo>
                <a:cubicBezTo>
                  <a:pt x="5591510" y="-13416"/>
                  <a:pt x="5825655" y="32732"/>
                  <a:pt x="6227732" y="0"/>
                </a:cubicBezTo>
                <a:cubicBezTo>
                  <a:pt x="6629809" y="-32732"/>
                  <a:pt x="6550123" y="17698"/>
                  <a:pt x="6693206" y="0"/>
                </a:cubicBezTo>
                <a:cubicBezTo>
                  <a:pt x="6836289" y="-17698"/>
                  <a:pt x="6904757" y="15483"/>
                  <a:pt x="7058936" y="0"/>
                </a:cubicBezTo>
                <a:cubicBezTo>
                  <a:pt x="7213115" y="-15483"/>
                  <a:pt x="7727840" y="41043"/>
                  <a:pt x="7923387" y="0"/>
                </a:cubicBezTo>
                <a:cubicBezTo>
                  <a:pt x="8118934" y="-41043"/>
                  <a:pt x="8393469" y="13461"/>
                  <a:pt x="8588350" y="0"/>
                </a:cubicBezTo>
                <a:cubicBezTo>
                  <a:pt x="8783231" y="-13461"/>
                  <a:pt x="9090953" y="-11233"/>
                  <a:pt x="9253313" y="0"/>
                </a:cubicBezTo>
                <a:cubicBezTo>
                  <a:pt x="9415673" y="11233"/>
                  <a:pt x="9607263" y="11325"/>
                  <a:pt x="9718787" y="0"/>
                </a:cubicBezTo>
                <a:cubicBezTo>
                  <a:pt x="9830311" y="-11325"/>
                  <a:pt x="10228121" y="-20395"/>
                  <a:pt x="10416998" y="0"/>
                </a:cubicBezTo>
                <a:cubicBezTo>
                  <a:pt x="10676777" y="58458"/>
                  <a:pt x="10860610" y="249891"/>
                  <a:pt x="10859553" y="442555"/>
                </a:cubicBezTo>
                <a:cubicBezTo>
                  <a:pt x="10849709" y="593513"/>
                  <a:pt x="10877150" y="816488"/>
                  <a:pt x="10859553" y="1014909"/>
                </a:cubicBezTo>
                <a:cubicBezTo>
                  <a:pt x="10841956" y="1213330"/>
                  <a:pt x="10880979" y="1302921"/>
                  <a:pt x="10859553" y="1569561"/>
                </a:cubicBezTo>
                <a:cubicBezTo>
                  <a:pt x="10838127" y="1836201"/>
                  <a:pt x="10841918" y="2056770"/>
                  <a:pt x="10859553" y="2212722"/>
                </a:cubicBezTo>
                <a:cubicBezTo>
                  <a:pt x="10830885" y="2420898"/>
                  <a:pt x="10671417" y="2692445"/>
                  <a:pt x="10416998" y="2655277"/>
                </a:cubicBezTo>
                <a:cubicBezTo>
                  <a:pt x="10181671" y="2640431"/>
                  <a:pt x="10013971" y="2682425"/>
                  <a:pt x="9851780" y="2655277"/>
                </a:cubicBezTo>
                <a:cubicBezTo>
                  <a:pt x="9689589" y="2628129"/>
                  <a:pt x="9587747" y="2656008"/>
                  <a:pt x="9486050" y="2655277"/>
                </a:cubicBezTo>
                <a:cubicBezTo>
                  <a:pt x="9384353" y="2654547"/>
                  <a:pt x="9301377" y="2655487"/>
                  <a:pt x="9120320" y="2655277"/>
                </a:cubicBezTo>
                <a:cubicBezTo>
                  <a:pt x="8939263" y="2655068"/>
                  <a:pt x="8563782" y="2664572"/>
                  <a:pt x="8355613" y="2655277"/>
                </a:cubicBezTo>
                <a:cubicBezTo>
                  <a:pt x="8147444" y="2645982"/>
                  <a:pt x="7812002" y="2659196"/>
                  <a:pt x="7590906" y="2655277"/>
                </a:cubicBezTo>
                <a:cubicBezTo>
                  <a:pt x="7369810" y="2651358"/>
                  <a:pt x="7312275" y="2638228"/>
                  <a:pt x="7225176" y="2655277"/>
                </a:cubicBezTo>
                <a:cubicBezTo>
                  <a:pt x="7138077" y="2672327"/>
                  <a:pt x="6741336" y="2652519"/>
                  <a:pt x="6560213" y="2655277"/>
                </a:cubicBezTo>
                <a:cubicBezTo>
                  <a:pt x="6379090" y="2658035"/>
                  <a:pt x="6070947" y="2656794"/>
                  <a:pt x="5795506" y="2655277"/>
                </a:cubicBezTo>
                <a:cubicBezTo>
                  <a:pt x="5520065" y="2653760"/>
                  <a:pt x="5261525" y="2681299"/>
                  <a:pt x="4931054" y="2655277"/>
                </a:cubicBezTo>
                <a:cubicBezTo>
                  <a:pt x="4600583" y="2629255"/>
                  <a:pt x="4583315" y="2681909"/>
                  <a:pt x="4365836" y="2655277"/>
                </a:cubicBezTo>
                <a:cubicBezTo>
                  <a:pt x="4148357" y="2628645"/>
                  <a:pt x="4004318" y="2624475"/>
                  <a:pt x="3700873" y="2655277"/>
                </a:cubicBezTo>
                <a:cubicBezTo>
                  <a:pt x="3397428" y="2686079"/>
                  <a:pt x="3462187" y="2651842"/>
                  <a:pt x="3335143" y="2655277"/>
                </a:cubicBezTo>
                <a:cubicBezTo>
                  <a:pt x="3208099" y="2658713"/>
                  <a:pt x="2646230" y="2639755"/>
                  <a:pt x="2470692" y="2655277"/>
                </a:cubicBezTo>
                <a:cubicBezTo>
                  <a:pt x="2295154" y="2670799"/>
                  <a:pt x="2106206" y="2658603"/>
                  <a:pt x="1805729" y="2655277"/>
                </a:cubicBezTo>
                <a:cubicBezTo>
                  <a:pt x="1505252" y="2651951"/>
                  <a:pt x="1465505" y="2675144"/>
                  <a:pt x="1140766" y="2655277"/>
                </a:cubicBezTo>
                <a:cubicBezTo>
                  <a:pt x="816027" y="2635410"/>
                  <a:pt x="584154" y="2683039"/>
                  <a:pt x="442555" y="2655277"/>
                </a:cubicBezTo>
                <a:cubicBezTo>
                  <a:pt x="212813" y="2688348"/>
                  <a:pt x="8006" y="2426645"/>
                  <a:pt x="0" y="2212722"/>
                </a:cubicBezTo>
                <a:cubicBezTo>
                  <a:pt x="-21245" y="2051315"/>
                  <a:pt x="-22626" y="1855736"/>
                  <a:pt x="0" y="1587263"/>
                </a:cubicBezTo>
                <a:cubicBezTo>
                  <a:pt x="22626" y="1318790"/>
                  <a:pt x="8603" y="1269787"/>
                  <a:pt x="0" y="979506"/>
                </a:cubicBezTo>
                <a:cubicBezTo>
                  <a:pt x="-8603" y="689225"/>
                  <a:pt x="5953" y="629688"/>
                  <a:pt x="0" y="442555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180000" rtlCol="0" anchor="ctr"/>
          <a:lstStyle/>
          <a:p>
            <a:r>
              <a:rPr lang="pt-BR" sz="2000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 </a:t>
            </a:r>
          </a:p>
          <a:p>
            <a:endParaRPr lang="pt-BR" sz="2000" b="1" u="sng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sz="2000" b="1" dirty="0">
                <a:solidFill>
                  <a:schemeClr val="bg1"/>
                </a:solidFill>
                <a:cs typeface="Arial" panose="020B0604020202020204" pitchFamily="34" charset="0"/>
              </a:rPr>
              <a:t>Art. 173. 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Os </a:t>
            </a:r>
            <a:r>
              <a:rPr lang="pt-BR" sz="2000" b="1" dirty="0">
                <a:solidFill>
                  <a:srgbClr val="EBA92D"/>
                </a:solidFill>
                <a:cs typeface="Arial" panose="020B0604020202020204" pitchFamily="34" charset="0"/>
              </a:rPr>
              <a:t>tribunais de contas deverão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, por meio de suas </a:t>
            </a:r>
            <a:r>
              <a:rPr lang="pt-BR" sz="2000" b="1" dirty="0">
                <a:solidFill>
                  <a:srgbClr val="EBA92D"/>
                </a:solidFill>
                <a:cs typeface="Arial" panose="020B0604020202020204" pitchFamily="34" charset="0"/>
              </a:rPr>
              <a:t>escolas de contas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pt-BR" sz="2000" b="1" dirty="0">
                <a:solidFill>
                  <a:srgbClr val="EBA92D"/>
                </a:solidFill>
                <a:cs typeface="Arial" panose="020B0604020202020204" pitchFamily="34" charset="0"/>
              </a:rPr>
              <a:t>promover eventos de capacitação para os servidores efetivos e empregados públicos </a:t>
            </a:r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designados para o desempenho das funções essenciais à execução desta Lei, incluídos cursos presenciais e a distância, redes de aprendizagem, seminários e congressos sobre  contratações públicas.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DF9C281-B328-9532-54DB-8BC8807BECDE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555917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1176ED9-41C1-E4AE-D975-7097DD5108D2}"/>
              </a:ext>
            </a:extLst>
          </p:cNvPr>
          <p:cNvSpPr/>
          <p:nvPr/>
        </p:nvSpPr>
        <p:spPr>
          <a:xfrm>
            <a:off x="0" y="-17252"/>
            <a:ext cx="12192000" cy="6858000"/>
          </a:xfrm>
          <a:prstGeom prst="rect">
            <a:avLst/>
          </a:prstGeom>
          <a:solidFill>
            <a:srgbClr val="493F7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B4CD310-BF60-DC56-38E0-DA93403BD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480" y="-10"/>
            <a:ext cx="8707065" cy="68580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25D6F11-2FB9-47B2-7366-202359772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4" r="16044"/>
          <a:stretch/>
        </p:blipFill>
        <p:spPr bwMode="auto">
          <a:xfrm>
            <a:off x="0" y="-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6D082EA1-C35E-6880-F8C2-89300A517581}"/>
              </a:ext>
            </a:extLst>
          </p:cNvPr>
          <p:cNvSpPr txBox="1">
            <a:spLocks/>
          </p:cNvSpPr>
          <p:nvPr/>
        </p:nvSpPr>
        <p:spPr>
          <a:xfrm>
            <a:off x="4452463" y="2593591"/>
            <a:ext cx="7422037" cy="1670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  <a:t>Obrigado!</a:t>
            </a:r>
            <a:b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b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  <a:t>Sérvio Túlio Teixeira e Silva</a:t>
            </a:r>
            <a:br>
              <a:rPr lang="pt-BR" sz="28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r>
              <a:rPr lang="pt-BR" sz="2000" b="1" i="1" dirty="0">
                <a:solidFill>
                  <a:schemeClr val="bg1"/>
                </a:solidFill>
                <a:ea typeface="Arial" panose="020B0604020202020204" pitchFamily="34" charset="0"/>
              </a:rPr>
              <a:t>Secretário de Controle Externo</a:t>
            </a:r>
            <a:br>
              <a:rPr lang="pt-BR" sz="2400" b="1" dirty="0">
                <a:solidFill>
                  <a:schemeClr val="bg1"/>
                </a:solidFill>
                <a:ea typeface="Arial" panose="020B0604020202020204" pitchFamily="34" charset="0"/>
              </a:rPr>
            </a:br>
            <a:r>
              <a:rPr lang="pt-BR" sz="2000" b="1" dirty="0">
                <a:solidFill>
                  <a:schemeClr val="bg1"/>
                </a:solidFill>
                <a:ea typeface="Arial" panose="020B0604020202020204" pitchFamily="34" charset="0"/>
              </a:rPr>
              <a:t>stteixeira@tce.go.gov.br</a:t>
            </a:r>
            <a:endParaRPr lang="pt-BR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392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150A0AE3-DFA9-3D7F-9249-154A81FD76A4}"/>
              </a:ext>
            </a:extLst>
          </p:cNvPr>
          <p:cNvSpPr txBox="1"/>
          <p:nvPr/>
        </p:nvSpPr>
        <p:spPr>
          <a:xfrm>
            <a:off x="225724" y="481835"/>
            <a:ext cx="1174055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0" u="sng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Lei 14.133/21 (NLLC):</a:t>
            </a:r>
          </a:p>
          <a:p>
            <a:endParaRPr lang="pt-BR" b="0" i="0" dirty="0">
              <a:solidFill>
                <a:schemeClr val="bg1"/>
              </a:solidFill>
              <a:effectLst/>
              <a:cs typeface="Arial" panose="020B0604020202020204" pitchFamily="34" charset="0"/>
            </a:endParaRPr>
          </a:p>
          <a:p>
            <a:r>
              <a:rPr lang="pt-BR" b="1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Art. 5º 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Na aplicação desta Lei, serão observados os </a:t>
            </a:r>
            <a:r>
              <a:rPr lang="pt-BR" sz="2400" b="1" i="0" u="sng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princípios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legalidade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impessoalidade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moralidade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publicidade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eficiência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interesse público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probidade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administrativa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igualdade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planejamento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transparência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eficácia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segregação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funções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motivação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vinculação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edital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julgamento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objetivo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segurança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jurídica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razoabilidade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competitividade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proporcionalidade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celeridade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da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economicidade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e do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desenvolvimento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nacional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sustentável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assim como as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disposições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i="0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da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b="1" i="0" dirty="0">
                <a:solidFill>
                  <a:srgbClr val="EBA92D"/>
                </a:solidFill>
                <a:effectLst/>
                <a:cs typeface="Arial" panose="020B0604020202020204" pitchFamily="34" charset="0"/>
              </a:rPr>
              <a:t>LINDB</a:t>
            </a:r>
            <a:r>
              <a:rPr lang="pt-BR" b="0" i="0" dirty="0">
                <a:solidFill>
                  <a:schemeClr val="bg1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endParaRPr lang="pt-BR" sz="16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D39398A-A732-6D22-0078-59652FEACE84}"/>
              </a:ext>
            </a:extLst>
          </p:cNvPr>
          <p:cNvSpPr txBox="1"/>
          <p:nvPr/>
        </p:nvSpPr>
        <p:spPr>
          <a:xfrm>
            <a:off x="225722" y="2934680"/>
            <a:ext cx="1174055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cs typeface="Arial" panose="020B0604020202020204" pitchFamily="34" charset="0"/>
              </a:rPr>
              <a:t>Art. 11.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processo licitatório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tem por </a:t>
            </a:r>
            <a:r>
              <a:rPr lang="pt-BR" sz="2400" b="1" u="sng" dirty="0">
                <a:solidFill>
                  <a:srgbClr val="EBA92D"/>
                </a:solidFill>
                <a:cs typeface="Arial" panose="020B0604020202020204" pitchFamily="34" charset="0"/>
              </a:rPr>
              <a:t>objetivos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: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 - assegurar a seleção da proposta apta a gerar 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resultado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contratação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mais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vantajoso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para a Administração Pública, inclusive no que se refere ao ciclo de vida do objeto;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II - assegurar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tratamento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isonômico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entre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os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licitantes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, bem como 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justa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competição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;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III -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evitar contratações com sobrepreço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ou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com preços manifestamente inexequíveis e superfaturamento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na execução dos contratos; </a:t>
            </a:r>
          </a:p>
          <a:p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IV - incentivar a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inovação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e o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desenvolvimento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nacional</a:t>
            </a:r>
            <a:r>
              <a:rPr lang="pt-BR" dirty="0"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sustentável</a:t>
            </a:r>
            <a:r>
              <a:rPr lang="pt-BR" b="1" dirty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</a:p>
          <a:p>
            <a:endParaRPr lang="pt-BR" sz="1600" dirty="0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299AFF6A-E328-132C-C2FD-CE4136322CF8}"/>
              </a:ext>
            </a:extLst>
          </p:cNvPr>
          <p:cNvSpPr/>
          <p:nvPr/>
        </p:nvSpPr>
        <p:spPr>
          <a:xfrm>
            <a:off x="1541248" y="5304560"/>
            <a:ext cx="9109498" cy="914400"/>
          </a:xfrm>
          <a:custGeom>
            <a:avLst/>
            <a:gdLst>
              <a:gd name="connsiteX0" fmla="*/ 0 w 9109498"/>
              <a:gd name="connsiteY0" fmla="*/ 152403 h 914400"/>
              <a:gd name="connsiteX1" fmla="*/ 152403 w 9109498"/>
              <a:gd name="connsiteY1" fmla="*/ 0 h 914400"/>
              <a:gd name="connsiteX2" fmla="*/ 741640 w 9109498"/>
              <a:gd name="connsiteY2" fmla="*/ 0 h 914400"/>
              <a:gd name="connsiteX3" fmla="*/ 1595018 w 9109498"/>
              <a:gd name="connsiteY3" fmla="*/ 0 h 914400"/>
              <a:gd name="connsiteX4" fmla="*/ 2096208 w 9109498"/>
              <a:gd name="connsiteY4" fmla="*/ 0 h 914400"/>
              <a:gd name="connsiteX5" fmla="*/ 2509351 w 9109498"/>
              <a:gd name="connsiteY5" fmla="*/ 0 h 914400"/>
              <a:gd name="connsiteX6" fmla="*/ 3274682 w 9109498"/>
              <a:gd name="connsiteY6" fmla="*/ 0 h 914400"/>
              <a:gd name="connsiteX7" fmla="*/ 3863919 w 9109498"/>
              <a:gd name="connsiteY7" fmla="*/ 0 h 914400"/>
              <a:gd name="connsiteX8" fmla="*/ 4365109 w 9109498"/>
              <a:gd name="connsiteY8" fmla="*/ 0 h 914400"/>
              <a:gd name="connsiteX9" fmla="*/ 5218487 w 9109498"/>
              <a:gd name="connsiteY9" fmla="*/ 0 h 914400"/>
              <a:gd name="connsiteX10" fmla="*/ 5983818 w 9109498"/>
              <a:gd name="connsiteY10" fmla="*/ 0 h 914400"/>
              <a:gd name="connsiteX11" fmla="*/ 6749149 w 9109498"/>
              <a:gd name="connsiteY11" fmla="*/ 0 h 914400"/>
              <a:gd name="connsiteX12" fmla="*/ 7338386 w 9109498"/>
              <a:gd name="connsiteY12" fmla="*/ 0 h 914400"/>
              <a:gd name="connsiteX13" fmla="*/ 8191764 w 9109498"/>
              <a:gd name="connsiteY13" fmla="*/ 0 h 914400"/>
              <a:gd name="connsiteX14" fmla="*/ 8957095 w 9109498"/>
              <a:gd name="connsiteY14" fmla="*/ 0 h 914400"/>
              <a:gd name="connsiteX15" fmla="*/ 9109498 w 9109498"/>
              <a:gd name="connsiteY15" fmla="*/ 152403 h 914400"/>
              <a:gd name="connsiteX16" fmla="*/ 9109498 w 9109498"/>
              <a:gd name="connsiteY16" fmla="*/ 761997 h 914400"/>
              <a:gd name="connsiteX17" fmla="*/ 8957095 w 9109498"/>
              <a:gd name="connsiteY17" fmla="*/ 914400 h 914400"/>
              <a:gd name="connsiteX18" fmla="*/ 8103717 w 9109498"/>
              <a:gd name="connsiteY18" fmla="*/ 914400 h 914400"/>
              <a:gd name="connsiteX19" fmla="*/ 7426433 w 9109498"/>
              <a:gd name="connsiteY19" fmla="*/ 914400 h 914400"/>
              <a:gd name="connsiteX20" fmla="*/ 6573055 w 9109498"/>
              <a:gd name="connsiteY20" fmla="*/ 914400 h 914400"/>
              <a:gd name="connsiteX21" fmla="*/ 5719677 w 9109498"/>
              <a:gd name="connsiteY21" fmla="*/ 914400 h 914400"/>
              <a:gd name="connsiteX22" fmla="*/ 5130440 w 9109498"/>
              <a:gd name="connsiteY22" fmla="*/ 914400 h 914400"/>
              <a:gd name="connsiteX23" fmla="*/ 4277063 w 9109498"/>
              <a:gd name="connsiteY23" fmla="*/ 914400 h 914400"/>
              <a:gd name="connsiteX24" fmla="*/ 3511732 w 9109498"/>
              <a:gd name="connsiteY24" fmla="*/ 914400 h 914400"/>
              <a:gd name="connsiteX25" fmla="*/ 2658354 w 9109498"/>
              <a:gd name="connsiteY25" fmla="*/ 914400 h 914400"/>
              <a:gd name="connsiteX26" fmla="*/ 2157164 w 9109498"/>
              <a:gd name="connsiteY26" fmla="*/ 914400 h 914400"/>
              <a:gd name="connsiteX27" fmla="*/ 1744020 w 9109498"/>
              <a:gd name="connsiteY27" fmla="*/ 914400 h 914400"/>
              <a:gd name="connsiteX28" fmla="*/ 1330877 w 9109498"/>
              <a:gd name="connsiteY28" fmla="*/ 914400 h 914400"/>
              <a:gd name="connsiteX29" fmla="*/ 152403 w 9109498"/>
              <a:gd name="connsiteY29" fmla="*/ 914400 h 914400"/>
              <a:gd name="connsiteX30" fmla="*/ 0 w 9109498"/>
              <a:gd name="connsiteY30" fmla="*/ 761997 h 914400"/>
              <a:gd name="connsiteX31" fmla="*/ 0 w 9109498"/>
              <a:gd name="connsiteY31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109498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294702" y="-3529"/>
                  <a:pt x="549840" y="7540"/>
                  <a:pt x="741640" y="0"/>
                </a:cubicBezTo>
                <a:cubicBezTo>
                  <a:pt x="933440" y="-7540"/>
                  <a:pt x="1258208" y="-22272"/>
                  <a:pt x="1595018" y="0"/>
                </a:cubicBezTo>
                <a:cubicBezTo>
                  <a:pt x="1931828" y="22272"/>
                  <a:pt x="1949291" y="20280"/>
                  <a:pt x="2096208" y="0"/>
                </a:cubicBezTo>
                <a:cubicBezTo>
                  <a:pt x="2243125" y="-20280"/>
                  <a:pt x="2399094" y="14923"/>
                  <a:pt x="2509351" y="0"/>
                </a:cubicBezTo>
                <a:cubicBezTo>
                  <a:pt x="2619608" y="-14923"/>
                  <a:pt x="2939847" y="-15835"/>
                  <a:pt x="3274682" y="0"/>
                </a:cubicBezTo>
                <a:cubicBezTo>
                  <a:pt x="3609517" y="15835"/>
                  <a:pt x="3649945" y="-24802"/>
                  <a:pt x="3863919" y="0"/>
                </a:cubicBezTo>
                <a:cubicBezTo>
                  <a:pt x="4077893" y="24802"/>
                  <a:pt x="4205824" y="-14778"/>
                  <a:pt x="4365109" y="0"/>
                </a:cubicBezTo>
                <a:cubicBezTo>
                  <a:pt x="4524394" y="14778"/>
                  <a:pt x="5024516" y="26556"/>
                  <a:pt x="5218487" y="0"/>
                </a:cubicBezTo>
                <a:cubicBezTo>
                  <a:pt x="5412458" y="-26556"/>
                  <a:pt x="5673670" y="35661"/>
                  <a:pt x="5983818" y="0"/>
                </a:cubicBezTo>
                <a:cubicBezTo>
                  <a:pt x="6293966" y="-35661"/>
                  <a:pt x="6504399" y="11966"/>
                  <a:pt x="6749149" y="0"/>
                </a:cubicBezTo>
                <a:cubicBezTo>
                  <a:pt x="6993899" y="-11966"/>
                  <a:pt x="7214631" y="3505"/>
                  <a:pt x="7338386" y="0"/>
                </a:cubicBezTo>
                <a:cubicBezTo>
                  <a:pt x="7462141" y="-3505"/>
                  <a:pt x="7978227" y="22921"/>
                  <a:pt x="8191764" y="0"/>
                </a:cubicBezTo>
                <a:cubicBezTo>
                  <a:pt x="8405301" y="-22921"/>
                  <a:pt x="8784472" y="-2230"/>
                  <a:pt x="8957095" y="0"/>
                </a:cubicBezTo>
                <a:cubicBezTo>
                  <a:pt x="9031223" y="5957"/>
                  <a:pt x="9124620" y="54501"/>
                  <a:pt x="9109498" y="152403"/>
                </a:cubicBezTo>
                <a:cubicBezTo>
                  <a:pt x="9116982" y="399774"/>
                  <a:pt x="9088517" y="493498"/>
                  <a:pt x="9109498" y="761997"/>
                </a:cubicBezTo>
                <a:cubicBezTo>
                  <a:pt x="9115618" y="826317"/>
                  <a:pt x="9043304" y="916567"/>
                  <a:pt x="8957095" y="914400"/>
                </a:cubicBezTo>
                <a:cubicBezTo>
                  <a:pt x="8674983" y="923004"/>
                  <a:pt x="8474897" y="886391"/>
                  <a:pt x="8103717" y="914400"/>
                </a:cubicBezTo>
                <a:cubicBezTo>
                  <a:pt x="7732537" y="942409"/>
                  <a:pt x="7654401" y="916782"/>
                  <a:pt x="7426433" y="914400"/>
                </a:cubicBezTo>
                <a:cubicBezTo>
                  <a:pt x="7198465" y="912018"/>
                  <a:pt x="6942609" y="944264"/>
                  <a:pt x="6573055" y="914400"/>
                </a:cubicBezTo>
                <a:cubicBezTo>
                  <a:pt x="6203501" y="884536"/>
                  <a:pt x="6004975" y="880349"/>
                  <a:pt x="5719677" y="914400"/>
                </a:cubicBezTo>
                <a:cubicBezTo>
                  <a:pt x="5434379" y="948451"/>
                  <a:pt x="5339027" y="935871"/>
                  <a:pt x="5130440" y="914400"/>
                </a:cubicBezTo>
                <a:cubicBezTo>
                  <a:pt x="4921853" y="892929"/>
                  <a:pt x="4691388" y="931250"/>
                  <a:pt x="4277063" y="914400"/>
                </a:cubicBezTo>
                <a:cubicBezTo>
                  <a:pt x="3862738" y="897550"/>
                  <a:pt x="3789263" y="938430"/>
                  <a:pt x="3511732" y="914400"/>
                </a:cubicBezTo>
                <a:cubicBezTo>
                  <a:pt x="3234201" y="890370"/>
                  <a:pt x="3012366" y="945891"/>
                  <a:pt x="2658354" y="914400"/>
                </a:cubicBezTo>
                <a:cubicBezTo>
                  <a:pt x="2304342" y="882909"/>
                  <a:pt x="2399475" y="927547"/>
                  <a:pt x="2157164" y="914400"/>
                </a:cubicBezTo>
                <a:cubicBezTo>
                  <a:pt x="1914853" y="901254"/>
                  <a:pt x="1911923" y="914373"/>
                  <a:pt x="1744020" y="914400"/>
                </a:cubicBezTo>
                <a:cubicBezTo>
                  <a:pt x="1576117" y="914427"/>
                  <a:pt x="1438088" y="918894"/>
                  <a:pt x="1330877" y="914400"/>
                </a:cubicBezTo>
                <a:cubicBezTo>
                  <a:pt x="1223666" y="909906"/>
                  <a:pt x="479104" y="937076"/>
                  <a:pt x="152403" y="914400"/>
                </a:cubicBezTo>
                <a:cubicBezTo>
                  <a:pt x="55769" y="915298"/>
                  <a:pt x="-15906" y="855980"/>
                  <a:pt x="0" y="761997"/>
                </a:cubicBezTo>
                <a:cubicBezTo>
                  <a:pt x="3998" y="507034"/>
                  <a:pt x="28836" y="323219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Como desenvolver </a:t>
            </a:r>
            <a:r>
              <a:rPr lang="pt-BR" sz="2800" b="1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ações de controle externo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que </a:t>
            </a:r>
            <a:r>
              <a:rPr lang="pt-BR" sz="2800" b="1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contribuam com os princípios 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 os </a:t>
            </a:r>
            <a:r>
              <a:rPr lang="pt-BR" sz="2800" b="1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objetivos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 NLLC?</a:t>
            </a:r>
          </a:p>
        </p:txBody>
      </p:sp>
    </p:spTree>
    <p:extLst>
      <p:ext uri="{BB962C8B-B14F-4D97-AF65-F5344CB8AC3E}">
        <p14:creationId xmlns:p14="http://schemas.microsoft.com/office/powerpoint/2010/main" val="1550415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18EF117-D8FC-CCF9-27F0-6BBA7E6C1EA4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31C4FD1-077D-D1EE-78D1-8E62914B0A2E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</p:spTree>
    <p:extLst>
      <p:ext uri="{BB962C8B-B14F-4D97-AF65-F5344CB8AC3E}">
        <p14:creationId xmlns:p14="http://schemas.microsoft.com/office/powerpoint/2010/main" val="305060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21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C0E6FD4-8E73-BC9D-875F-A9A1DDA1A352}"/>
              </a:ext>
            </a:extLst>
          </p:cNvPr>
          <p:cNvSpPr/>
          <p:nvPr/>
        </p:nvSpPr>
        <p:spPr>
          <a:xfrm>
            <a:off x="166486" y="3560885"/>
            <a:ext cx="8793360" cy="3173935"/>
          </a:xfrm>
          <a:custGeom>
            <a:avLst/>
            <a:gdLst>
              <a:gd name="connsiteX0" fmla="*/ 0 w 8793360"/>
              <a:gd name="connsiteY0" fmla="*/ 529000 h 3173935"/>
              <a:gd name="connsiteX1" fmla="*/ 529000 w 8793360"/>
              <a:gd name="connsiteY1" fmla="*/ 0 h 3173935"/>
              <a:gd name="connsiteX2" fmla="*/ 1328321 w 8793360"/>
              <a:gd name="connsiteY2" fmla="*/ 0 h 3173935"/>
              <a:gd name="connsiteX3" fmla="*/ 1740873 w 8793360"/>
              <a:gd name="connsiteY3" fmla="*/ 0 h 3173935"/>
              <a:gd name="connsiteX4" fmla="*/ 2385486 w 8793360"/>
              <a:gd name="connsiteY4" fmla="*/ 0 h 3173935"/>
              <a:gd name="connsiteX5" fmla="*/ 2798039 w 8793360"/>
              <a:gd name="connsiteY5" fmla="*/ 0 h 3173935"/>
              <a:gd name="connsiteX6" fmla="*/ 3365299 w 8793360"/>
              <a:gd name="connsiteY6" fmla="*/ 0 h 3173935"/>
              <a:gd name="connsiteX7" fmla="*/ 4087266 w 8793360"/>
              <a:gd name="connsiteY7" fmla="*/ 0 h 3173935"/>
              <a:gd name="connsiteX8" fmla="*/ 4886586 w 8793360"/>
              <a:gd name="connsiteY8" fmla="*/ 0 h 3173935"/>
              <a:gd name="connsiteX9" fmla="*/ 5376492 w 8793360"/>
              <a:gd name="connsiteY9" fmla="*/ 0 h 3173935"/>
              <a:gd name="connsiteX10" fmla="*/ 6175813 w 8793360"/>
              <a:gd name="connsiteY10" fmla="*/ 0 h 3173935"/>
              <a:gd name="connsiteX11" fmla="*/ 6665719 w 8793360"/>
              <a:gd name="connsiteY11" fmla="*/ 0 h 3173935"/>
              <a:gd name="connsiteX12" fmla="*/ 7078271 w 8793360"/>
              <a:gd name="connsiteY12" fmla="*/ 0 h 3173935"/>
              <a:gd name="connsiteX13" fmla="*/ 8264360 w 8793360"/>
              <a:gd name="connsiteY13" fmla="*/ 0 h 3173935"/>
              <a:gd name="connsiteX14" fmla="*/ 8793360 w 8793360"/>
              <a:gd name="connsiteY14" fmla="*/ 529000 h 3173935"/>
              <a:gd name="connsiteX15" fmla="*/ 8793360 w 8793360"/>
              <a:gd name="connsiteY15" fmla="*/ 1057984 h 3173935"/>
              <a:gd name="connsiteX16" fmla="*/ 8793360 w 8793360"/>
              <a:gd name="connsiteY16" fmla="*/ 1544649 h 3173935"/>
              <a:gd name="connsiteX17" fmla="*/ 8793360 w 8793360"/>
              <a:gd name="connsiteY17" fmla="*/ 2115951 h 3173935"/>
              <a:gd name="connsiteX18" fmla="*/ 8793360 w 8793360"/>
              <a:gd name="connsiteY18" fmla="*/ 2644935 h 3173935"/>
              <a:gd name="connsiteX19" fmla="*/ 8264360 w 8793360"/>
              <a:gd name="connsiteY19" fmla="*/ 3173935 h 3173935"/>
              <a:gd name="connsiteX20" fmla="*/ 7619747 w 8793360"/>
              <a:gd name="connsiteY20" fmla="*/ 3173935 h 3173935"/>
              <a:gd name="connsiteX21" fmla="*/ 7207194 w 8793360"/>
              <a:gd name="connsiteY21" fmla="*/ 3173935 h 3173935"/>
              <a:gd name="connsiteX22" fmla="*/ 6717288 w 8793360"/>
              <a:gd name="connsiteY22" fmla="*/ 3173935 h 3173935"/>
              <a:gd name="connsiteX23" fmla="*/ 6227382 w 8793360"/>
              <a:gd name="connsiteY23" fmla="*/ 3173935 h 3173935"/>
              <a:gd name="connsiteX24" fmla="*/ 5814829 w 8793360"/>
              <a:gd name="connsiteY24" fmla="*/ 3173935 h 3173935"/>
              <a:gd name="connsiteX25" fmla="*/ 5402277 w 8793360"/>
              <a:gd name="connsiteY25" fmla="*/ 3173935 h 3173935"/>
              <a:gd name="connsiteX26" fmla="*/ 4680310 w 8793360"/>
              <a:gd name="connsiteY26" fmla="*/ 3173935 h 3173935"/>
              <a:gd name="connsiteX27" fmla="*/ 3958343 w 8793360"/>
              <a:gd name="connsiteY27" fmla="*/ 3173935 h 3173935"/>
              <a:gd name="connsiteX28" fmla="*/ 3545790 w 8793360"/>
              <a:gd name="connsiteY28" fmla="*/ 3173935 h 3173935"/>
              <a:gd name="connsiteX29" fmla="*/ 2901177 w 8793360"/>
              <a:gd name="connsiteY29" fmla="*/ 3173935 h 3173935"/>
              <a:gd name="connsiteX30" fmla="*/ 2179210 w 8793360"/>
              <a:gd name="connsiteY30" fmla="*/ 3173935 h 3173935"/>
              <a:gd name="connsiteX31" fmla="*/ 1379890 w 8793360"/>
              <a:gd name="connsiteY31" fmla="*/ 3173935 h 3173935"/>
              <a:gd name="connsiteX32" fmla="*/ 529000 w 8793360"/>
              <a:gd name="connsiteY32" fmla="*/ 3173935 h 3173935"/>
              <a:gd name="connsiteX33" fmla="*/ 0 w 8793360"/>
              <a:gd name="connsiteY33" fmla="*/ 2644935 h 3173935"/>
              <a:gd name="connsiteX34" fmla="*/ 0 w 8793360"/>
              <a:gd name="connsiteY34" fmla="*/ 2158270 h 3173935"/>
              <a:gd name="connsiteX35" fmla="*/ 0 w 8793360"/>
              <a:gd name="connsiteY35" fmla="*/ 1629286 h 3173935"/>
              <a:gd name="connsiteX36" fmla="*/ 0 w 8793360"/>
              <a:gd name="connsiteY36" fmla="*/ 1100302 h 3173935"/>
              <a:gd name="connsiteX37" fmla="*/ 0 w 8793360"/>
              <a:gd name="connsiteY37" fmla="*/ 529000 h 3173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793360" h="3173935" extrusionOk="0">
                <a:moveTo>
                  <a:pt x="0" y="529000"/>
                </a:moveTo>
                <a:cubicBezTo>
                  <a:pt x="24784" y="232892"/>
                  <a:pt x="229664" y="-4913"/>
                  <a:pt x="529000" y="0"/>
                </a:cubicBezTo>
                <a:cubicBezTo>
                  <a:pt x="824614" y="25151"/>
                  <a:pt x="951884" y="1484"/>
                  <a:pt x="1328321" y="0"/>
                </a:cubicBezTo>
                <a:cubicBezTo>
                  <a:pt x="1704758" y="-1484"/>
                  <a:pt x="1564105" y="-3522"/>
                  <a:pt x="1740873" y="0"/>
                </a:cubicBezTo>
                <a:cubicBezTo>
                  <a:pt x="1917641" y="3522"/>
                  <a:pt x="2158550" y="967"/>
                  <a:pt x="2385486" y="0"/>
                </a:cubicBezTo>
                <a:cubicBezTo>
                  <a:pt x="2612422" y="-967"/>
                  <a:pt x="2600819" y="-5308"/>
                  <a:pt x="2798039" y="0"/>
                </a:cubicBezTo>
                <a:cubicBezTo>
                  <a:pt x="2995259" y="5308"/>
                  <a:pt x="3221021" y="-12139"/>
                  <a:pt x="3365299" y="0"/>
                </a:cubicBezTo>
                <a:cubicBezTo>
                  <a:pt x="3509577" y="12139"/>
                  <a:pt x="3828267" y="34346"/>
                  <a:pt x="4087266" y="0"/>
                </a:cubicBezTo>
                <a:cubicBezTo>
                  <a:pt x="4346265" y="-34346"/>
                  <a:pt x="4687581" y="10713"/>
                  <a:pt x="4886586" y="0"/>
                </a:cubicBezTo>
                <a:cubicBezTo>
                  <a:pt x="5085591" y="-10713"/>
                  <a:pt x="5184358" y="14910"/>
                  <a:pt x="5376492" y="0"/>
                </a:cubicBezTo>
                <a:cubicBezTo>
                  <a:pt x="5568626" y="-14910"/>
                  <a:pt x="5787501" y="-16318"/>
                  <a:pt x="6175813" y="0"/>
                </a:cubicBezTo>
                <a:cubicBezTo>
                  <a:pt x="6564125" y="16318"/>
                  <a:pt x="6530824" y="12363"/>
                  <a:pt x="6665719" y="0"/>
                </a:cubicBezTo>
                <a:cubicBezTo>
                  <a:pt x="6800614" y="-12363"/>
                  <a:pt x="6990056" y="18336"/>
                  <a:pt x="7078271" y="0"/>
                </a:cubicBezTo>
                <a:cubicBezTo>
                  <a:pt x="7166486" y="-18336"/>
                  <a:pt x="7749026" y="55154"/>
                  <a:pt x="8264360" y="0"/>
                </a:cubicBezTo>
                <a:cubicBezTo>
                  <a:pt x="8577428" y="17083"/>
                  <a:pt x="8813902" y="188486"/>
                  <a:pt x="8793360" y="529000"/>
                </a:cubicBezTo>
                <a:cubicBezTo>
                  <a:pt x="8781466" y="745425"/>
                  <a:pt x="8818030" y="813511"/>
                  <a:pt x="8793360" y="1057984"/>
                </a:cubicBezTo>
                <a:cubicBezTo>
                  <a:pt x="8768690" y="1302457"/>
                  <a:pt x="8797937" y="1427267"/>
                  <a:pt x="8793360" y="1544649"/>
                </a:cubicBezTo>
                <a:cubicBezTo>
                  <a:pt x="8788783" y="1662031"/>
                  <a:pt x="8806900" y="1861248"/>
                  <a:pt x="8793360" y="2115951"/>
                </a:cubicBezTo>
                <a:cubicBezTo>
                  <a:pt x="8779820" y="2370654"/>
                  <a:pt x="8811986" y="2503466"/>
                  <a:pt x="8793360" y="2644935"/>
                </a:cubicBezTo>
                <a:cubicBezTo>
                  <a:pt x="8740659" y="2971564"/>
                  <a:pt x="8589154" y="3127102"/>
                  <a:pt x="8264360" y="3173935"/>
                </a:cubicBezTo>
                <a:cubicBezTo>
                  <a:pt x="8084048" y="3149898"/>
                  <a:pt x="7804497" y="3162344"/>
                  <a:pt x="7619747" y="3173935"/>
                </a:cubicBezTo>
                <a:cubicBezTo>
                  <a:pt x="7434997" y="3185526"/>
                  <a:pt x="7312670" y="3159887"/>
                  <a:pt x="7207194" y="3173935"/>
                </a:cubicBezTo>
                <a:cubicBezTo>
                  <a:pt x="7101718" y="3187983"/>
                  <a:pt x="6946962" y="3185905"/>
                  <a:pt x="6717288" y="3173935"/>
                </a:cubicBezTo>
                <a:cubicBezTo>
                  <a:pt x="6487614" y="3161965"/>
                  <a:pt x="6331275" y="3150292"/>
                  <a:pt x="6227382" y="3173935"/>
                </a:cubicBezTo>
                <a:cubicBezTo>
                  <a:pt x="6123489" y="3197578"/>
                  <a:pt x="5928116" y="3187827"/>
                  <a:pt x="5814829" y="3173935"/>
                </a:cubicBezTo>
                <a:cubicBezTo>
                  <a:pt x="5701542" y="3160043"/>
                  <a:pt x="5570104" y="3181980"/>
                  <a:pt x="5402277" y="3173935"/>
                </a:cubicBezTo>
                <a:cubicBezTo>
                  <a:pt x="5234450" y="3165890"/>
                  <a:pt x="4906434" y="3199101"/>
                  <a:pt x="4680310" y="3173935"/>
                </a:cubicBezTo>
                <a:cubicBezTo>
                  <a:pt x="4454186" y="3148769"/>
                  <a:pt x="4288382" y="3209087"/>
                  <a:pt x="3958343" y="3173935"/>
                </a:cubicBezTo>
                <a:cubicBezTo>
                  <a:pt x="3628304" y="3138783"/>
                  <a:pt x="3646877" y="3179372"/>
                  <a:pt x="3545790" y="3173935"/>
                </a:cubicBezTo>
                <a:cubicBezTo>
                  <a:pt x="3444703" y="3168498"/>
                  <a:pt x="3143610" y="3172189"/>
                  <a:pt x="2901177" y="3173935"/>
                </a:cubicBezTo>
                <a:cubicBezTo>
                  <a:pt x="2658744" y="3175681"/>
                  <a:pt x="2415893" y="3162587"/>
                  <a:pt x="2179210" y="3173935"/>
                </a:cubicBezTo>
                <a:cubicBezTo>
                  <a:pt x="1942527" y="3185283"/>
                  <a:pt x="1721119" y="3199678"/>
                  <a:pt x="1379890" y="3173935"/>
                </a:cubicBezTo>
                <a:cubicBezTo>
                  <a:pt x="1038661" y="3148192"/>
                  <a:pt x="911625" y="3157445"/>
                  <a:pt x="529000" y="3173935"/>
                </a:cubicBezTo>
                <a:cubicBezTo>
                  <a:pt x="289363" y="3159528"/>
                  <a:pt x="20612" y="2902860"/>
                  <a:pt x="0" y="2644935"/>
                </a:cubicBezTo>
                <a:cubicBezTo>
                  <a:pt x="-8204" y="2522842"/>
                  <a:pt x="-58" y="2305239"/>
                  <a:pt x="0" y="2158270"/>
                </a:cubicBezTo>
                <a:cubicBezTo>
                  <a:pt x="58" y="2011302"/>
                  <a:pt x="-20988" y="1760558"/>
                  <a:pt x="0" y="1629286"/>
                </a:cubicBezTo>
                <a:cubicBezTo>
                  <a:pt x="20988" y="1498014"/>
                  <a:pt x="-17202" y="1341939"/>
                  <a:pt x="0" y="1100302"/>
                </a:cubicBezTo>
                <a:cubicBezTo>
                  <a:pt x="17202" y="858665"/>
                  <a:pt x="25772" y="777656"/>
                  <a:pt x="0" y="529000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pt-BR" sz="1400" b="1" u="sng" dirty="0">
                <a:solidFill>
                  <a:srgbClr val="EBA92D"/>
                </a:solidFill>
              </a:rPr>
              <a:t>NLLC: </a:t>
            </a:r>
          </a:p>
          <a:p>
            <a:r>
              <a:rPr lang="pt-BR" sz="1400" b="1" dirty="0">
                <a:solidFill>
                  <a:schemeClr val="bg1"/>
                </a:solidFill>
              </a:rPr>
              <a:t>Art. 169. </a:t>
            </a:r>
            <a:r>
              <a:rPr lang="pt-BR" sz="1400" b="1" dirty="0">
                <a:solidFill>
                  <a:srgbClr val="EBA92D"/>
                </a:solidFill>
              </a:rPr>
              <a:t>As contratações públicas </a:t>
            </a:r>
            <a:r>
              <a:rPr lang="pt-BR" sz="1400" dirty="0"/>
              <a:t>deverão submeter-se a práticas contínuas e permanentes de gestão de riscos e de controle preventivo, inclusive mediante adoção de recursos de tecnologia da informação, e, além de estar </a:t>
            </a:r>
            <a:r>
              <a:rPr lang="pt-BR" sz="1400" b="1" dirty="0">
                <a:solidFill>
                  <a:srgbClr val="EBA92D"/>
                </a:solidFill>
              </a:rPr>
              <a:t>subordinadas ao controle social</a:t>
            </a:r>
            <a:r>
              <a:rPr lang="pt-BR" sz="1400" dirty="0"/>
              <a:t>, sujeitar-se-ão às </a:t>
            </a:r>
            <a:r>
              <a:rPr lang="pt-BR" sz="1400" b="1" dirty="0">
                <a:solidFill>
                  <a:srgbClr val="EBA92D"/>
                </a:solidFill>
              </a:rPr>
              <a:t>seguintes linhas de defesa</a:t>
            </a:r>
            <a:r>
              <a:rPr lang="pt-BR" sz="1400" dirty="0"/>
              <a:t>: </a:t>
            </a:r>
          </a:p>
          <a:p>
            <a:r>
              <a:rPr lang="pt-BR" sz="1400" dirty="0"/>
              <a:t>I - </a:t>
            </a:r>
            <a:r>
              <a:rPr lang="pt-BR" sz="1400" b="1" dirty="0">
                <a:solidFill>
                  <a:srgbClr val="EBA92D"/>
                </a:solidFill>
              </a:rPr>
              <a:t>primeira linha de defesa</a:t>
            </a:r>
            <a:r>
              <a:rPr lang="pt-BR" sz="1400" dirty="0"/>
              <a:t>, integrada por servidores e empregados públicos, agentes de licitação e autoridades que atuam na estrutura de governança do órgão ou entidade; </a:t>
            </a:r>
          </a:p>
          <a:p>
            <a:r>
              <a:rPr lang="pt-BR" sz="1400" dirty="0"/>
              <a:t>II - </a:t>
            </a:r>
            <a:r>
              <a:rPr lang="pt-BR" sz="1400" b="1" dirty="0">
                <a:solidFill>
                  <a:srgbClr val="EBA92D"/>
                </a:solidFill>
              </a:rPr>
              <a:t>segunda linha de defesa</a:t>
            </a:r>
            <a:r>
              <a:rPr lang="pt-BR" sz="1400" dirty="0"/>
              <a:t>, integrada pelas unidades de assessoramento jurídico e de controle interno do próprio órgão ou entidade; </a:t>
            </a:r>
          </a:p>
          <a:p>
            <a:r>
              <a:rPr lang="pt-BR" sz="1400" dirty="0"/>
              <a:t>III </a:t>
            </a:r>
            <a:r>
              <a:rPr lang="pt-BR" sz="1400" dirty="0">
                <a:solidFill>
                  <a:schemeClr val="bg1"/>
                </a:solidFill>
              </a:rPr>
              <a:t>-</a:t>
            </a:r>
            <a:r>
              <a:rPr lang="pt-BR" sz="1400" b="1" dirty="0">
                <a:solidFill>
                  <a:srgbClr val="EBA92D"/>
                </a:solidFill>
              </a:rPr>
              <a:t> terceira linha de defesa</a:t>
            </a:r>
            <a:r>
              <a:rPr lang="pt-BR" sz="1400" dirty="0"/>
              <a:t>, integrada pelo órgão central de controle interno da Administração e pelo </a:t>
            </a:r>
            <a:r>
              <a:rPr lang="pt-BR" sz="1400" b="1" dirty="0">
                <a:solidFill>
                  <a:srgbClr val="EBA92D"/>
                </a:solidFill>
              </a:rPr>
              <a:t>tribunal de contas</a:t>
            </a:r>
            <a:r>
              <a:rPr lang="pt-BR" sz="1400" dirty="0">
                <a:solidFill>
                  <a:schemeClr val="bg1"/>
                </a:solidFill>
              </a:rPr>
              <a:t>.</a:t>
            </a:r>
          </a:p>
          <a:p>
            <a:r>
              <a:rPr lang="pt-BR" sz="1400" b="1" dirty="0"/>
              <a:t>Art. 170. </a:t>
            </a:r>
            <a:r>
              <a:rPr lang="pt-BR" sz="1400" dirty="0"/>
              <a:t>Os órgãos de controle adotarão, na </a:t>
            </a:r>
            <a:r>
              <a:rPr lang="pt-BR" sz="1400" b="1" dirty="0">
                <a:solidFill>
                  <a:srgbClr val="EBA92D"/>
                </a:solidFill>
              </a:rPr>
              <a:t>fiscalização dos atos previstos nesta Lei, critérios de oportunidade, materialidade, relevância e risco</a:t>
            </a:r>
            <a:r>
              <a:rPr lang="pt-BR" sz="1400" dirty="0"/>
              <a:t> e considerarão as razões apresentadas pelos órgãos e entidades responsáveis e os resultados obtidos com a contratação, observado o disposto no § 3º do art. 169 desta Lei.</a:t>
            </a:r>
          </a:p>
        </p:txBody>
      </p: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49E9D41D-A525-56BF-4317-DA47785DD63C}"/>
              </a:ext>
            </a:extLst>
          </p:cNvPr>
          <p:cNvSpPr/>
          <p:nvPr/>
        </p:nvSpPr>
        <p:spPr>
          <a:xfrm>
            <a:off x="9023476" y="4867940"/>
            <a:ext cx="563592" cy="476968"/>
          </a:xfrm>
          <a:prstGeom prst="rightArrow">
            <a:avLst/>
          </a:prstGeom>
          <a:solidFill>
            <a:srgbClr val="EBA92D"/>
          </a:solidFill>
          <a:ln>
            <a:solidFill>
              <a:srgbClr val="EBA9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64166C3-5410-4667-85CB-819C831DC532}"/>
              </a:ext>
            </a:extLst>
          </p:cNvPr>
          <p:cNvSpPr txBox="1"/>
          <p:nvPr/>
        </p:nvSpPr>
        <p:spPr>
          <a:xfrm>
            <a:off x="9635952" y="3490597"/>
            <a:ext cx="2650405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Fiscalizações seletivas</a:t>
            </a:r>
          </a:p>
          <a:p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políticas públicas</a:t>
            </a:r>
          </a:p>
          <a:p>
            <a:endParaRPr lang="pt-BR" sz="17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Fiscalizações concomitantes </a:t>
            </a:r>
          </a:p>
          <a:p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qual o melhor instrumento? (</a:t>
            </a:r>
            <a:r>
              <a:rPr lang="pt-BR" sz="1700" dirty="0" err="1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NBASPs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pt-BR" sz="17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endParaRPr lang="pt-BR" sz="17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700" dirty="0" err="1">
                <a:solidFill>
                  <a:schemeClr val="bg1"/>
                </a:solidFill>
                <a:cs typeface="Arial" panose="020B0604020202020204" pitchFamily="34" charset="0"/>
              </a:rPr>
              <a:t>TCs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hub de dados</a:t>
            </a:r>
          </a:p>
          <a:p>
            <a:endParaRPr lang="pt-BR" sz="1700" dirty="0">
              <a:solidFill>
                <a:schemeClr val="bg1"/>
              </a:solidFill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Comunicação direta com o gestor </a:t>
            </a:r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autotutela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F8293B7-A06E-F872-9739-EBABFE34F581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2103556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A1358B4-427A-420E-AF08-956A8B849262}"/>
              </a:ext>
            </a:extLst>
          </p:cNvPr>
          <p:cNvSpPr/>
          <p:nvPr/>
        </p:nvSpPr>
        <p:spPr>
          <a:xfrm>
            <a:off x="377017" y="3578469"/>
            <a:ext cx="11617269" cy="3062380"/>
          </a:xfrm>
          <a:custGeom>
            <a:avLst/>
            <a:gdLst>
              <a:gd name="connsiteX0" fmla="*/ 0 w 11617269"/>
              <a:gd name="connsiteY0" fmla="*/ 510407 h 3062380"/>
              <a:gd name="connsiteX1" fmla="*/ 510407 w 11617269"/>
              <a:gd name="connsiteY1" fmla="*/ 0 h 3062380"/>
              <a:gd name="connsiteX2" fmla="*/ 1384615 w 11617269"/>
              <a:gd name="connsiteY2" fmla="*/ 0 h 3062380"/>
              <a:gd name="connsiteX3" fmla="*/ 1728999 w 11617269"/>
              <a:gd name="connsiteY3" fmla="*/ 0 h 3062380"/>
              <a:gd name="connsiteX4" fmla="*/ 2391278 w 11617269"/>
              <a:gd name="connsiteY4" fmla="*/ 0 h 3062380"/>
              <a:gd name="connsiteX5" fmla="*/ 2735663 w 11617269"/>
              <a:gd name="connsiteY5" fmla="*/ 0 h 3062380"/>
              <a:gd name="connsiteX6" fmla="*/ 3291976 w 11617269"/>
              <a:gd name="connsiteY6" fmla="*/ 0 h 3062380"/>
              <a:gd name="connsiteX7" fmla="*/ 4060219 w 11617269"/>
              <a:gd name="connsiteY7" fmla="*/ 0 h 3062380"/>
              <a:gd name="connsiteX8" fmla="*/ 4934427 w 11617269"/>
              <a:gd name="connsiteY8" fmla="*/ 0 h 3062380"/>
              <a:gd name="connsiteX9" fmla="*/ 5384776 w 11617269"/>
              <a:gd name="connsiteY9" fmla="*/ 0 h 3062380"/>
              <a:gd name="connsiteX10" fmla="*/ 6258984 w 11617269"/>
              <a:gd name="connsiteY10" fmla="*/ 0 h 3062380"/>
              <a:gd name="connsiteX11" fmla="*/ 6709333 w 11617269"/>
              <a:gd name="connsiteY11" fmla="*/ 0 h 3062380"/>
              <a:gd name="connsiteX12" fmla="*/ 7053718 w 11617269"/>
              <a:gd name="connsiteY12" fmla="*/ 0 h 3062380"/>
              <a:gd name="connsiteX13" fmla="*/ 7927925 w 11617269"/>
              <a:gd name="connsiteY13" fmla="*/ 0 h 3062380"/>
              <a:gd name="connsiteX14" fmla="*/ 8590204 w 11617269"/>
              <a:gd name="connsiteY14" fmla="*/ 0 h 3062380"/>
              <a:gd name="connsiteX15" fmla="*/ 9252482 w 11617269"/>
              <a:gd name="connsiteY15" fmla="*/ 0 h 3062380"/>
              <a:gd name="connsiteX16" fmla="*/ 9702832 w 11617269"/>
              <a:gd name="connsiteY16" fmla="*/ 0 h 3062380"/>
              <a:gd name="connsiteX17" fmla="*/ 10153181 w 11617269"/>
              <a:gd name="connsiteY17" fmla="*/ 0 h 3062380"/>
              <a:gd name="connsiteX18" fmla="*/ 11106862 w 11617269"/>
              <a:gd name="connsiteY18" fmla="*/ 0 h 3062380"/>
              <a:gd name="connsiteX19" fmla="*/ 11617269 w 11617269"/>
              <a:gd name="connsiteY19" fmla="*/ 510407 h 3062380"/>
              <a:gd name="connsiteX20" fmla="*/ 11617269 w 11617269"/>
              <a:gd name="connsiteY20" fmla="*/ 1190929 h 3062380"/>
              <a:gd name="connsiteX21" fmla="*/ 11617269 w 11617269"/>
              <a:gd name="connsiteY21" fmla="*/ 1851035 h 3062380"/>
              <a:gd name="connsiteX22" fmla="*/ 11617269 w 11617269"/>
              <a:gd name="connsiteY22" fmla="*/ 2551973 h 3062380"/>
              <a:gd name="connsiteX23" fmla="*/ 11106862 w 11617269"/>
              <a:gd name="connsiteY23" fmla="*/ 3062380 h 3062380"/>
              <a:gd name="connsiteX24" fmla="*/ 10232654 w 11617269"/>
              <a:gd name="connsiteY24" fmla="*/ 3062380 h 3062380"/>
              <a:gd name="connsiteX25" fmla="*/ 9888270 w 11617269"/>
              <a:gd name="connsiteY25" fmla="*/ 3062380 h 3062380"/>
              <a:gd name="connsiteX26" fmla="*/ 9120027 w 11617269"/>
              <a:gd name="connsiteY26" fmla="*/ 3062380 h 3062380"/>
              <a:gd name="connsiteX27" fmla="*/ 8351784 w 11617269"/>
              <a:gd name="connsiteY27" fmla="*/ 3062380 h 3062380"/>
              <a:gd name="connsiteX28" fmla="*/ 8007399 w 11617269"/>
              <a:gd name="connsiteY28" fmla="*/ 3062380 h 3062380"/>
              <a:gd name="connsiteX29" fmla="*/ 7345120 w 11617269"/>
              <a:gd name="connsiteY29" fmla="*/ 3062380 h 3062380"/>
              <a:gd name="connsiteX30" fmla="*/ 6576877 w 11617269"/>
              <a:gd name="connsiteY30" fmla="*/ 3062380 h 3062380"/>
              <a:gd name="connsiteX31" fmla="*/ 5702670 w 11617269"/>
              <a:gd name="connsiteY31" fmla="*/ 3062380 h 3062380"/>
              <a:gd name="connsiteX32" fmla="*/ 5146356 w 11617269"/>
              <a:gd name="connsiteY32" fmla="*/ 3062380 h 3062380"/>
              <a:gd name="connsiteX33" fmla="*/ 4484078 w 11617269"/>
              <a:gd name="connsiteY33" fmla="*/ 3062380 h 3062380"/>
              <a:gd name="connsiteX34" fmla="*/ 4139693 w 11617269"/>
              <a:gd name="connsiteY34" fmla="*/ 3062380 h 3062380"/>
              <a:gd name="connsiteX35" fmla="*/ 3265485 w 11617269"/>
              <a:gd name="connsiteY35" fmla="*/ 3062380 h 3062380"/>
              <a:gd name="connsiteX36" fmla="*/ 2603207 w 11617269"/>
              <a:gd name="connsiteY36" fmla="*/ 3062380 h 3062380"/>
              <a:gd name="connsiteX37" fmla="*/ 1940928 w 11617269"/>
              <a:gd name="connsiteY37" fmla="*/ 3062380 h 3062380"/>
              <a:gd name="connsiteX38" fmla="*/ 1172685 w 11617269"/>
              <a:gd name="connsiteY38" fmla="*/ 3062380 h 3062380"/>
              <a:gd name="connsiteX39" fmla="*/ 510407 w 11617269"/>
              <a:gd name="connsiteY39" fmla="*/ 3062380 h 3062380"/>
              <a:gd name="connsiteX40" fmla="*/ 0 w 11617269"/>
              <a:gd name="connsiteY40" fmla="*/ 2551973 h 3062380"/>
              <a:gd name="connsiteX41" fmla="*/ 0 w 11617269"/>
              <a:gd name="connsiteY41" fmla="*/ 1891867 h 3062380"/>
              <a:gd name="connsiteX42" fmla="*/ 0 w 11617269"/>
              <a:gd name="connsiteY42" fmla="*/ 1211345 h 3062380"/>
              <a:gd name="connsiteX43" fmla="*/ 0 w 11617269"/>
              <a:gd name="connsiteY43" fmla="*/ 510407 h 3062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617269" h="3062380" extrusionOk="0">
                <a:moveTo>
                  <a:pt x="0" y="510407"/>
                </a:moveTo>
                <a:cubicBezTo>
                  <a:pt x="30168" y="223710"/>
                  <a:pt x="188973" y="-27068"/>
                  <a:pt x="510407" y="0"/>
                </a:cubicBezTo>
                <a:cubicBezTo>
                  <a:pt x="827493" y="23554"/>
                  <a:pt x="1078232" y="-15570"/>
                  <a:pt x="1384615" y="0"/>
                </a:cubicBezTo>
                <a:cubicBezTo>
                  <a:pt x="1690998" y="15570"/>
                  <a:pt x="1622682" y="-10081"/>
                  <a:pt x="1728999" y="0"/>
                </a:cubicBezTo>
                <a:cubicBezTo>
                  <a:pt x="1835316" y="10081"/>
                  <a:pt x="2130686" y="10522"/>
                  <a:pt x="2391278" y="0"/>
                </a:cubicBezTo>
                <a:cubicBezTo>
                  <a:pt x="2651870" y="-10522"/>
                  <a:pt x="2610131" y="15223"/>
                  <a:pt x="2735663" y="0"/>
                </a:cubicBezTo>
                <a:cubicBezTo>
                  <a:pt x="2861195" y="-15223"/>
                  <a:pt x="3141779" y="20876"/>
                  <a:pt x="3291976" y="0"/>
                </a:cubicBezTo>
                <a:cubicBezTo>
                  <a:pt x="3442173" y="-20876"/>
                  <a:pt x="3828565" y="6229"/>
                  <a:pt x="4060219" y="0"/>
                </a:cubicBezTo>
                <a:cubicBezTo>
                  <a:pt x="4291873" y="-6229"/>
                  <a:pt x="4553249" y="-23270"/>
                  <a:pt x="4934427" y="0"/>
                </a:cubicBezTo>
                <a:cubicBezTo>
                  <a:pt x="5315605" y="23270"/>
                  <a:pt x="5173649" y="-17719"/>
                  <a:pt x="5384776" y="0"/>
                </a:cubicBezTo>
                <a:cubicBezTo>
                  <a:pt x="5595903" y="17719"/>
                  <a:pt x="5949906" y="21585"/>
                  <a:pt x="6258984" y="0"/>
                </a:cubicBezTo>
                <a:cubicBezTo>
                  <a:pt x="6568062" y="-21585"/>
                  <a:pt x="6514073" y="-8077"/>
                  <a:pt x="6709333" y="0"/>
                </a:cubicBezTo>
                <a:cubicBezTo>
                  <a:pt x="6904593" y="8077"/>
                  <a:pt x="6966188" y="98"/>
                  <a:pt x="7053718" y="0"/>
                </a:cubicBezTo>
                <a:cubicBezTo>
                  <a:pt x="7141249" y="-98"/>
                  <a:pt x="7563752" y="27411"/>
                  <a:pt x="7927925" y="0"/>
                </a:cubicBezTo>
                <a:cubicBezTo>
                  <a:pt x="8292098" y="-27411"/>
                  <a:pt x="8443560" y="13184"/>
                  <a:pt x="8590204" y="0"/>
                </a:cubicBezTo>
                <a:cubicBezTo>
                  <a:pt x="8736848" y="-13184"/>
                  <a:pt x="8937776" y="-13441"/>
                  <a:pt x="9252482" y="0"/>
                </a:cubicBezTo>
                <a:cubicBezTo>
                  <a:pt x="9567188" y="13441"/>
                  <a:pt x="9504135" y="11429"/>
                  <a:pt x="9702832" y="0"/>
                </a:cubicBezTo>
                <a:cubicBezTo>
                  <a:pt x="9901529" y="-11429"/>
                  <a:pt x="10046028" y="-5994"/>
                  <a:pt x="10153181" y="0"/>
                </a:cubicBezTo>
                <a:cubicBezTo>
                  <a:pt x="10260334" y="5994"/>
                  <a:pt x="10828318" y="19582"/>
                  <a:pt x="11106862" y="0"/>
                </a:cubicBezTo>
                <a:cubicBezTo>
                  <a:pt x="11353531" y="-43767"/>
                  <a:pt x="11620103" y="215022"/>
                  <a:pt x="11617269" y="510407"/>
                </a:cubicBezTo>
                <a:cubicBezTo>
                  <a:pt x="11626248" y="673011"/>
                  <a:pt x="11590720" y="874371"/>
                  <a:pt x="11617269" y="1190929"/>
                </a:cubicBezTo>
                <a:cubicBezTo>
                  <a:pt x="11643818" y="1507487"/>
                  <a:pt x="11648824" y="1643011"/>
                  <a:pt x="11617269" y="1851035"/>
                </a:cubicBezTo>
                <a:cubicBezTo>
                  <a:pt x="11585714" y="2059059"/>
                  <a:pt x="11648434" y="2376254"/>
                  <a:pt x="11617269" y="2551973"/>
                </a:cubicBezTo>
                <a:cubicBezTo>
                  <a:pt x="11623606" y="2866344"/>
                  <a:pt x="11366836" y="3078734"/>
                  <a:pt x="11106862" y="3062380"/>
                </a:cubicBezTo>
                <a:cubicBezTo>
                  <a:pt x="10792778" y="3067414"/>
                  <a:pt x="10517659" y="3089680"/>
                  <a:pt x="10232654" y="3062380"/>
                </a:cubicBezTo>
                <a:cubicBezTo>
                  <a:pt x="9947649" y="3035080"/>
                  <a:pt x="10057887" y="3072186"/>
                  <a:pt x="9888270" y="3062380"/>
                </a:cubicBezTo>
                <a:cubicBezTo>
                  <a:pt x="9718653" y="3052574"/>
                  <a:pt x="9374337" y="3043601"/>
                  <a:pt x="9120027" y="3062380"/>
                </a:cubicBezTo>
                <a:cubicBezTo>
                  <a:pt x="8865717" y="3081159"/>
                  <a:pt x="8589917" y="3099788"/>
                  <a:pt x="8351784" y="3062380"/>
                </a:cubicBezTo>
                <a:cubicBezTo>
                  <a:pt x="8113651" y="3024972"/>
                  <a:pt x="8115228" y="3064891"/>
                  <a:pt x="8007399" y="3062380"/>
                </a:cubicBezTo>
                <a:cubicBezTo>
                  <a:pt x="7899571" y="3059869"/>
                  <a:pt x="7483726" y="3088011"/>
                  <a:pt x="7345120" y="3062380"/>
                </a:cubicBezTo>
                <a:cubicBezTo>
                  <a:pt x="7206514" y="3036749"/>
                  <a:pt x="6930382" y="3039372"/>
                  <a:pt x="6576877" y="3062380"/>
                </a:cubicBezTo>
                <a:cubicBezTo>
                  <a:pt x="6223372" y="3085388"/>
                  <a:pt x="6107581" y="3079259"/>
                  <a:pt x="5702670" y="3062380"/>
                </a:cubicBezTo>
                <a:cubicBezTo>
                  <a:pt x="5297759" y="3045501"/>
                  <a:pt x="5335170" y="3079041"/>
                  <a:pt x="5146356" y="3062380"/>
                </a:cubicBezTo>
                <a:cubicBezTo>
                  <a:pt x="4957542" y="3045719"/>
                  <a:pt x="4633739" y="3077040"/>
                  <a:pt x="4484078" y="3062380"/>
                </a:cubicBezTo>
                <a:cubicBezTo>
                  <a:pt x="4334417" y="3047720"/>
                  <a:pt x="4283730" y="3054321"/>
                  <a:pt x="4139693" y="3062380"/>
                </a:cubicBezTo>
                <a:cubicBezTo>
                  <a:pt x="3995657" y="3070439"/>
                  <a:pt x="3440619" y="3052744"/>
                  <a:pt x="3265485" y="3062380"/>
                </a:cubicBezTo>
                <a:cubicBezTo>
                  <a:pt x="3090351" y="3072016"/>
                  <a:pt x="2835082" y="3086088"/>
                  <a:pt x="2603207" y="3062380"/>
                </a:cubicBezTo>
                <a:cubicBezTo>
                  <a:pt x="2371332" y="3038672"/>
                  <a:pt x="2076565" y="3034480"/>
                  <a:pt x="1940928" y="3062380"/>
                </a:cubicBezTo>
                <a:cubicBezTo>
                  <a:pt x="1805291" y="3090280"/>
                  <a:pt x="1459833" y="3088320"/>
                  <a:pt x="1172685" y="3062380"/>
                </a:cubicBezTo>
                <a:cubicBezTo>
                  <a:pt x="885537" y="3036440"/>
                  <a:pt x="799796" y="3090437"/>
                  <a:pt x="510407" y="3062380"/>
                </a:cubicBezTo>
                <a:cubicBezTo>
                  <a:pt x="221125" y="3072413"/>
                  <a:pt x="27117" y="2800680"/>
                  <a:pt x="0" y="2551973"/>
                </a:cubicBezTo>
                <a:cubicBezTo>
                  <a:pt x="-8697" y="2254756"/>
                  <a:pt x="9535" y="2075975"/>
                  <a:pt x="0" y="1891867"/>
                </a:cubicBezTo>
                <a:cubicBezTo>
                  <a:pt x="-9535" y="1707759"/>
                  <a:pt x="28695" y="1478826"/>
                  <a:pt x="0" y="1211345"/>
                </a:cubicBezTo>
                <a:cubicBezTo>
                  <a:pt x="-28695" y="943864"/>
                  <a:pt x="-34520" y="851903"/>
                  <a:pt x="0" y="510407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spcCol="180000" rtlCol="0" anchor="ctr"/>
          <a:lstStyle/>
          <a:p>
            <a:pPr lvl="1"/>
            <a:r>
              <a:rPr lang="pt-BR" sz="1550" b="1" u="sng" dirty="0">
                <a:solidFill>
                  <a:srgbClr val="EBA92D"/>
                </a:solidFill>
                <a:cs typeface="Arial" panose="020B0604020202020204" pitchFamily="34" charset="0"/>
              </a:rPr>
              <a:t>LINDB: </a:t>
            </a:r>
          </a:p>
          <a:p>
            <a:pPr lvl="1"/>
            <a:endParaRPr lang="pt-BR" sz="1550" b="1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Art. 20. 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Nas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esferas administrativa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, controladora e judicial,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não se decidirá com base em valores jurídicos abstratos sem que sejam consideradas as consequências práticas da decisão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. (...)</a:t>
            </a:r>
          </a:p>
          <a:p>
            <a:endParaRPr lang="pt-BR" sz="155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Art. 21. 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A decisão que, nas esferas administrativa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, controladora ou judicial,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decretar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a invalidação de ato, contrato, ajuste, processo ou norma administrativa deverá indicar de modo expresso suas consequências jurídicas e administrativas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. (...)</a:t>
            </a:r>
          </a:p>
          <a:p>
            <a:endParaRPr lang="pt-BR" sz="155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endParaRPr lang="pt-BR" sz="155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Art. 22. 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Na interpretação de normas sobre gestão pública, serão considerados os obstáculos e as dificuldades reais do gestor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e as exigências das políticas públicas a seu cargo, sem prejuízo dos direitos dos administrados.</a:t>
            </a:r>
          </a:p>
          <a:p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§ 1º </a:t>
            </a:r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Em</a:t>
            </a:r>
            <a:r>
              <a:rPr lang="pt-BR" sz="155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decisão sobre regularidade de conduta ou validade de ato, contrato, ajuste, processo ou norma administrativa, serão consideradas as circunstâncias práticas 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que houverem imposto, limitado ou condicionado a ação do agente.</a:t>
            </a:r>
          </a:p>
          <a:p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§ 2º  Na aplicação de </a:t>
            </a:r>
            <a:r>
              <a:rPr lang="pt-BR" sz="1550" b="1" dirty="0">
                <a:solidFill>
                  <a:srgbClr val="EBA92D"/>
                </a:solidFill>
                <a:cs typeface="Arial" panose="020B0604020202020204" pitchFamily="34" charset="0"/>
              </a:rPr>
              <a:t>sanções, serão consideradas a natureza e a gravidade da infração cometida</a:t>
            </a:r>
            <a:r>
              <a:rPr lang="pt-BR" sz="1550" dirty="0">
                <a:solidFill>
                  <a:schemeClr val="bg1"/>
                </a:solidFill>
                <a:cs typeface="Arial" panose="020B0604020202020204" pitchFamily="34" charset="0"/>
              </a:rPr>
              <a:t>, os danos que dela provierem para a administração pública, as circunstâncias agravantes ou atenuantes e os antecedentes do agente. (...)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28C6E54-D134-57CC-E6D2-4A101A9688DD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209276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A1358B4-427A-420E-AF08-956A8B849262}"/>
              </a:ext>
            </a:extLst>
          </p:cNvPr>
          <p:cNvSpPr/>
          <p:nvPr/>
        </p:nvSpPr>
        <p:spPr>
          <a:xfrm>
            <a:off x="359432" y="3578469"/>
            <a:ext cx="11571730" cy="3156439"/>
          </a:xfrm>
          <a:custGeom>
            <a:avLst/>
            <a:gdLst>
              <a:gd name="connsiteX0" fmla="*/ 0 w 11571730"/>
              <a:gd name="connsiteY0" fmla="*/ 526084 h 3156439"/>
              <a:gd name="connsiteX1" fmla="*/ 526084 w 11571730"/>
              <a:gd name="connsiteY1" fmla="*/ 0 h 3156439"/>
              <a:gd name="connsiteX2" fmla="*/ 1393948 w 11571730"/>
              <a:gd name="connsiteY2" fmla="*/ 0 h 3156439"/>
              <a:gd name="connsiteX3" fmla="*/ 1735834 w 11571730"/>
              <a:gd name="connsiteY3" fmla="*/ 0 h 3156439"/>
              <a:gd name="connsiteX4" fmla="*/ 2393306 w 11571730"/>
              <a:gd name="connsiteY4" fmla="*/ 0 h 3156439"/>
              <a:gd name="connsiteX5" fmla="*/ 2735192 w 11571730"/>
              <a:gd name="connsiteY5" fmla="*/ 0 h 3156439"/>
              <a:gd name="connsiteX6" fmla="*/ 3287469 w 11571730"/>
              <a:gd name="connsiteY6" fmla="*/ 0 h 3156439"/>
              <a:gd name="connsiteX7" fmla="*/ 4050137 w 11571730"/>
              <a:gd name="connsiteY7" fmla="*/ 0 h 3156439"/>
              <a:gd name="connsiteX8" fmla="*/ 4918001 w 11571730"/>
              <a:gd name="connsiteY8" fmla="*/ 0 h 3156439"/>
              <a:gd name="connsiteX9" fmla="*/ 5365083 w 11571730"/>
              <a:gd name="connsiteY9" fmla="*/ 0 h 3156439"/>
              <a:gd name="connsiteX10" fmla="*/ 6232946 w 11571730"/>
              <a:gd name="connsiteY10" fmla="*/ 0 h 3156439"/>
              <a:gd name="connsiteX11" fmla="*/ 6680028 w 11571730"/>
              <a:gd name="connsiteY11" fmla="*/ 0 h 3156439"/>
              <a:gd name="connsiteX12" fmla="*/ 7021914 w 11571730"/>
              <a:gd name="connsiteY12" fmla="*/ 0 h 3156439"/>
              <a:gd name="connsiteX13" fmla="*/ 7889777 w 11571730"/>
              <a:gd name="connsiteY13" fmla="*/ 0 h 3156439"/>
              <a:gd name="connsiteX14" fmla="*/ 8547250 w 11571730"/>
              <a:gd name="connsiteY14" fmla="*/ 0 h 3156439"/>
              <a:gd name="connsiteX15" fmla="*/ 9204723 w 11571730"/>
              <a:gd name="connsiteY15" fmla="*/ 0 h 3156439"/>
              <a:gd name="connsiteX16" fmla="*/ 9651804 w 11571730"/>
              <a:gd name="connsiteY16" fmla="*/ 0 h 3156439"/>
              <a:gd name="connsiteX17" fmla="*/ 10098885 w 11571730"/>
              <a:gd name="connsiteY17" fmla="*/ 0 h 3156439"/>
              <a:gd name="connsiteX18" fmla="*/ 11045646 w 11571730"/>
              <a:gd name="connsiteY18" fmla="*/ 0 h 3156439"/>
              <a:gd name="connsiteX19" fmla="*/ 11571730 w 11571730"/>
              <a:gd name="connsiteY19" fmla="*/ 526084 h 3156439"/>
              <a:gd name="connsiteX20" fmla="*/ 11571730 w 11571730"/>
              <a:gd name="connsiteY20" fmla="*/ 1052152 h 3156439"/>
              <a:gd name="connsiteX21" fmla="*/ 11571730 w 11571730"/>
              <a:gd name="connsiteY21" fmla="*/ 1557177 h 3156439"/>
              <a:gd name="connsiteX22" fmla="*/ 11571730 w 11571730"/>
              <a:gd name="connsiteY22" fmla="*/ 2020116 h 3156439"/>
              <a:gd name="connsiteX23" fmla="*/ 11571730 w 11571730"/>
              <a:gd name="connsiteY23" fmla="*/ 2630355 h 3156439"/>
              <a:gd name="connsiteX24" fmla="*/ 11045646 w 11571730"/>
              <a:gd name="connsiteY24" fmla="*/ 3156439 h 3156439"/>
              <a:gd name="connsiteX25" fmla="*/ 10703760 w 11571730"/>
              <a:gd name="connsiteY25" fmla="*/ 3156439 h 3156439"/>
              <a:gd name="connsiteX26" fmla="*/ 9941092 w 11571730"/>
              <a:gd name="connsiteY26" fmla="*/ 3156439 h 3156439"/>
              <a:gd name="connsiteX27" fmla="*/ 9178424 w 11571730"/>
              <a:gd name="connsiteY27" fmla="*/ 3156439 h 3156439"/>
              <a:gd name="connsiteX28" fmla="*/ 8836538 w 11571730"/>
              <a:gd name="connsiteY28" fmla="*/ 3156439 h 3156439"/>
              <a:gd name="connsiteX29" fmla="*/ 8179065 w 11571730"/>
              <a:gd name="connsiteY29" fmla="*/ 3156439 h 3156439"/>
              <a:gd name="connsiteX30" fmla="*/ 7416397 w 11571730"/>
              <a:gd name="connsiteY30" fmla="*/ 3156439 h 3156439"/>
              <a:gd name="connsiteX31" fmla="*/ 6548533 w 11571730"/>
              <a:gd name="connsiteY31" fmla="*/ 3156439 h 3156439"/>
              <a:gd name="connsiteX32" fmla="*/ 5996256 w 11571730"/>
              <a:gd name="connsiteY32" fmla="*/ 3156439 h 3156439"/>
              <a:gd name="connsiteX33" fmla="*/ 5338784 w 11571730"/>
              <a:gd name="connsiteY33" fmla="*/ 3156439 h 3156439"/>
              <a:gd name="connsiteX34" fmla="*/ 4996898 w 11571730"/>
              <a:gd name="connsiteY34" fmla="*/ 3156439 h 3156439"/>
              <a:gd name="connsiteX35" fmla="*/ 4129034 w 11571730"/>
              <a:gd name="connsiteY35" fmla="*/ 3156439 h 3156439"/>
              <a:gd name="connsiteX36" fmla="*/ 3471561 w 11571730"/>
              <a:gd name="connsiteY36" fmla="*/ 3156439 h 3156439"/>
              <a:gd name="connsiteX37" fmla="*/ 2814089 w 11571730"/>
              <a:gd name="connsiteY37" fmla="*/ 3156439 h 3156439"/>
              <a:gd name="connsiteX38" fmla="*/ 2051420 w 11571730"/>
              <a:gd name="connsiteY38" fmla="*/ 3156439 h 3156439"/>
              <a:gd name="connsiteX39" fmla="*/ 1604339 w 11571730"/>
              <a:gd name="connsiteY39" fmla="*/ 3156439 h 3156439"/>
              <a:gd name="connsiteX40" fmla="*/ 526084 w 11571730"/>
              <a:gd name="connsiteY40" fmla="*/ 3156439 h 3156439"/>
              <a:gd name="connsiteX41" fmla="*/ 0 w 11571730"/>
              <a:gd name="connsiteY41" fmla="*/ 2630355 h 3156439"/>
              <a:gd name="connsiteX42" fmla="*/ 0 w 11571730"/>
              <a:gd name="connsiteY42" fmla="*/ 2167415 h 3156439"/>
              <a:gd name="connsiteX43" fmla="*/ 0 w 11571730"/>
              <a:gd name="connsiteY43" fmla="*/ 1641348 h 3156439"/>
              <a:gd name="connsiteX44" fmla="*/ 0 w 11571730"/>
              <a:gd name="connsiteY44" fmla="*/ 1073194 h 3156439"/>
              <a:gd name="connsiteX45" fmla="*/ 0 w 11571730"/>
              <a:gd name="connsiteY45" fmla="*/ 526084 h 315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571730" h="3156439" extrusionOk="0">
                <a:moveTo>
                  <a:pt x="0" y="526084"/>
                </a:moveTo>
                <a:cubicBezTo>
                  <a:pt x="66244" y="224980"/>
                  <a:pt x="192207" y="-29659"/>
                  <a:pt x="526084" y="0"/>
                </a:cubicBezTo>
                <a:cubicBezTo>
                  <a:pt x="806485" y="-2221"/>
                  <a:pt x="1101303" y="11785"/>
                  <a:pt x="1393948" y="0"/>
                </a:cubicBezTo>
                <a:cubicBezTo>
                  <a:pt x="1686593" y="-11785"/>
                  <a:pt x="1622756" y="4761"/>
                  <a:pt x="1735834" y="0"/>
                </a:cubicBezTo>
                <a:cubicBezTo>
                  <a:pt x="1848912" y="-4761"/>
                  <a:pt x="2194302" y="-4647"/>
                  <a:pt x="2393306" y="0"/>
                </a:cubicBezTo>
                <a:cubicBezTo>
                  <a:pt x="2592310" y="4647"/>
                  <a:pt x="2626800" y="12725"/>
                  <a:pt x="2735192" y="0"/>
                </a:cubicBezTo>
                <a:cubicBezTo>
                  <a:pt x="2843584" y="-12725"/>
                  <a:pt x="3145666" y="-2022"/>
                  <a:pt x="3287469" y="0"/>
                </a:cubicBezTo>
                <a:cubicBezTo>
                  <a:pt x="3429272" y="2022"/>
                  <a:pt x="3807211" y="-4030"/>
                  <a:pt x="4050137" y="0"/>
                </a:cubicBezTo>
                <a:cubicBezTo>
                  <a:pt x="4293063" y="4030"/>
                  <a:pt x="4711966" y="10415"/>
                  <a:pt x="4918001" y="0"/>
                </a:cubicBezTo>
                <a:cubicBezTo>
                  <a:pt x="5124036" y="-10415"/>
                  <a:pt x="5198669" y="16945"/>
                  <a:pt x="5365083" y="0"/>
                </a:cubicBezTo>
                <a:cubicBezTo>
                  <a:pt x="5531497" y="-16945"/>
                  <a:pt x="6053450" y="-4414"/>
                  <a:pt x="6232946" y="0"/>
                </a:cubicBezTo>
                <a:cubicBezTo>
                  <a:pt x="6412442" y="4414"/>
                  <a:pt x="6468741" y="10130"/>
                  <a:pt x="6680028" y="0"/>
                </a:cubicBezTo>
                <a:cubicBezTo>
                  <a:pt x="6891315" y="-10130"/>
                  <a:pt x="6885241" y="-16499"/>
                  <a:pt x="7021914" y="0"/>
                </a:cubicBezTo>
                <a:cubicBezTo>
                  <a:pt x="7158587" y="16499"/>
                  <a:pt x="7587162" y="-4566"/>
                  <a:pt x="7889777" y="0"/>
                </a:cubicBezTo>
                <a:cubicBezTo>
                  <a:pt x="8192392" y="4566"/>
                  <a:pt x="8300594" y="32835"/>
                  <a:pt x="8547250" y="0"/>
                </a:cubicBezTo>
                <a:cubicBezTo>
                  <a:pt x="8793906" y="-32835"/>
                  <a:pt x="8886978" y="5854"/>
                  <a:pt x="9204723" y="0"/>
                </a:cubicBezTo>
                <a:cubicBezTo>
                  <a:pt x="9522468" y="-5854"/>
                  <a:pt x="9553262" y="-20280"/>
                  <a:pt x="9651804" y="0"/>
                </a:cubicBezTo>
                <a:cubicBezTo>
                  <a:pt x="9750346" y="20280"/>
                  <a:pt x="9884601" y="-6717"/>
                  <a:pt x="10098885" y="0"/>
                </a:cubicBezTo>
                <a:cubicBezTo>
                  <a:pt x="10313169" y="6717"/>
                  <a:pt x="10753268" y="823"/>
                  <a:pt x="11045646" y="0"/>
                </a:cubicBezTo>
                <a:cubicBezTo>
                  <a:pt x="11325202" y="-13659"/>
                  <a:pt x="11576912" y="210856"/>
                  <a:pt x="11571730" y="526084"/>
                </a:cubicBezTo>
                <a:cubicBezTo>
                  <a:pt x="11579899" y="773719"/>
                  <a:pt x="11556756" y="915346"/>
                  <a:pt x="11571730" y="1052152"/>
                </a:cubicBezTo>
                <a:cubicBezTo>
                  <a:pt x="11586704" y="1188958"/>
                  <a:pt x="11567049" y="1393997"/>
                  <a:pt x="11571730" y="1557177"/>
                </a:cubicBezTo>
                <a:cubicBezTo>
                  <a:pt x="11576411" y="1720357"/>
                  <a:pt x="11550737" y="1810353"/>
                  <a:pt x="11571730" y="2020116"/>
                </a:cubicBezTo>
                <a:cubicBezTo>
                  <a:pt x="11592723" y="2229879"/>
                  <a:pt x="11554251" y="2419596"/>
                  <a:pt x="11571730" y="2630355"/>
                </a:cubicBezTo>
                <a:cubicBezTo>
                  <a:pt x="11528365" y="2884781"/>
                  <a:pt x="11397238" y="3190869"/>
                  <a:pt x="11045646" y="3156439"/>
                </a:cubicBezTo>
                <a:cubicBezTo>
                  <a:pt x="10879217" y="3141265"/>
                  <a:pt x="10867728" y="3162844"/>
                  <a:pt x="10703760" y="3156439"/>
                </a:cubicBezTo>
                <a:cubicBezTo>
                  <a:pt x="10539792" y="3150034"/>
                  <a:pt x="10129458" y="3152224"/>
                  <a:pt x="9941092" y="3156439"/>
                </a:cubicBezTo>
                <a:cubicBezTo>
                  <a:pt x="9752726" y="3160654"/>
                  <a:pt x="9499203" y="3157916"/>
                  <a:pt x="9178424" y="3156439"/>
                </a:cubicBezTo>
                <a:cubicBezTo>
                  <a:pt x="8857645" y="3154962"/>
                  <a:pt x="9006856" y="3157379"/>
                  <a:pt x="8836538" y="3156439"/>
                </a:cubicBezTo>
                <a:cubicBezTo>
                  <a:pt x="8666220" y="3155499"/>
                  <a:pt x="8393898" y="3173910"/>
                  <a:pt x="8179065" y="3156439"/>
                </a:cubicBezTo>
                <a:cubicBezTo>
                  <a:pt x="7964232" y="3138968"/>
                  <a:pt x="7793331" y="3150476"/>
                  <a:pt x="7416397" y="3156439"/>
                </a:cubicBezTo>
                <a:cubicBezTo>
                  <a:pt x="7039463" y="3162402"/>
                  <a:pt x="6900807" y="3198135"/>
                  <a:pt x="6548533" y="3156439"/>
                </a:cubicBezTo>
                <a:cubicBezTo>
                  <a:pt x="6196259" y="3114743"/>
                  <a:pt x="6171751" y="3176932"/>
                  <a:pt x="5996256" y="3156439"/>
                </a:cubicBezTo>
                <a:cubicBezTo>
                  <a:pt x="5820761" y="3135946"/>
                  <a:pt x="5573707" y="3141448"/>
                  <a:pt x="5338784" y="3156439"/>
                </a:cubicBezTo>
                <a:cubicBezTo>
                  <a:pt x="5103861" y="3171430"/>
                  <a:pt x="5130777" y="3149012"/>
                  <a:pt x="4996898" y="3156439"/>
                </a:cubicBezTo>
                <a:cubicBezTo>
                  <a:pt x="4863019" y="3163866"/>
                  <a:pt x="4378076" y="3144476"/>
                  <a:pt x="4129034" y="3156439"/>
                </a:cubicBezTo>
                <a:cubicBezTo>
                  <a:pt x="3879992" y="3168402"/>
                  <a:pt x="3715381" y="3130031"/>
                  <a:pt x="3471561" y="3156439"/>
                </a:cubicBezTo>
                <a:cubicBezTo>
                  <a:pt x="3227741" y="3182847"/>
                  <a:pt x="3049745" y="3185475"/>
                  <a:pt x="2814089" y="3156439"/>
                </a:cubicBezTo>
                <a:cubicBezTo>
                  <a:pt x="2578433" y="3127403"/>
                  <a:pt x="2355436" y="3120584"/>
                  <a:pt x="2051420" y="3156439"/>
                </a:cubicBezTo>
                <a:cubicBezTo>
                  <a:pt x="1747404" y="3192294"/>
                  <a:pt x="1744039" y="3140955"/>
                  <a:pt x="1604339" y="3156439"/>
                </a:cubicBezTo>
                <a:cubicBezTo>
                  <a:pt x="1464639" y="3171923"/>
                  <a:pt x="871217" y="3162439"/>
                  <a:pt x="526084" y="3156439"/>
                </a:cubicBezTo>
                <a:cubicBezTo>
                  <a:pt x="226767" y="3118807"/>
                  <a:pt x="16048" y="2924058"/>
                  <a:pt x="0" y="2630355"/>
                </a:cubicBezTo>
                <a:cubicBezTo>
                  <a:pt x="-19256" y="2481049"/>
                  <a:pt x="10957" y="2322073"/>
                  <a:pt x="0" y="2167415"/>
                </a:cubicBezTo>
                <a:cubicBezTo>
                  <a:pt x="-10957" y="2012757"/>
                  <a:pt x="2058" y="1854778"/>
                  <a:pt x="0" y="1641348"/>
                </a:cubicBezTo>
                <a:cubicBezTo>
                  <a:pt x="-2058" y="1427918"/>
                  <a:pt x="20466" y="1257811"/>
                  <a:pt x="0" y="1073194"/>
                </a:cubicBezTo>
                <a:cubicBezTo>
                  <a:pt x="-20466" y="888577"/>
                  <a:pt x="-8248" y="649673"/>
                  <a:pt x="0" y="526084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spcCol="180000" rtlCol="0" anchor="ctr"/>
          <a:lstStyle/>
          <a:p>
            <a:pPr lvl="1"/>
            <a:r>
              <a:rPr lang="pt-BR" sz="1300" b="1" u="sng" dirty="0">
                <a:solidFill>
                  <a:srgbClr val="EBA92D"/>
                </a:solidFill>
              </a:rPr>
              <a:t>NLLC: </a:t>
            </a:r>
          </a:p>
          <a:p>
            <a:r>
              <a:rPr lang="pt-BR" sz="1300" b="1" dirty="0">
                <a:solidFill>
                  <a:schemeClr val="bg1"/>
                </a:solidFill>
                <a:cs typeface="Arial" panose="020B0604020202020204" pitchFamily="34" charset="0"/>
              </a:rPr>
              <a:t>Art. 147. </a:t>
            </a:r>
            <a:r>
              <a:rPr lang="pt-BR" sz="1300" dirty="0">
                <a:cs typeface="Arial" panose="020B0604020202020204" pitchFamily="34" charset="0"/>
              </a:rPr>
              <a:t>Constatada irregularidade no procedimento licitatório ou na execução contratual, caso não seja possível o saneamento, a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decisão sobre a suspensão da execução ou sobre a declaração de nulidade do contrato somente será adotada na hipótese em que se revelar medida de interesse público</a:t>
            </a:r>
            <a:r>
              <a:rPr lang="pt-BR" sz="1300" dirty="0">
                <a:cs typeface="Arial" panose="020B0604020202020204" pitchFamily="34" charset="0"/>
              </a:rPr>
              <a:t>, com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avaliação</a:t>
            </a:r>
            <a:r>
              <a:rPr lang="pt-BR" sz="1300" dirty="0">
                <a:cs typeface="Arial" panose="020B0604020202020204" pitchFamily="34" charset="0"/>
              </a:rPr>
              <a:t>, entre outros, dos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seguintes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aspectos</a:t>
            </a:r>
            <a:r>
              <a:rPr lang="pt-BR" sz="1300" dirty="0">
                <a:cs typeface="Arial" panose="020B0604020202020204" pitchFamily="34" charset="0"/>
              </a:rPr>
              <a:t>:</a:t>
            </a:r>
          </a:p>
          <a:p>
            <a:r>
              <a:rPr lang="pt-BR" sz="1300" dirty="0">
                <a:cs typeface="Arial" panose="020B0604020202020204" pitchFamily="34" charset="0"/>
              </a:rPr>
              <a:t>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impactos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econômicos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e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financeiros</a:t>
            </a:r>
            <a:r>
              <a:rPr lang="pt-BR" sz="1300" dirty="0">
                <a:cs typeface="Arial" panose="020B0604020202020204" pitchFamily="34" charset="0"/>
              </a:rPr>
              <a:t> decorrentes do atraso na fruição dos benefícios do objeto do contrato;</a:t>
            </a:r>
          </a:p>
          <a:p>
            <a:r>
              <a:rPr lang="pt-BR" sz="1300" dirty="0">
                <a:cs typeface="Arial" panose="020B0604020202020204" pitchFamily="34" charset="0"/>
              </a:rPr>
              <a:t>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riscos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sociais</a:t>
            </a:r>
            <a:r>
              <a:rPr lang="pt-BR" sz="1300" dirty="0">
                <a:cs typeface="Arial" panose="020B0604020202020204" pitchFamily="34" charset="0"/>
              </a:rPr>
              <a:t>,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ambientais</a:t>
            </a:r>
            <a:r>
              <a:rPr lang="pt-BR" sz="1300" dirty="0">
                <a:cs typeface="Arial" panose="020B0604020202020204" pitchFamily="34" charset="0"/>
              </a:rPr>
              <a:t> e à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segurança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população</a:t>
            </a:r>
            <a:r>
              <a:rPr lang="pt-BR" sz="1300" dirty="0">
                <a:cs typeface="Arial" panose="020B0604020202020204" pitchFamily="34" charset="0"/>
              </a:rPr>
              <a:t> local decorrentes do atraso na fruição dos benefícios do objeto do contrato; </a:t>
            </a:r>
          </a:p>
          <a:p>
            <a:r>
              <a:rPr lang="pt-BR" sz="1300" dirty="0">
                <a:cs typeface="Arial" panose="020B0604020202020204" pitchFamily="34" charset="0"/>
              </a:rPr>
              <a:t>III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motivação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social</a:t>
            </a:r>
            <a:r>
              <a:rPr lang="pt-BR" sz="1300" dirty="0">
                <a:cs typeface="Arial" panose="020B0604020202020204" pitchFamily="34" charset="0"/>
              </a:rPr>
              <a:t> e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ambiental</a:t>
            </a:r>
            <a:r>
              <a:rPr lang="pt-BR" sz="1300" dirty="0">
                <a:cs typeface="Arial" panose="020B0604020202020204" pitchFamily="34" charset="0"/>
              </a:rPr>
              <a:t> do contrato; </a:t>
            </a:r>
          </a:p>
          <a:p>
            <a:r>
              <a:rPr lang="pt-BR" sz="1300" dirty="0">
                <a:cs typeface="Arial" panose="020B0604020202020204" pitchFamily="34" charset="0"/>
              </a:rPr>
              <a:t>IV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deterioração</a:t>
            </a:r>
            <a:r>
              <a:rPr lang="pt-BR" sz="1300" dirty="0">
                <a:cs typeface="Arial" panose="020B0604020202020204" pitchFamily="34" charset="0"/>
              </a:rPr>
              <a:t> ou da perda das parcelas executadas; </a:t>
            </a:r>
          </a:p>
          <a:p>
            <a:r>
              <a:rPr lang="pt-BR" sz="1300" dirty="0">
                <a:cs typeface="Arial" panose="020B0604020202020204" pitchFamily="34" charset="0"/>
              </a:rPr>
              <a:t>V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despesa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necessária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à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preservação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das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instalações</a:t>
            </a:r>
            <a:r>
              <a:rPr lang="pt-BR" sz="1300" dirty="0">
                <a:cs typeface="Arial" panose="020B0604020202020204" pitchFamily="34" charset="0"/>
              </a:rPr>
              <a:t> e dos serviços já executados; </a:t>
            </a:r>
          </a:p>
          <a:p>
            <a:r>
              <a:rPr lang="pt-BR" sz="1300" dirty="0">
                <a:cs typeface="Arial" panose="020B0604020202020204" pitchFamily="34" charset="0"/>
              </a:rPr>
              <a:t>VI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despesa</a:t>
            </a:r>
            <a:r>
              <a:rPr lang="pt-BR" sz="1300" dirty="0">
                <a:cs typeface="Arial" panose="020B0604020202020204" pitchFamily="34" charset="0"/>
              </a:rPr>
              <a:t> inerente à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desmobilização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e</a:t>
            </a:r>
            <a:r>
              <a:rPr lang="pt-BR" sz="1300" dirty="0">
                <a:cs typeface="Arial" panose="020B0604020202020204" pitchFamily="34" charset="0"/>
              </a:rPr>
              <a:t> ao posterior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retorno</a:t>
            </a:r>
            <a:r>
              <a:rPr lang="pt-BR" sz="1300" dirty="0">
                <a:cs typeface="Arial" panose="020B0604020202020204" pitchFamily="34" charset="0"/>
              </a:rPr>
              <a:t> às atividades; </a:t>
            </a:r>
          </a:p>
          <a:p>
            <a:r>
              <a:rPr lang="pt-BR" sz="1300" dirty="0">
                <a:cs typeface="Arial" panose="020B0604020202020204" pitchFamily="34" charset="0"/>
              </a:rPr>
              <a:t>VII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medidas</a:t>
            </a:r>
            <a:r>
              <a:rPr lang="pt-BR" sz="1300" dirty="0">
                <a:cs typeface="Arial" panose="020B0604020202020204" pitchFamily="34" charset="0"/>
              </a:rPr>
              <a:t> efetivamente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adotadas</a:t>
            </a:r>
            <a:r>
              <a:rPr lang="pt-BR" sz="1300" dirty="0">
                <a:cs typeface="Arial" panose="020B0604020202020204" pitchFamily="34" charset="0"/>
              </a:rPr>
              <a:t> pelo titular do órgão ou entidade para o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saneamento</a:t>
            </a:r>
            <a:r>
              <a:rPr lang="pt-BR" sz="1300" dirty="0">
                <a:cs typeface="Arial" panose="020B0604020202020204" pitchFamily="34" charset="0"/>
              </a:rPr>
              <a:t>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dos indícios de irregularidades</a:t>
            </a:r>
            <a:r>
              <a:rPr lang="pt-BR" sz="1300" dirty="0">
                <a:cs typeface="Arial" panose="020B0604020202020204" pitchFamily="34" charset="0"/>
              </a:rPr>
              <a:t> apontados; </a:t>
            </a:r>
          </a:p>
          <a:p>
            <a:r>
              <a:rPr lang="pt-BR" sz="1300" dirty="0">
                <a:cs typeface="Arial" panose="020B0604020202020204" pitchFamily="34" charset="0"/>
              </a:rPr>
              <a:t>VIII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 total e estágio de execução</a:t>
            </a:r>
            <a:r>
              <a:rPr lang="pt-BR" sz="1300" dirty="0">
                <a:cs typeface="Arial" panose="020B0604020202020204" pitchFamily="34" charset="0"/>
              </a:rPr>
              <a:t> física e financeira dos contratos, dos convênios, das obras ou das parcelas envolvidas; </a:t>
            </a:r>
          </a:p>
          <a:p>
            <a:r>
              <a:rPr lang="pt-BR" sz="1300" dirty="0">
                <a:cs typeface="Arial" panose="020B0604020202020204" pitchFamily="34" charset="0"/>
              </a:rPr>
              <a:t>IX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fechamento de postos de trabalho diretos e indiretos </a:t>
            </a:r>
            <a:r>
              <a:rPr lang="pt-BR" sz="1300" dirty="0">
                <a:cs typeface="Arial" panose="020B0604020202020204" pitchFamily="34" charset="0"/>
              </a:rPr>
              <a:t>em razão da paralisação; </a:t>
            </a:r>
          </a:p>
          <a:p>
            <a:r>
              <a:rPr lang="pt-BR" sz="1300" dirty="0">
                <a:cs typeface="Arial" panose="020B0604020202020204" pitchFamily="34" charset="0"/>
              </a:rPr>
              <a:t>X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 para realização de nova licitação</a:t>
            </a:r>
            <a:r>
              <a:rPr lang="pt-BR" sz="1300" dirty="0">
                <a:cs typeface="Arial" panose="020B0604020202020204" pitchFamily="34" charset="0"/>
              </a:rPr>
              <a:t> ou celebração de novo contrato; </a:t>
            </a:r>
          </a:p>
          <a:p>
            <a:r>
              <a:rPr lang="pt-BR" sz="1300" dirty="0">
                <a:cs typeface="Arial" panose="020B0604020202020204" pitchFamily="34" charset="0"/>
              </a:rPr>
              <a:t>XI -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custo de oportunidade do capital </a:t>
            </a:r>
            <a:r>
              <a:rPr lang="pt-BR" sz="1300" dirty="0">
                <a:cs typeface="Arial" panose="020B0604020202020204" pitchFamily="34" charset="0"/>
              </a:rPr>
              <a:t>durante o período de paralisação. </a:t>
            </a:r>
          </a:p>
          <a:p>
            <a:endParaRPr lang="pt-BR" sz="1300" dirty="0">
              <a:cs typeface="Arial" panose="020B0604020202020204" pitchFamily="34" charset="0"/>
            </a:endParaRPr>
          </a:p>
          <a:p>
            <a:r>
              <a:rPr lang="pt-BR" sz="1300" dirty="0">
                <a:cs typeface="Arial" panose="020B0604020202020204" pitchFamily="34" charset="0"/>
              </a:rPr>
              <a:t>Parágrafo único. Caso a paralisação ou anulação não se revele medida de interesse público, o poder público deverá optar pela continuidade do contrato e pela solução da irregularidade por meio de indenização por perdas e danos, </a:t>
            </a:r>
            <a:r>
              <a:rPr lang="pt-BR" sz="1300" b="1" dirty="0">
                <a:solidFill>
                  <a:srgbClr val="EBA92D"/>
                </a:solidFill>
                <a:cs typeface="Arial" panose="020B0604020202020204" pitchFamily="34" charset="0"/>
              </a:rPr>
              <a:t>sem prejuízo da apuração de responsabilidade e da aplicação de penalidades cabíveis</a:t>
            </a:r>
            <a:r>
              <a:rPr lang="pt-BR" sz="1300" dirty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1AD0336-C568-05B4-8B6C-AA72FF5B0661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1145936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A1358B4-427A-420E-AF08-956A8B849262}"/>
              </a:ext>
            </a:extLst>
          </p:cNvPr>
          <p:cNvSpPr/>
          <p:nvPr/>
        </p:nvSpPr>
        <p:spPr>
          <a:xfrm>
            <a:off x="359432" y="3613639"/>
            <a:ext cx="11634854" cy="3094892"/>
          </a:xfrm>
          <a:custGeom>
            <a:avLst/>
            <a:gdLst>
              <a:gd name="connsiteX0" fmla="*/ 0 w 11634854"/>
              <a:gd name="connsiteY0" fmla="*/ 515826 h 3094892"/>
              <a:gd name="connsiteX1" fmla="*/ 515826 w 11634854"/>
              <a:gd name="connsiteY1" fmla="*/ 0 h 3094892"/>
              <a:gd name="connsiteX2" fmla="*/ 1390590 w 11634854"/>
              <a:gd name="connsiteY2" fmla="*/ 0 h 3094892"/>
              <a:gd name="connsiteX3" fmla="*/ 1735194 w 11634854"/>
              <a:gd name="connsiteY3" fmla="*/ 0 h 3094892"/>
              <a:gd name="connsiteX4" fmla="*/ 2397894 w 11634854"/>
              <a:gd name="connsiteY4" fmla="*/ 0 h 3094892"/>
              <a:gd name="connsiteX5" fmla="*/ 2742498 w 11634854"/>
              <a:gd name="connsiteY5" fmla="*/ 0 h 3094892"/>
              <a:gd name="connsiteX6" fmla="*/ 3299167 w 11634854"/>
              <a:gd name="connsiteY6" fmla="*/ 0 h 3094892"/>
              <a:gd name="connsiteX7" fmla="*/ 4067899 w 11634854"/>
              <a:gd name="connsiteY7" fmla="*/ 0 h 3094892"/>
              <a:gd name="connsiteX8" fmla="*/ 4942663 w 11634854"/>
              <a:gd name="connsiteY8" fmla="*/ 0 h 3094892"/>
              <a:gd name="connsiteX9" fmla="*/ 5393299 w 11634854"/>
              <a:gd name="connsiteY9" fmla="*/ 0 h 3094892"/>
              <a:gd name="connsiteX10" fmla="*/ 6268063 w 11634854"/>
              <a:gd name="connsiteY10" fmla="*/ 0 h 3094892"/>
              <a:gd name="connsiteX11" fmla="*/ 6718699 w 11634854"/>
              <a:gd name="connsiteY11" fmla="*/ 0 h 3094892"/>
              <a:gd name="connsiteX12" fmla="*/ 7063303 w 11634854"/>
              <a:gd name="connsiteY12" fmla="*/ 0 h 3094892"/>
              <a:gd name="connsiteX13" fmla="*/ 7938067 w 11634854"/>
              <a:gd name="connsiteY13" fmla="*/ 0 h 3094892"/>
              <a:gd name="connsiteX14" fmla="*/ 8600768 w 11634854"/>
              <a:gd name="connsiteY14" fmla="*/ 0 h 3094892"/>
              <a:gd name="connsiteX15" fmla="*/ 9263468 w 11634854"/>
              <a:gd name="connsiteY15" fmla="*/ 0 h 3094892"/>
              <a:gd name="connsiteX16" fmla="*/ 9714104 w 11634854"/>
              <a:gd name="connsiteY16" fmla="*/ 0 h 3094892"/>
              <a:gd name="connsiteX17" fmla="*/ 10164740 w 11634854"/>
              <a:gd name="connsiteY17" fmla="*/ 0 h 3094892"/>
              <a:gd name="connsiteX18" fmla="*/ 11119028 w 11634854"/>
              <a:gd name="connsiteY18" fmla="*/ 0 h 3094892"/>
              <a:gd name="connsiteX19" fmla="*/ 11634854 w 11634854"/>
              <a:gd name="connsiteY19" fmla="*/ 515826 h 3094892"/>
              <a:gd name="connsiteX20" fmla="*/ 11634854 w 11634854"/>
              <a:gd name="connsiteY20" fmla="*/ 1203573 h 3094892"/>
              <a:gd name="connsiteX21" fmla="*/ 11634854 w 11634854"/>
              <a:gd name="connsiteY21" fmla="*/ 1870687 h 3094892"/>
              <a:gd name="connsiteX22" fmla="*/ 11634854 w 11634854"/>
              <a:gd name="connsiteY22" fmla="*/ 2579066 h 3094892"/>
              <a:gd name="connsiteX23" fmla="*/ 11119028 w 11634854"/>
              <a:gd name="connsiteY23" fmla="*/ 3094892 h 3094892"/>
              <a:gd name="connsiteX24" fmla="*/ 10244264 w 11634854"/>
              <a:gd name="connsiteY24" fmla="*/ 3094892 h 3094892"/>
              <a:gd name="connsiteX25" fmla="*/ 9899660 w 11634854"/>
              <a:gd name="connsiteY25" fmla="*/ 3094892 h 3094892"/>
              <a:gd name="connsiteX26" fmla="*/ 9130928 w 11634854"/>
              <a:gd name="connsiteY26" fmla="*/ 3094892 h 3094892"/>
              <a:gd name="connsiteX27" fmla="*/ 8362195 w 11634854"/>
              <a:gd name="connsiteY27" fmla="*/ 3094892 h 3094892"/>
              <a:gd name="connsiteX28" fmla="*/ 8017591 w 11634854"/>
              <a:gd name="connsiteY28" fmla="*/ 3094892 h 3094892"/>
              <a:gd name="connsiteX29" fmla="*/ 7354891 w 11634854"/>
              <a:gd name="connsiteY29" fmla="*/ 3094892 h 3094892"/>
              <a:gd name="connsiteX30" fmla="*/ 6586159 w 11634854"/>
              <a:gd name="connsiteY30" fmla="*/ 3094892 h 3094892"/>
              <a:gd name="connsiteX31" fmla="*/ 5711395 w 11634854"/>
              <a:gd name="connsiteY31" fmla="*/ 3094892 h 3094892"/>
              <a:gd name="connsiteX32" fmla="*/ 5154727 w 11634854"/>
              <a:gd name="connsiteY32" fmla="*/ 3094892 h 3094892"/>
              <a:gd name="connsiteX33" fmla="*/ 4492027 w 11634854"/>
              <a:gd name="connsiteY33" fmla="*/ 3094892 h 3094892"/>
              <a:gd name="connsiteX34" fmla="*/ 4147423 w 11634854"/>
              <a:gd name="connsiteY34" fmla="*/ 3094892 h 3094892"/>
              <a:gd name="connsiteX35" fmla="*/ 3272659 w 11634854"/>
              <a:gd name="connsiteY35" fmla="*/ 3094892 h 3094892"/>
              <a:gd name="connsiteX36" fmla="*/ 2609958 w 11634854"/>
              <a:gd name="connsiteY36" fmla="*/ 3094892 h 3094892"/>
              <a:gd name="connsiteX37" fmla="*/ 1947258 w 11634854"/>
              <a:gd name="connsiteY37" fmla="*/ 3094892 h 3094892"/>
              <a:gd name="connsiteX38" fmla="*/ 1178526 w 11634854"/>
              <a:gd name="connsiteY38" fmla="*/ 3094892 h 3094892"/>
              <a:gd name="connsiteX39" fmla="*/ 515826 w 11634854"/>
              <a:gd name="connsiteY39" fmla="*/ 3094892 h 3094892"/>
              <a:gd name="connsiteX40" fmla="*/ 0 w 11634854"/>
              <a:gd name="connsiteY40" fmla="*/ 2579066 h 3094892"/>
              <a:gd name="connsiteX41" fmla="*/ 0 w 11634854"/>
              <a:gd name="connsiteY41" fmla="*/ 1911952 h 3094892"/>
              <a:gd name="connsiteX42" fmla="*/ 0 w 11634854"/>
              <a:gd name="connsiteY42" fmla="*/ 1224205 h 3094892"/>
              <a:gd name="connsiteX43" fmla="*/ 0 w 11634854"/>
              <a:gd name="connsiteY43" fmla="*/ 515826 h 309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634854" h="3094892" extrusionOk="0">
                <a:moveTo>
                  <a:pt x="0" y="515826"/>
                </a:moveTo>
                <a:cubicBezTo>
                  <a:pt x="15787" y="228427"/>
                  <a:pt x="193021" y="-25958"/>
                  <a:pt x="515826" y="0"/>
                </a:cubicBezTo>
                <a:cubicBezTo>
                  <a:pt x="938828" y="-42559"/>
                  <a:pt x="1003193" y="1174"/>
                  <a:pt x="1390590" y="0"/>
                </a:cubicBezTo>
                <a:cubicBezTo>
                  <a:pt x="1777987" y="-1174"/>
                  <a:pt x="1640590" y="-13312"/>
                  <a:pt x="1735194" y="0"/>
                </a:cubicBezTo>
                <a:cubicBezTo>
                  <a:pt x="1829798" y="13312"/>
                  <a:pt x="2107982" y="-15514"/>
                  <a:pt x="2397894" y="0"/>
                </a:cubicBezTo>
                <a:cubicBezTo>
                  <a:pt x="2687806" y="15514"/>
                  <a:pt x="2651749" y="-6692"/>
                  <a:pt x="2742498" y="0"/>
                </a:cubicBezTo>
                <a:cubicBezTo>
                  <a:pt x="2833247" y="6692"/>
                  <a:pt x="3158590" y="-14840"/>
                  <a:pt x="3299167" y="0"/>
                </a:cubicBezTo>
                <a:cubicBezTo>
                  <a:pt x="3439744" y="14840"/>
                  <a:pt x="3777027" y="-6593"/>
                  <a:pt x="4067899" y="0"/>
                </a:cubicBezTo>
                <a:cubicBezTo>
                  <a:pt x="4358771" y="6593"/>
                  <a:pt x="4603235" y="38436"/>
                  <a:pt x="4942663" y="0"/>
                </a:cubicBezTo>
                <a:cubicBezTo>
                  <a:pt x="5282091" y="-38436"/>
                  <a:pt x="5296707" y="7765"/>
                  <a:pt x="5393299" y="0"/>
                </a:cubicBezTo>
                <a:cubicBezTo>
                  <a:pt x="5489891" y="-7765"/>
                  <a:pt x="6016194" y="8693"/>
                  <a:pt x="6268063" y="0"/>
                </a:cubicBezTo>
                <a:cubicBezTo>
                  <a:pt x="6519932" y="-8693"/>
                  <a:pt x="6609816" y="10185"/>
                  <a:pt x="6718699" y="0"/>
                </a:cubicBezTo>
                <a:cubicBezTo>
                  <a:pt x="6827582" y="-10185"/>
                  <a:pt x="6971392" y="12084"/>
                  <a:pt x="7063303" y="0"/>
                </a:cubicBezTo>
                <a:cubicBezTo>
                  <a:pt x="7155214" y="-12084"/>
                  <a:pt x="7701110" y="1281"/>
                  <a:pt x="7938067" y="0"/>
                </a:cubicBezTo>
                <a:cubicBezTo>
                  <a:pt x="8175024" y="-1281"/>
                  <a:pt x="8289712" y="-3816"/>
                  <a:pt x="8600768" y="0"/>
                </a:cubicBezTo>
                <a:cubicBezTo>
                  <a:pt x="8911824" y="3816"/>
                  <a:pt x="8944202" y="13271"/>
                  <a:pt x="9263468" y="0"/>
                </a:cubicBezTo>
                <a:cubicBezTo>
                  <a:pt x="9582734" y="-13271"/>
                  <a:pt x="9496386" y="18863"/>
                  <a:pt x="9714104" y="0"/>
                </a:cubicBezTo>
                <a:cubicBezTo>
                  <a:pt x="9931822" y="-18863"/>
                  <a:pt x="10040229" y="-18331"/>
                  <a:pt x="10164740" y="0"/>
                </a:cubicBezTo>
                <a:cubicBezTo>
                  <a:pt x="10289251" y="18331"/>
                  <a:pt x="10728008" y="36186"/>
                  <a:pt x="11119028" y="0"/>
                </a:cubicBezTo>
                <a:cubicBezTo>
                  <a:pt x="11361468" y="-52743"/>
                  <a:pt x="11637708" y="217351"/>
                  <a:pt x="11634854" y="515826"/>
                </a:cubicBezTo>
                <a:cubicBezTo>
                  <a:pt x="11603961" y="834999"/>
                  <a:pt x="11638654" y="995689"/>
                  <a:pt x="11634854" y="1203573"/>
                </a:cubicBezTo>
                <a:cubicBezTo>
                  <a:pt x="11631054" y="1411457"/>
                  <a:pt x="11632887" y="1547608"/>
                  <a:pt x="11634854" y="1870687"/>
                </a:cubicBezTo>
                <a:cubicBezTo>
                  <a:pt x="11636821" y="2193766"/>
                  <a:pt x="11646059" y="2252277"/>
                  <a:pt x="11634854" y="2579066"/>
                </a:cubicBezTo>
                <a:cubicBezTo>
                  <a:pt x="11644606" y="2913934"/>
                  <a:pt x="11395099" y="3101467"/>
                  <a:pt x="11119028" y="3094892"/>
                </a:cubicBezTo>
                <a:cubicBezTo>
                  <a:pt x="10745570" y="3130594"/>
                  <a:pt x="10643805" y="3122925"/>
                  <a:pt x="10244264" y="3094892"/>
                </a:cubicBezTo>
                <a:cubicBezTo>
                  <a:pt x="9844723" y="3066859"/>
                  <a:pt x="10023522" y="3097294"/>
                  <a:pt x="9899660" y="3094892"/>
                </a:cubicBezTo>
                <a:cubicBezTo>
                  <a:pt x="9775798" y="3092490"/>
                  <a:pt x="9311089" y="3111685"/>
                  <a:pt x="9130928" y="3094892"/>
                </a:cubicBezTo>
                <a:cubicBezTo>
                  <a:pt x="8950767" y="3078099"/>
                  <a:pt x="8705598" y="3062579"/>
                  <a:pt x="8362195" y="3094892"/>
                </a:cubicBezTo>
                <a:cubicBezTo>
                  <a:pt x="8018792" y="3127205"/>
                  <a:pt x="8101936" y="3106138"/>
                  <a:pt x="8017591" y="3094892"/>
                </a:cubicBezTo>
                <a:cubicBezTo>
                  <a:pt x="7933246" y="3083646"/>
                  <a:pt x="7494458" y="3066338"/>
                  <a:pt x="7354891" y="3094892"/>
                </a:cubicBezTo>
                <a:cubicBezTo>
                  <a:pt x="7215324" y="3123446"/>
                  <a:pt x="6757674" y="3118129"/>
                  <a:pt x="6586159" y="3094892"/>
                </a:cubicBezTo>
                <a:cubicBezTo>
                  <a:pt x="6414644" y="3071655"/>
                  <a:pt x="6090102" y="3079438"/>
                  <a:pt x="5711395" y="3094892"/>
                </a:cubicBezTo>
                <a:cubicBezTo>
                  <a:pt x="5332688" y="3110346"/>
                  <a:pt x="5352364" y="3090023"/>
                  <a:pt x="5154727" y="3094892"/>
                </a:cubicBezTo>
                <a:cubicBezTo>
                  <a:pt x="4957090" y="3099761"/>
                  <a:pt x="4800537" y="3083168"/>
                  <a:pt x="4492027" y="3094892"/>
                </a:cubicBezTo>
                <a:cubicBezTo>
                  <a:pt x="4183517" y="3106616"/>
                  <a:pt x="4287690" y="3089753"/>
                  <a:pt x="4147423" y="3094892"/>
                </a:cubicBezTo>
                <a:cubicBezTo>
                  <a:pt x="4007156" y="3100031"/>
                  <a:pt x="3646574" y="3058677"/>
                  <a:pt x="3272659" y="3094892"/>
                </a:cubicBezTo>
                <a:cubicBezTo>
                  <a:pt x="2898744" y="3131107"/>
                  <a:pt x="2928534" y="3074416"/>
                  <a:pt x="2609958" y="3094892"/>
                </a:cubicBezTo>
                <a:cubicBezTo>
                  <a:pt x="2291382" y="3115368"/>
                  <a:pt x="2151107" y="3073216"/>
                  <a:pt x="1947258" y="3094892"/>
                </a:cubicBezTo>
                <a:cubicBezTo>
                  <a:pt x="1743409" y="3116568"/>
                  <a:pt x="1385608" y="3105320"/>
                  <a:pt x="1178526" y="3094892"/>
                </a:cubicBezTo>
                <a:cubicBezTo>
                  <a:pt x="971444" y="3084464"/>
                  <a:pt x="682065" y="3105467"/>
                  <a:pt x="515826" y="3094892"/>
                </a:cubicBezTo>
                <a:cubicBezTo>
                  <a:pt x="214604" y="3117070"/>
                  <a:pt x="15931" y="2844454"/>
                  <a:pt x="0" y="2579066"/>
                </a:cubicBezTo>
                <a:cubicBezTo>
                  <a:pt x="-3049" y="2426483"/>
                  <a:pt x="-16809" y="2060106"/>
                  <a:pt x="0" y="1911952"/>
                </a:cubicBezTo>
                <a:cubicBezTo>
                  <a:pt x="16809" y="1763798"/>
                  <a:pt x="-19094" y="1363851"/>
                  <a:pt x="0" y="1224205"/>
                </a:cubicBezTo>
                <a:cubicBezTo>
                  <a:pt x="19094" y="1084559"/>
                  <a:pt x="-21171" y="814621"/>
                  <a:pt x="0" y="515826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180000" rtlCol="0" anchor="ctr"/>
          <a:lstStyle/>
          <a:p>
            <a:pPr lvl="1"/>
            <a:r>
              <a:rPr lang="pt-BR" sz="1700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</a:t>
            </a:r>
          </a:p>
          <a:p>
            <a:r>
              <a:rPr lang="pt-BR" sz="1700" b="1" dirty="0">
                <a:solidFill>
                  <a:schemeClr val="bg1"/>
                </a:solidFill>
                <a:cs typeface="Arial" panose="020B0604020202020204" pitchFamily="34" charset="0"/>
              </a:rPr>
              <a:t>Art. 169. 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(...)</a:t>
            </a:r>
          </a:p>
          <a:p>
            <a:r>
              <a:rPr lang="pt-BR" sz="1700" b="1" dirty="0">
                <a:solidFill>
                  <a:schemeClr val="bg1"/>
                </a:solidFill>
                <a:cs typeface="Arial" panose="020B0604020202020204" pitchFamily="34" charset="0"/>
              </a:rPr>
              <a:t>§ 3º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Os integrantes das linhas de defesa 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a que se referem os incisos I, II e III do caput deste artigo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observarão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o seguinte: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I - quando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constatarem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simples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impropriedade formal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adotarão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medidas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para o seu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saneamento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e para a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mitigação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riscos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de sua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nova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ocorrência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preferencialmente com o aperfeiçoamento dos controles preventivos e com a capacitação dos agentes públicos responsáveis;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II - quando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constatarem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irregularidade que configure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dano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à Administração, sem prejuízo das medidas previstas no inciso I deste § 3º,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adotarão as providências necessárias para a apuração das infrações administrativas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observadas a segregação de funções e a necessidade de individualização das condutas, bem como remeterão ao Ministério Público competente cópias dos documentos cabíveis para a apuração dos ilícitos de sua competência.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54347BA-7E10-C1AA-8D24-90A58189309A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847095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13EB38D-8821-8965-E486-7BA1BC533014}"/>
              </a:ext>
            </a:extLst>
          </p:cNvPr>
          <p:cNvSpPr/>
          <p:nvPr/>
        </p:nvSpPr>
        <p:spPr>
          <a:xfrm>
            <a:off x="377017" y="3578469"/>
            <a:ext cx="11617269" cy="3062380"/>
          </a:xfrm>
          <a:custGeom>
            <a:avLst/>
            <a:gdLst>
              <a:gd name="connsiteX0" fmla="*/ 0 w 11617269"/>
              <a:gd name="connsiteY0" fmla="*/ 510407 h 3062380"/>
              <a:gd name="connsiteX1" fmla="*/ 510407 w 11617269"/>
              <a:gd name="connsiteY1" fmla="*/ 0 h 3062380"/>
              <a:gd name="connsiteX2" fmla="*/ 1384615 w 11617269"/>
              <a:gd name="connsiteY2" fmla="*/ 0 h 3062380"/>
              <a:gd name="connsiteX3" fmla="*/ 1728999 w 11617269"/>
              <a:gd name="connsiteY3" fmla="*/ 0 h 3062380"/>
              <a:gd name="connsiteX4" fmla="*/ 2391278 w 11617269"/>
              <a:gd name="connsiteY4" fmla="*/ 0 h 3062380"/>
              <a:gd name="connsiteX5" fmla="*/ 2735663 w 11617269"/>
              <a:gd name="connsiteY5" fmla="*/ 0 h 3062380"/>
              <a:gd name="connsiteX6" fmla="*/ 3291976 w 11617269"/>
              <a:gd name="connsiteY6" fmla="*/ 0 h 3062380"/>
              <a:gd name="connsiteX7" fmla="*/ 4060219 w 11617269"/>
              <a:gd name="connsiteY7" fmla="*/ 0 h 3062380"/>
              <a:gd name="connsiteX8" fmla="*/ 4934427 w 11617269"/>
              <a:gd name="connsiteY8" fmla="*/ 0 h 3062380"/>
              <a:gd name="connsiteX9" fmla="*/ 5384776 w 11617269"/>
              <a:gd name="connsiteY9" fmla="*/ 0 h 3062380"/>
              <a:gd name="connsiteX10" fmla="*/ 6258984 w 11617269"/>
              <a:gd name="connsiteY10" fmla="*/ 0 h 3062380"/>
              <a:gd name="connsiteX11" fmla="*/ 6709333 w 11617269"/>
              <a:gd name="connsiteY11" fmla="*/ 0 h 3062380"/>
              <a:gd name="connsiteX12" fmla="*/ 7053718 w 11617269"/>
              <a:gd name="connsiteY12" fmla="*/ 0 h 3062380"/>
              <a:gd name="connsiteX13" fmla="*/ 7927925 w 11617269"/>
              <a:gd name="connsiteY13" fmla="*/ 0 h 3062380"/>
              <a:gd name="connsiteX14" fmla="*/ 8590204 w 11617269"/>
              <a:gd name="connsiteY14" fmla="*/ 0 h 3062380"/>
              <a:gd name="connsiteX15" fmla="*/ 9252482 w 11617269"/>
              <a:gd name="connsiteY15" fmla="*/ 0 h 3062380"/>
              <a:gd name="connsiteX16" fmla="*/ 9702832 w 11617269"/>
              <a:gd name="connsiteY16" fmla="*/ 0 h 3062380"/>
              <a:gd name="connsiteX17" fmla="*/ 10153181 w 11617269"/>
              <a:gd name="connsiteY17" fmla="*/ 0 h 3062380"/>
              <a:gd name="connsiteX18" fmla="*/ 11106862 w 11617269"/>
              <a:gd name="connsiteY18" fmla="*/ 0 h 3062380"/>
              <a:gd name="connsiteX19" fmla="*/ 11617269 w 11617269"/>
              <a:gd name="connsiteY19" fmla="*/ 510407 h 3062380"/>
              <a:gd name="connsiteX20" fmla="*/ 11617269 w 11617269"/>
              <a:gd name="connsiteY20" fmla="*/ 1190929 h 3062380"/>
              <a:gd name="connsiteX21" fmla="*/ 11617269 w 11617269"/>
              <a:gd name="connsiteY21" fmla="*/ 1851035 h 3062380"/>
              <a:gd name="connsiteX22" fmla="*/ 11617269 w 11617269"/>
              <a:gd name="connsiteY22" fmla="*/ 2551973 h 3062380"/>
              <a:gd name="connsiteX23" fmla="*/ 11106862 w 11617269"/>
              <a:gd name="connsiteY23" fmla="*/ 3062380 h 3062380"/>
              <a:gd name="connsiteX24" fmla="*/ 10232654 w 11617269"/>
              <a:gd name="connsiteY24" fmla="*/ 3062380 h 3062380"/>
              <a:gd name="connsiteX25" fmla="*/ 9888270 w 11617269"/>
              <a:gd name="connsiteY25" fmla="*/ 3062380 h 3062380"/>
              <a:gd name="connsiteX26" fmla="*/ 9120027 w 11617269"/>
              <a:gd name="connsiteY26" fmla="*/ 3062380 h 3062380"/>
              <a:gd name="connsiteX27" fmla="*/ 8351784 w 11617269"/>
              <a:gd name="connsiteY27" fmla="*/ 3062380 h 3062380"/>
              <a:gd name="connsiteX28" fmla="*/ 8007399 w 11617269"/>
              <a:gd name="connsiteY28" fmla="*/ 3062380 h 3062380"/>
              <a:gd name="connsiteX29" fmla="*/ 7345120 w 11617269"/>
              <a:gd name="connsiteY29" fmla="*/ 3062380 h 3062380"/>
              <a:gd name="connsiteX30" fmla="*/ 6576877 w 11617269"/>
              <a:gd name="connsiteY30" fmla="*/ 3062380 h 3062380"/>
              <a:gd name="connsiteX31" fmla="*/ 5702670 w 11617269"/>
              <a:gd name="connsiteY31" fmla="*/ 3062380 h 3062380"/>
              <a:gd name="connsiteX32" fmla="*/ 5146356 w 11617269"/>
              <a:gd name="connsiteY32" fmla="*/ 3062380 h 3062380"/>
              <a:gd name="connsiteX33" fmla="*/ 4484078 w 11617269"/>
              <a:gd name="connsiteY33" fmla="*/ 3062380 h 3062380"/>
              <a:gd name="connsiteX34" fmla="*/ 4139693 w 11617269"/>
              <a:gd name="connsiteY34" fmla="*/ 3062380 h 3062380"/>
              <a:gd name="connsiteX35" fmla="*/ 3265485 w 11617269"/>
              <a:gd name="connsiteY35" fmla="*/ 3062380 h 3062380"/>
              <a:gd name="connsiteX36" fmla="*/ 2603207 w 11617269"/>
              <a:gd name="connsiteY36" fmla="*/ 3062380 h 3062380"/>
              <a:gd name="connsiteX37" fmla="*/ 1940928 w 11617269"/>
              <a:gd name="connsiteY37" fmla="*/ 3062380 h 3062380"/>
              <a:gd name="connsiteX38" fmla="*/ 1172685 w 11617269"/>
              <a:gd name="connsiteY38" fmla="*/ 3062380 h 3062380"/>
              <a:gd name="connsiteX39" fmla="*/ 510407 w 11617269"/>
              <a:gd name="connsiteY39" fmla="*/ 3062380 h 3062380"/>
              <a:gd name="connsiteX40" fmla="*/ 0 w 11617269"/>
              <a:gd name="connsiteY40" fmla="*/ 2551973 h 3062380"/>
              <a:gd name="connsiteX41" fmla="*/ 0 w 11617269"/>
              <a:gd name="connsiteY41" fmla="*/ 1891867 h 3062380"/>
              <a:gd name="connsiteX42" fmla="*/ 0 w 11617269"/>
              <a:gd name="connsiteY42" fmla="*/ 1211345 h 3062380"/>
              <a:gd name="connsiteX43" fmla="*/ 0 w 11617269"/>
              <a:gd name="connsiteY43" fmla="*/ 510407 h 3062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617269" h="3062380" extrusionOk="0">
                <a:moveTo>
                  <a:pt x="0" y="510407"/>
                </a:moveTo>
                <a:cubicBezTo>
                  <a:pt x="30168" y="223710"/>
                  <a:pt x="188973" y="-27068"/>
                  <a:pt x="510407" y="0"/>
                </a:cubicBezTo>
                <a:cubicBezTo>
                  <a:pt x="827493" y="23554"/>
                  <a:pt x="1078232" y="-15570"/>
                  <a:pt x="1384615" y="0"/>
                </a:cubicBezTo>
                <a:cubicBezTo>
                  <a:pt x="1690998" y="15570"/>
                  <a:pt x="1622682" y="-10081"/>
                  <a:pt x="1728999" y="0"/>
                </a:cubicBezTo>
                <a:cubicBezTo>
                  <a:pt x="1835316" y="10081"/>
                  <a:pt x="2130686" y="10522"/>
                  <a:pt x="2391278" y="0"/>
                </a:cubicBezTo>
                <a:cubicBezTo>
                  <a:pt x="2651870" y="-10522"/>
                  <a:pt x="2610131" y="15223"/>
                  <a:pt x="2735663" y="0"/>
                </a:cubicBezTo>
                <a:cubicBezTo>
                  <a:pt x="2861195" y="-15223"/>
                  <a:pt x="3141779" y="20876"/>
                  <a:pt x="3291976" y="0"/>
                </a:cubicBezTo>
                <a:cubicBezTo>
                  <a:pt x="3442173" y="-20876"/>
                  <a:pt x="3828565" y="6229"/>
                  <a:pt x="4060219" y="0"/>
                </a:cubicBezTo>
                <a:cubicBezTo>
                  <a:pt x="4291873" y="-6229"/>
                  <a:pt x="4553249" y="-23270"/>
                  <a:pt x="4934427" y="0"/>
                </a:cubicBezTo>
                <a:cubicBezTo>
                  <a:pt x="5315605" y="23270"/>
                  <a:pt x="5173649" y="-17719"/>
                  <a:pt x="5384776" y="0"/>
                </a:cubicBezTo>
                <a:cubicBezTo>
                  <a:pt x="5595903" y="17719"/>
                  <a:pt x="5949906" y="21585"/>
                  <a:pt x="6258984" y="0"/>
                </a:cubicBezTo>
                <a:cubicBezTo>
                  <a:pt x="6568062" y="-21585"/>
                  <a:pt x="6514073" y="-8077"/>
                  <a:pt x="6709333" y="0"/>
                </a:cubicBezTo>
                <a:cubicBezTo>
                  <a:pt x="6904593" y="8077"/>
                  <a:pt x="6966188" y="98"/>
                  <a:pt x="7053718" y="0"/>
                </a:cubicBezTo>
                <a:cubicBezTo>
                  <a:pt x="7141249" y="-98"/>
                  <a:pt x="7563752" y="27411"/>
                  <a:pt x="7927925" y="0"/>
                </a:cubicBezTo>
                <a:cubicBezTo>
                  <a:pt x="8292098" y="-27411"/>
                  <a:pt x="8443560" y="13184"/>
                  <a:pt x="8590204" y="0"/>
                </a:cubicBezTo>
                <a:cubicBezTo>
                  <a:pt x="8736848" y="-13184"/>
                  <a:pt x="8937776" y="-13441"/>
                  <a:pt x="9252482" y="0"/>
                </a:cubicBezTo>
                <a:cubicBezTo>
                  <a:pt x="9567188" y="13441"/>
                  <a:pt x="9504135" y="11429"/>
                  <a:pt x="9702832" y="0"/>
                </a:cubicBezTo>
                <a:cubicBezTo>
                  <a:pt x="9901529" y="-11429"/>
                  <a:pt x="10046028" y="-5994"/>
                  <a:pt x="10153181" y="0"/>
                </a:cubicBezTo>
                <a:cubicBezTo>
                  <a:pt x="10260334" y="5994"/>
                  <a:pt x="10828318" y="19582"/>
                  <a:pt x="11106862" y="0"/>
                </a:cubicBezTo>
                <a:cubicBezTo>
                  <a:pt x="11353531" y="-43767"/>
                  <a:pt x="11620103" y="215022"/>
                  <a:pt x="11617269" y="510407"/>
                </a:cubicBezTo>
                <a:cubicBezTo>
                  <a:pt x="11626248" y="673011"/>
                  <a:pt x="11590720" y="874371"/>
                  <a:pt x="11617269" y="1190929"/>
                </a:cubicBezTo>
                <a:cubicBezTo>
                  <a:pt x="11643818" y="1507487"/>
                  <a:pt x="11648824" y="1643011"/>
                  <a:pt x="11617269" y="1851035"/>
                </a:cubicBezTo>
                <a:cubicBezTo>
                  <a:pt x="11585714" y="2059059"/>
                  <a:pt x="11648434" y="2376254"/>
                  <a:pt x="11617269" y="2551973"/>
                </a:cubicBezTo>
                <a:cubicBezTo>
                  <a:pt x="11623606" y="2866344"/>
                  <a:pt x="11366836" y="3078734"/>
                  <a:pt x="11106862" y="3062380"/>
                </a:cubicBezTo>
                <a:cubicBezTo>
                  <a:pt x="10792778" y="3067414"/>
                  <a:pt x="10517659" y="3089680"/>
                  <a:pt x="10232654" y="3062380"/>
                </a:cubicBezTo>
                <a:cubicBezTo>
                  <a:pt x="9947649" y="3035080"/>
                  <a:pt x="10057887" y="3072186"/>
                  <a:pt x="9888270" y="3062380"/>
                </a:cubicBezTo>
                <a:cubicBezTo>
                  <a:pt x="9718653" y="3052574"/>
                  <a:pt x="9374337" y="3043601"/>
                  <a:pt x="9120027" y="3062380"/>
                </a:cubicBezTo>
                <a:cubicBezTo>
                  <a:pt x="8865717" y="3081159"/>
                  <a:pt x="8589917" y="3099788"/>
                  <a:pt x="8351784" y="3062380"/>
                </a:cubicBezTo>
                <a:cubicBezTo>
                  <a:pt x="8113651" y="3024972"/>
                  <a:pt x="8115228" y="3064891"/>
                  <a:pt x="8007399" y="3062380"/>
                </a:cubicBezTo>
                <a:cubicBezTo>
                  <a:pt x="7899571" y="3059869"/>
                  <a:pt x="7483726" y="3088011"/>
                  <a:pt x="7345120" y="3062380"/>
                </a:cubicBezTo>
                <a:cubicBezTo>
                  <a:pt x="7206514" y="3036749"/>
                  <a:pt x="6930382" y="3039372"/>
                  <a:pt x="6576877" y="3062380"/>
                </a:cubicBezTo>
                <a:cubicBezTo>
                  <a:pt x="6223372" y="3085388"/>
                  <a:pt x="6107581" y="3079259"/>
                  <a:pt x="5702670" y="3062380"/>
                </a:cubicBezTo>
                <a:cubicBezTo>
                  <a:pt x="5297759" y="3045501"/>
                  <a:pt x="5335170" y="3079041"/>
                  <a:pt x="5146356" y="3062380"/>
                </a:cubicBezTo>
                <a:cubicBezTo>
                  <a:pt x="4957542" y="3045719"/>
                  <a:pt x="4633739" y="3077040"/>
                  <a:pt x="4484078" y="3062380"/>
                </a:cubicBezTo>
                <a:cubicBezTo>
                  <a:pt x="4334417" y="3047720"/>
                  <a:pt x="4283730" y="3054321"/>
                  <a:pt x="4139693" y="3062380"/>
                </a:cubicBezTo>
                <a:cubicBezTo>
                  <a:pt x="3995657" y="3070439"/>
                  <a:pt x="3440619" y="3052744"/>
                  <a:pt x="3265485" y="3062380"/>
                </a:cubicBezTo>
                <a:cubicBezTo>
                  <a:pt x="3090351" y="3072016"/>
                  <a:pt x="2835082" y="3086088"/>
                  <a:pt x="2603207" y="3062380"/>
                </a:cubicBezTo>
                <a:cubicBezTo>
                  <a:pt x="2371332" y="3038672"/>
                  <a:pt x="2076565" y="3034480"/>
                  <a:pt x="1940928" y="3062380"/>
                </a:cubicBezTo>
                <a:cubicBezTo>
                  <a:pt x="1805291" y="3090280"/>
                  <a:pt x="1459833" y="3088320"/>
                  <a:pt x="1172685" y="3062380"/>
                </a:cubicBezTo>
                <a:cubicBezTo>
                  <a:pt x="885537" y="3036440"/>
                  <a:pt x="799796" y="3090437"/>
                  <a:pt x="510407" y="3062380"/>
                </a:cubicBezTo>
                <a:cubicBezTo>
                  <a:pt x="221125" y="3072413"/>
                  <a:pt x="27117" y="2800680"/>
                  <a:pt x="0" y="2551973"/>
                </a:cubicBezTo>
                <a:cubicBezTo>
                  <a:pt x="-8697" y="2254756"/>
                  <a:pt x="9535" y="2075975"/>
                  <a:pt x="0" y="1891867"/>
                </a:cubicBezTo>
                <a:cubicBezTo>
                  <a:pt x="-9535" y="1707759"/>
                  <a:pt x="28695" y="1478826"/>
                  <a:pt x="0" y="1211345"/>
                </a:cubicBezTo>
                <a:cubicBezTo>
                  <a:pt x="-28695" y="943864"/>
                  <a:pt x="-34520" y="851903"/>
                  <a:pt x="0" y="510407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spcCol="180000" rtlCol="0" anchor="ctr"/>
          <a:lstStyle/>
          <a:p>
            <a:pPr lvl="1"/>
            <a:r>
              <a:rPr lang="pt-BR" sz="1700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</a:t>
            </a:r>
            <a:endParaRPr lang="pt-BR" sz="1700" b="1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Art. 171. Na fiscalização de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controle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será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observado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o seguinte: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(...)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§ 1º Ao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suspender cautelarmente o processo licitatório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tribunal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contas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deverá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 pronunciar-se definitivamente 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sobre o mérito da irregularidade que tenha dado causa à suspensão no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prazo de 25 (vinte e cinco) dias úteis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contado da data do recebimento das informações a que se refere o § 2º deste artigo, prorrogável por igual período uma única vez, e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definirá objetivamente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:</a:t>
            </a: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I - as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causas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 da ordem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 suspensão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;</a:t>
            </a:r>
          </a:p>
          <a:p>
            <a:r>
              <a:rPr lang="pt-BR" sz="1700" dirty="0"/>
              <a:t>II - 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modo como será garantido o atendimento do interesse público obstado pela suspensão da licitação</a:t>
            </a:r>
            <a:r>
              <a:rPr lang="pt-BR" sz="1700" dirty="0"/>
              <a:t>, no caso de objetos essenciais ou de contratação por emergência.</a:t>
            </a:r>
          </a:p>
          <a:p>
            <a:r>
              <a:rPr lang="pt-BR" sz="1700" dirty="0"/>
              <a:t>(...)</a:t>
            </a:r>
          </a:p>
          <a:p>
            <a:r>
              <a:rPr lang="pt-BR" sz="1700" dirty="0"/>
              <a:t>§ 3º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A decisão que examinar o mérito da medida cautelar </a:t>
            </a:r>
            <a:r>
              <a:rPr lang="pt-BR" sz="1700" dirty="0"/>
              <a:t>a que se refere o § 1º deste artigo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deverá definir as medidas necessárias e adequadas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, em face das alternativas possíveis, </a:t>
            </a:r>
            <a:r>
              <a:rPr lang="pt-BR" sz="1700" b="1" dirty="0">
                <a:solidFill>
                  <a:srgbClr val="EBA92D"/>
                </a:solidFill>
                <a:cs typeface="Arial" panose="020B0604020202020204" pitchFamily="34" charset="0"/>
              </a:rPr>
              <a:t>para o saneamento do processo licitatório, ou determinar a sua anulação</a:t>
            </a:r>
            <a:r>
              <a:rPr lang="pt-BR" sz="1700" dirty="0"/>
              <a:t>.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B92DD1A-78B7-4F9C-BD11-4830F6ADCD5F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647614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DDAFA2-110B-8CB3-EE8D-EC481C32C8A1}"/>
              </a:ext>
            </a:extLst>
          </p:cNvPr>
          <p:cNvSpPr txBox="1"/>
          <p:nvPr/>
        </p:nvSpPr>
        <p:spPr>
          <a:xfrm>
            <a:off x="310224" y="1262851"/>
            <a:ext cx="2005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Fiscalizações colaborativas/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articuladoras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889FA6-E431-8AF4-2C58-BC1FD4F58456}"/>
              </a:ext>
            </a:extLst>
          </p:cNvPr>
          <p:cNvSpPr txBox="1"/>
          <p:nvPr/>
        </p:nvSpPr>
        <p:spPr>
          <a:xfrm>
            <a:off x="5059922" y="1403321"/>
            <a:ext cx="207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corretivas de exceção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572A9-A4A1-B904-5AB1-7A6337FE1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77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45"/>
          <a:stretch/>
        </p:blipFill>
        <p:spPr>
          <a:xfrm>
            <a:off x="614442" y="2249194"/>
            <a:ext cx="1302729" cy="11340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3CC69CD-7300-EEDC-5FA9-193D94D4A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b="13912"/>
          <a:stretch/>
        </p:blipFill>
        <p:spPr>
          <a:xfrm>
            <a:off x="7760211" y="2101222"/>
            <a:ext cx="1489239" cy="128206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051FAC5-1313-01E8-A571-BF46288C0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70000" contrast="-70000"/>
          </a:blip>
          <a:srcRect t="1964" b="28050"/>
          <a:stretch/>
        </p:blipFill>
        <p:spPr>
          <a:xfrm>
            <a:off x="9913476" y="2137923"/>
            <a:ext cx="1727020" cy="120866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4942C5C-F041-B6D8-FCCD-6F27650A7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537" b="17164"/>
          <a:stretch/>
        </p:blipFill>
        <p:spPr>
          <a:xfrm>
            <a:off x="2777277" y="2083492"/>
            <a:ext cx="1639093" cy="129979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A735190-20A4-DDF0-90A0-A43359FF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bright="70000" contrast="-70000"/>
          </a:blip>
          <a:srcRect b="13063"/>
          <a:stretch/>
        </p:blipFill>
        <p:spPr>
          <a:xfrm>
            <a:off x="5351378" y="2088589"/>
            <a:ext cx="1489239" cy="12946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8B02E-60EE-ADD8-F80D-8324C2E04A91}"/>
              </a:ext>
            </a:extLst>
          </p:cNvPr>
          <p:cNvSpPr txBox="1"/>
          <p:nvPr/>
        </p:nvSpPr>
        <p:spPr>
          <a:xfrm>
            <a:off x="7422595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BA92D"/>
                </a:solidFill>
                <a:cs typeface="Arial" panose="020B0604020202020204" pitchFamily="34" charset="0"/>
              </a:rPr>
              <a:t>Ações de controle indutoras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5746302-8BD5-35C4-C83C-A0CDA3CA2692}"/>
              </a:ext>
            </a:extLst>
          </p:cNvPr>
          <p:cNvSpPr/>
          <p:nvPr/>
        </p:nvSpPr>
        <p:spPr>
          <a:xfrm>
            <a:off x="3970959" y="217152"/>
            <a:ext cx="4250076" cy="914400"/>
          </a:xfrm>
          <a:custGeom>
            <a:avLst/>
            <a:gdLst>
              <a:gd name="connsiteX0" fmla="*/ 0 w 4250076"/>
              <a:gd name="connsiteY0" fmla="*/ 152403 h 914400"/>
              <a:gd name="connsiteX1" fmla="*/ 152403 w 4250076"/>
              <a:gd name="connsiteY1" fmla="*/ 0 h 914400"/>
              <a:gd name="connsiteX2" fmla="*/ 770495 w 4250076"/>
              <a:gd name="connsiteY2" fmla="*/ 0 h 914400"/>
              <a:gd name="connsiteX3" fmla="*/ 1506946 w 4250076"/>
              <a:gd name="connsiteY3" fmla="*/ 0 h 914400"/>
              <a:gd name="connsiteX4" fmla="*/ 2085585 w 4250076"/>
              <a:gd name="connsiteY4" fmla="*/ 0 h 914400"/>
              <a:gd name="connsiteX5" fmla="*/ 2624772 w 4250076"/>
              <a:gd name="connsiteY5" fmla="*/ 0 h 914400"/>
              <a:gd name="connsiteX6" fmla="*/ 3321770 w 4250076"/>
              <a:gd name="connsiteY6" fmla="*/ 0 h 914400"/>
              <a:gd name="connsiteX7" fmla="*/ 4097673 w 4250076"/>
              <a:gd name="connsiteY7" fmla="*/ 0 h 914400"/>
              <a:gd name="connsiteX8" fmla="*/ 4250076 w 4250076"/>
              <a:gd name="connsiteY8" fmla="*/ 152403 h 914400"/>
              <a:gd name="connsiteX9" fmla="*/ 4250076 w 4250076"/>
              <a:gd name="connsiteY9" fmla="*/ 761997 h 914400"/>
              <a:gd name="connsiteX10" fmla="*/ 4097673 w 4250076"/>
              <a:gd name="connsiteY10" fmla="*/ 914400 h 914400"/>
              <a:gd name="connsiteX11" fmla="*/ 3479581 w 4250076"/>
              <a:gd name="connsiteY11" fmla="*/ 914400 h 914400"/>
              <a:gd name="connsiteX12" fmla="*/ 2940394 w 4250076"/>
              <a:gd name="connsiteY12" fmla="*/ 914400 h 914400"/>
              <a:gd name="connsiteX13" fmla="*/ 2203943 w 4250076"/>
              <a:gd name="connsiteY13" fmla="*/ 914400 h 914400"/>
              <a:gd name="connsiteX14" fmla="*/ 1625304 w 4250076"/>
              <a:gd name="connsiteY14" fmla="*/ 914400 h 914400"/>
              <a:gd name="connsiteX15" fmla="*/ 1046664 w 4250076"/>
              <a:gd name="connsiteY15" fmla="*/ 914400 h 914400"/>
              <a:gd name="connsiteX16" fmla="*/ 152403 w 4250076"/>
              <a:gd name="connsiteY16" fmla="*/ 914400 h 914400"/>
              <a:gd name="connsiteX17" fmla="*/ 0 w 4250076"/>
              <a:gd name="connsiteY17" fmla="*/ 761997 h 914400"/>
              <a:gd name="connsiteX18" fmla="*/ 0 w 4250076"/>
              <a:gd name="connsiteY1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0076" h="914400" extrusionOk="0">
                <a:moveTo>
                  <a:pt x="0" y="152403"/>
                </a:moveTo>
                <a:cubicBezTo>
                  <a:pt x="534" y="65755"/>
                  <a:pt x="62340" y="15774"/>
                  <a:pt x="152403" y="0"/>
                </a:cubicBezTo>
                <a:cubicBezTo>
                  <a:pt x="433557" y="-12623"/>
                  <a:pt x="609351" y="-8096"/>
                  <a:pt x="770495" y="0"/>
                </a:cubicBezTo>
                <a:cubicBezTo>
                  <a:pt x="931639" y="8096"/>
                  <a:pt x="1327162" y="-31358"/>
                  <a:pt x="1506946" y="0"/>
                </a:cubicBezTo>
                <a:cubicBezTo>
                  <a:pt x="1686730" y="31358"/>
                  <a:pt x="1915654" y="19270"/>
                  <a:pt x="2085585" y="0"/>
                </a:cubicBezTo>
                <a:cubicBezTo>
                  <a:pt x="2255516" y="-19270"/>
                  <a:pt x="2504038" y="23066"/>
                  <a:pt x="2624772" y="0"/>
                </a:cubicBezTo>
                <a:cubicBezTo>
                  <a:pt x="2745506" y="-23066"/>
                  <a:pt x="3157950" y="-4799"/>
                  <a:pt x="3321770" y="0"/>
                </a:cubicBezTo>
                <a:cubicBezTo>
                  <a:pt x="3485590" y="4799"/>
                  <a:pt x="3855651" y="11354"/>
                  <a:pt x="4097673" y="0"/>
                </a:cubicBezTo>
                <a:cubicBezTo>
                  <a:pt x="4179900" y="-5001"/>
                  <a:pt x="4244097" y="60200"/>
                  <a:pt x="4250076" y="152403"/>
                </a:cubicBezTo>
                <a:cubicBezTo>
                  <a:pt x="4245752" y="434468"/>
                  <a:pt x="4258365" y="569368"/>
                  <a:pt x="4250076" y="761997"/>
                </a:cubicBezTo>
                <a:cubicBezTo>
                  <a:pt x="4234471" y="849076"/>
                  <a:pt x="4184373" y="905257"/>
                  <a:pt x="4097673" y="914400"/>
                </a:cubicBezTo>
                <a:cubicBezTo>
                  <a:pt x="3809745" y="941998"/>
                  <a:pt x="3642391" y="941497"/>
                  <a:pt x="3479581" y="914400"/>
                </a:cubicBezTo>
                <a:cubicBezTo>
                  <a:pt x="3316771" y="887303"/>
                  <a:pt x="3154851" y="921833"/>
                  <a:pt x="2940394" y="914400"/>
                </a:cubicBezTo>
                <a:cubicBezTo>
                  <a:pt x="2725937" y="906967"/>
                  <a:pt x="2447388" y="928698"/>
                  <a:pt x="2203943" y="914400"/>
                </a:cubicBezTo>
                <a:cubicBezTo>
                  <a:pt x="1960498" y="900102"/>
                  <a:pt x="1829076" y="933278"/>
                  <a:pt x="1625304" y="914400"/>
                </a:cubicBezTo>
                <a:cubicBezTo>
                  <a:pt x="1421532" y="895522"/>
                  <a:pt x="1298670" y="886297"/>
                  <a:pt x="1046664" y="914400"/>
                </a:cubicBezTo>
                <a:cubicBezTo>
                  <a:pt x="794658" y="942503"/>
                  <a:pt x="521190" y="956098"/>
                  <a:pt x="152403" y="914400"/>
                </a:cubicBezTo>
                <a:cubicBezTo>
                  <a:pt x="78354" y="927691"/>
                  <a:pt x="-9756" y="846340"/>
                  <a:pt x="0" y="761997"/>
                </a:cubicBezTo>
                <a:cubicBezTo>
                  <a:pt x="892" y="487578"/>
                  <a:pt x="-16436" y="308700"/>
                  <a:pt x="0" y="152403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23863092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Nova </a:t>
            </a:r>
            <a:r>
              <a:rPr lang="pt-BR" sz="2800" b="1" u="sng" dirty="0">
                <a:solidFill>
                  <a:srgbClr val="EBA92D"/>
                </a:solidFill>
                <a:latin typeface="+mj-lt"/>
                <a:cs typeface="Arial" panose="020B0604020202020204" pitchFamily="34" charset="0"/>
              </a:rPr>
              <a:t>estratégia</a:t>
            </a:r>
            <a:r>
              <a:rPr lang="pt-B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das ações de controle externo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7302C8-515E-83D3-C764-FF3406E5E62A}"/>
              </a:ext>
            </a:extLst>
          </p:cNvPr>
          <p:cNvSpPr txBox="1"/>
          <p:nvPr/>
        </p:nvSpPr>
        <p:spPr>
          <a:xfrm>
            <a:off x="9829813" y="1401351"/>
            <a:ext cx="216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Ações de controle educadoras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7A3C5E0F-2F90-EA30-45F4-295E5E593721}"/>
              </a:ext>
            </a:extLst>
          </p:cNvPr>
          <p:cNvSpPr/>
          <p:nvPr/>
        </p:nvSpPr>
        <p:spPr>
          <a:xfrm>
            <a:off x="359432" y="3613639"/>
            <a:ext cx="7492099" cy="3094892"/>
          </a:xfrm>
          <a:custGeom>
            <a:avLst/>
            <a:gdLst>
              <a:gd name="connsiteX0" fmla="*/ 0 w 7492099"/>
              <a:gd name="connsiteY0" fmla="*/ 515826 h 3094892"/>
              <a:gd name="connsiteX1" fmla="*/ 515826 w 7492099"/>
              <a:gd name="connsiteY1" fmla="*/ 0 h 3094892"/>
              <a:gd name="connsiteX2" fmla="*/ 1291080 w 7492099"/>
              <a:gd name="connsiteY2" fmla="*/ 0 h 3094892"/>
              <a:gd name="connsiteX3" fmla="*/ 1743311 w 7492099"/>
              <a:gd name="connsiteY3" fmla="*/ 0 h 3094892"/>
              <a:gd name="connsiteX4" fmla="*/ 2389356 w 7492099"/>
              <a:gd name="connsiteY4" fmla="*/ 0 h 3094892"/>
              <a:gd name="connsiteX5" fmla="*/ 2841587 w 7492099"/>
              <a:gd name="connsiteY5" fmla="*/ 0 h 3094892"/>
              <a:gd name="connsiteX6" fmla="*/ 3423027 w 7492099"/>
              <a:gd name="connsiteY6" fmla="*/ 0 h 3094892"/>
              <a:gd name="connsiteX7" fmla="*/ 4133676 w 7492099"/>
              <a:gd name="connsiteY7" fmla="*/ 0 h 3094892"/>
              <a:gd name="connsiteX8" fmla="*/ 4908930 w 7492099"/>
              <a:gd name="connsiteY8" fmla="*/ 0 h 3094892"/>
              <a:gd name="connsiteX9" fmla="*/ 5425766 w 7492099"/>
              <a:gd name="connsiteY9" fmla="*/ 0 h 3094892"/>
              <a:gd name="connsiteX10" fmla="*/ 6201019 w 7492099"/>
              <a:gd name="connsiteY10" fmla="*/ 0 h 3094892"/>
              <a:gd name="connsiteX11" fmla="*/ 6976273 w 7492099"/>
              <a:gd name="connsiteY11" fmla="*/ 0 h 3094892"/>
              <a:gd name="connsiteX12" fmla="*/ 7492099 w 7492099"/>
              <a:gd name="connsiteY12" fmla="*/ 515826 h 3094892"/>
              <a:gd name="connsiteX13" fmla="*/ 7492099 w 7492099"/>
              <a:gd name="connsiteY13" fmla="*/ 1162308 h 3094892"/>
              <a:gd name="connsiteX14" fmla="*/ 7492099 w 7492099"/>
              <a:gd name="connsiteY14" fmla="*/ 1850055 h 3094892"/>
              <a:gd name="connsiteX15" fmla="*/ 7492099 w 7492099"/>
              <a:gd name="connsiteY15" fmla="*/ 2579066 h 3094892"/>
              <a:gd name="connsiteX16" fmla="*/ 6976273 w 7492099"/>
              <a:gd name="connsiteY16" fmla="*/ 3094892 h 3094892"/>
              <a:gd name="connsiteX17" fmla="*/ 6394833 w 7492099"/>
              <a:gd name="connsiteY17" fmla="*/ 3094892 h 3094892"/>
              <a:gd name="connsiteX18" fmla="*/ 5684184 w 7492099"/>
              <a:gd name="connsiteY18" fmla="*/ 3094892 h 3094892"/>
              <a:gd name="connsiteX19" fmla="*/ 5167348 w 7492099"/>
              <a:gd name="connsiteY19" fmla="*/ 3094892 h 3094892"/>
              <a:gd name="connsiteX20" fmla="*/ 4585908 w 7492099"/>
              <a:gd name="connsiteY20" fmla="*/ 3094892 h 3094892"/>
              <a:gd name="connsiteX21" fmla="*/ 4133676 w 7492099"/>
              <a:gd name="connsiteY21" fmla="*/ 3094892 h 3094892"/>
              <a:gd name="connsiteX22" fmla="*/ 3616841 w 7492099"/>
              <a:gd name="connsiteY22" fmla="*/ 3094892 h 3094892"/>
              <a:gd name="connsiteX23" fmla="*/ 3100005 w 7492099"/>
              <a:gd name="connsiteY23" fmla="*/ 3094892 h 3094892"/>
              <a:gd name="connsiteX24" fmla="*/ 2647774 w 7492099"/>
              <a:gd name="connsiteY24" fmla="*/ 3094892 h 3094892"/>
              <a:gd name="connsiteX25" fmla="*/ 2195542 w 7492099"/>
              <a:gd name="connsiteY25" fmla="*/ 3094892 h 3094892"/>
              <a:gd name="connsiteX26" fmla="*/ 1484893 w 7492099"/>
              <a:gd name="connsiteY26" fmla="*/ 3094892 h 3094892"/>
              <a:gd name="connsiteX27" fmla="*/ 515826 w 7492099"/>
              <a:gd name="connsiteY27" fmla="*/ 3094892 h 3094892"/>
              <a:gd name="connsiteX28" fmla="*/ 0 w 7492099"/>
              <a:gd name="connsiteY28" fmla="*/ 2579066 h 3094892"/>
              <a:gd name="connsiteX29" fmla="*/ 0 w 7492099"/>
              <a:gd name="connsiteY29" fmla="*/ 1891319 h 3094892"/>
              <a:gd name="connsiteX30" fmla="*/ 0 w 7492099"/>
              <a:gd name="connsiteY30" fmla="*/ 1162308 h 3094892"/>
              <a:gd name="connsiteX31" fmla="*/ 0 w 7492099"/>
              <a:gd name="connsiteY31" fmla="*/ 515826 h 309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492099" h="3094892" extrusionOk="0">
                <a:moveTo>
                  <a:pt x="0" y="515826"/>
                </a:moveTo>
                <a:cubicBezTo>
                  <a:pt x="15787" y="228427"/>
                  <a:pt x="193021" y="-25958"/>
                  <a:pt x="515826" y="0"/>
                </a:cubicBezTo>
                <a:cubicBezTo>
                  <a:pt x="779199" y="-35073"/>
                  <a:pt x="1089898" y="-33664"/>
                  <a:pt x="1291080" y="0"/>
                </a:cubicBezTo>
                <a:cubicBezTo>
                  <a:pt x="1492262" y="33664"/>
                  <a:pt x="1598689" y="-12633"/>
                  <a:pt x="1743311" y="0"/>
                </a:cubicBezTo>
                <a:cubicBezTo>
                  <a:pt x="1887933" y="12633"/>
                  <a:pt x="2137260" y="15097"/>
                  <a:pt x="2389356" y="0"/>
                </a:cubicBezTo>
                <a:cubicBezTo>
                  <a:pt x="2641453" y="-15097"/>
                  <a:pt x="2682020" y="-515"/>
                  <a:pt x="2841587" y="0"/>
                </a:cubicBezTo>
                <a:cubicBezTo>
                  <a:pt x="3001154" y="515"/>
                  <a:pt x="3202134" y="12536"/>
                  <a:pt x="3423027" y="0"/>
                </a:cubicBezTo>
                <a:cubicBezTo>
                  <a:pt x="3643920" y="-12536"/>
                  <a:pt x="3841197" y="-16279"/>
                  <a:pt x="4133676" y="0"/>
                </a:cubicBezTo>
                <a:cubicBezTo>
                  <a:pt x="4426155" y="16279"/>
                  <a:pt x="4646166" y="-10751"/>
                  <a:pt x="4908930" y="0"/>
                </a:cubicBezTo>
                <a:cubicBezTo>
                  <a:pt x="5171694" y="10751"/>
                  <a:pt x="5262377" y="-923"/>
                  <a:pt x="5425766" y="0"/>
                </a:cubicBezTo>
                <a:cubicBezTo>
                  <a:pt x="5589155" y="923"/>
                  <a:pt x="5860462" y="-37398"/>
                  <a:pt x="6201019" y="0"/>
                </a:cubicBezTo>
                <a:cubicBezTo>
                  <a:pt x="6541576" y="37398"/>
                  <a:pt x="6761019" y="2557"/>
                  <a:pt x="6976273" y="0"/>
                </a:cubicBezTo>
                <a:cubicBezTo>
                  <a:pt x="7267842" y="12483"/>
                  <a:pt x="7471176" y="232177"/>
                  <a:pt x="7492099" y="515826"/>
                </a:cubicBezTo>
                <a:cubicBezTo>
                  <a:pt x="7483183" y="655134"/>
                  <a:pt x="7514292" y="963916"/>
                  <a:pt x="7492099" y="1162308"/>
                </a:cubicBezTo>
                <a:cubicBezTo>
                  <a:pt x="7469906" y="1360700"/>
                  <a:pt x="7466777" y="1701410"/>
                  <a:pt x="7492099" y="1850055"/>
                </a:cubicBezTo>
                <a:cubicBezTo>
                  <a:pt x="7517421" y="1998700"/>
                  <a:pt x="7483000" y="2279586"/>
                  <a:pt x="7492099" y="2579066"/>
                </a:cubicBezTo>
                <a:cubicBezTo>
                  <a:pt x="7488623" y="2852330"/>
                  <a:pt x="7268973" y="3047484"/>
                  <a:pt x="6976273" y="3094892"/>
                </a:cubicBezTo>
                <a:cubicBezTo>
                  <a:pt x="6790184" y="3110099"/>
                  <a:pt x="6635913" y="3112854"/>
                  <a:pt x="6394833" y="3094892"/>
                </a:cubicBezTo>
                <a:cubicBezTo>
                  <a:pt x="6153753" y="3076930"/>
                  <a:pt x="5962548" y="3062726"/>
                  <a:pt x="5684184" y="3094892"/>
                </a:cubicBezTo>
                <a:cubicBezTo>
                  <a:pt x="5405820" y="3127058"/>
                  <a:pt x="5303771" y="3106028"/>
                  <a:pt x="5167348" y="3094892"/>
                </a:cubicBezTo>
                <a:cubicBezTo>
                  <a:pt x="5030925" y="3083756"/>
                  <a:pt x="4715445" y="3088560"/>
                  <a:pt x="4585908" y="3094892"/>
                </a:cubicBezTo>
                <a:cubicBezTo>
                  <a:pt x="4456371" y="3101224"/>
                  <a:pt x="4300189" y="3100852"/>
                  <a:pt x="4133676" y="3094892"/>
                </a:cubicBezTo>
                <a:cubicBezTo>
                  <a:pt x="3967163" y="3088932"/>
                  <a:pt x="3865324" y="3069672"/>
                  <a:pt x="3616841" y="3094892"/>
                </a:cubicBezTo>
                <a:cubicBezTo>
                  <a:pt x="3368359" y="3120112"/>
                  <a:pt x="3354961" y="3095024"/>
                  <a:pt x="3100005" y="3094892"/>
                </a:cubicBezTo>
                <a:cubicBezTo>
                  <a:pt x="2845049" y="3094760"/>
                  <a:pt x="2834509" y="3105729"/>
                  <a:pt x="2647774" y="3094892"/>
                </a:cubicBezTo>
                <a:cubicBezTo>
                  <a:pt x="2461039" y="3084055"/>
                  <a:pt x="2288995" y="3110876"/>
                  <a:pt x="2195542" y="3094892"/>
                </a:cubicBezTo>
                <a:cubicBezTo>
                  <a:pt x="2102089" y="3078908"/>
                  <a:pt x="1771672" y="3121509"/>
                  <a:pt x="1484893" y="3094892"/>
                </a:cubicBezTo>
                <a:cubicBezTo>
                  <a:pt x="1198114" y="3068275"/>
                  <a:pt x="974647" y="3094006"/>
                  <a:pt x="515826" y="3094892"/>
                </a:cubicBezTo>
                <a:cubicBezTo>
                  <a:pt x="221155" y="3090518"/>
                  <a:pt x="-65379" y="2861701"/>
                  <a:pt x="0" y="2579066"/>
                </a:cubicBezTo>
                <a:cubicBezTo>
                  <a:pt x="17222" y="2420704"/>
                  <a:pt x="-1214" y="2081540"/>
                  <a:pt x="0" y="1891319"/>
                </a:cubicBezTo>
                <a:cubicBezTo>
                  <a:pt x="1214" y="1701098"/>
                  <a:pt x="-19005" y="1498902"/>
                  <a:pt x="0" y="1162308"/>
                </a:cubicBezTo>
                <a:cubicBezTo>
                  <a:pt x="19005" y="825714"/>
                  <a:pt x="5511" y="746377"/>
                  <a:pt x="0" y="515826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80223534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180000" rtlCol="0" anchor="ctr"/>
          <a:lstStyle/>
          <a:p>
            <a:pPr lvl="1"/>
            <a:r>
              <a:rPr lang="pt-BR" b="1" u="sng" dirty="0">
                <a:solidFill>
                  <a:srgbClr val="EBA92D"/>
                </a:solidFill>
                <a:cs typeface="Arial" panose="020B0604020202020204" pitchFamily="34" charset="0"/>
              </a:rPr>
              <a:t>NLLC: </a:t>
            </a:r>
            <a:endParaRPr lang="pt-BR" b="1" dirty="0">
              <a:solidFill>
                <a:srgbClr val="EBA92D"/>
              </a:solidFill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bg1"/>
                </a:solidFill>
              </a:rPr>
              <a:t>Art. 169. </a:t>
            </a:r>
            <a:r>
              <a:rPr lang="pt-BR" b="1" dirty="0">
                <a:solidFill>
                  <a:srgbClr val="EBA92D"/>
                </a:solidFill>
              </a:rPr>
              <a:t>As contratações públicas </a:t>
            </a:r>
            <a:r>
              <a:rPr lang="pt-BR" dirty="0"/>
              <a:t>deverão submeter-se a práticas contínuas e permanentes de gestão de riscos e de controle preventivo, inclusive mediante adoção de recursos de tecnologia da informação, e, além de estar </a:t>
            </a:r>
            <a:r>
              <a:rPr lang="pt-BR" b="1" dirty="0">
                <a:solidFill>
                  <a:srgbClr val="EBA92D"/>
                </a:solidFill>
              </a:rPr>
              <a:t>subordinadas ao controle social</a:t>
            </a:r>
            <a:r>
              <a:rPr lang="pt-BR" dirty="0"/>
              <a:t>, sujeitar-se-ão às </a:t>
            </a:r>
            <a:r>
              <a:rPr lang="pt-BR" b="1" dirty="0">
                <a:solidFill>
                  <a:srgbClr val="EBA92D"/>
                </a:solidFill>
              </a:rPr>
              <a:t>seguintes linhas de defesa</a:t>
            </a:r>
            <a:r>
              <a:rPr lang="pt-BR" dirty="0"/>
              <a:t>: </a:t>
            </a:r>
          </a:p>
          <a:p>
            <a:r>
              <a:rPr lang="pt-BR" dirty="0"/>
              <a:t>(...)</a:t>
            </a:r>
            <a:endParaRPr lang="pt-BR" b="1" dirty="0"/>
          </a:p>
          <a:p>
            <a:r>
              <a:rPr lang="pt-BR" b="1" dirty="0"/>
              <a:t>Art. 170. </a:t>
            </a:r>
            <a:r>
              <a:rPr lang="pt-BR" dirty="0"/>
              <a:t>(...)</a:t>
            </a:r>
          </a:p>
          <a:p>
            <a:r>
              <a:rPr lang="pt-BR" dirty="0"/>
              <a:t>§ 4º </a:t>
            </a:r>
            <a:r>
              <a:rPr lang="pt-BR" b="1" dirty="0">
                <a:solidFill>
                  <a:srgbClr val="EBA92D"/>
                </a:solidFill>
              </a:rPr>
              <a:t>Qualquer licitante, contratado ou pessoa física ou jurídica poderá representar aos órgãos de controle</a:t>
            </a:r>
            <a:r>
              <a:rPr lang="pt-BR" dirty="0"/>
              <a:t> interno ou ao </a:t>
            </a:r>
            <a:r>
              <a:rPr lang="pt-BR" b="1" dirty="0">
                <a:solidFill>
                  <a:srgbClr val="EBA92D"/>
                </a:solidFill>
              </a:rPr>
              <a:t>tribunal de contas</a:t>
            </a:r>
            <a:r>
              <a:rPr lang="pt-BR" dirty="0"/>
              <a:t> competente contra irregularidades na aplicação desta Lei.</a:t>
            </a:r>
          </a:p>
        </p:txBody>
      </p:sp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F1958A71-46EE-65B7-1A0E-9EA59413976A}"/>
              </a:ext>
            </a:extLst>
          </p:cNvPr>
          <p:cNvSpPr/>
          <p:nvPr/>
        </p:nvSpPr>
        <p:spPr>
          <a:xfrm>
            <a:off x="8221035" y="4831179"/>
            <a:ext cx="563592" cy="476968"/>
          </a:xfrm>
          <a:prstGeom prst="rightArrow">
            <a:avLst/>
          </a:prstGeom>
          <a:solidFill>
            <a:srgbClr val="EBA92D"/>
          </a:solidFill>
          <a:ln>
            <a:solidFill>
              <a:srgbClr val="EBA9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FEED03B-C74B-1D48-F0F3-11F6D3C323C0}"/>
              </a:ext>
            </a:extLst>
          </p:cNvPr>
          <p:cNvSpPr txBox="1"/>
          <p:nvPr/>
        </p:nvSpPr>
        <p:spPr>
          <a:xfrm>
            <a:off x="8969656" y="3676063"/>
            <a:ext cx="302463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Fiscalizações indutoras </a:t>
            </a:r>
          </a:p>
          <a:p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ranqueamento (planejamento, riscos, governança...)</a:t>
            </a:r>
          </a:p>
          <a:p>
            <a:endParaRPr lang="pt-BR" sz="17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Painéis de dados </a:t>
            </a:r>
          </a:p>
          <a:p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informação </a:t>
            </a:r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conhecimento para gestores e sociedade</a:t>
            </a:r>
          </a:p>
          <a:p>
            <a:endParaRPr lang="pt-BR" sz="17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</a:rPr>
              <a:t>Controle social </a:t>
            </a:r>
          </a:p>
          <a:p>
            <a:r>
              <a:rPr lang="pt-BR" sz="1700" dirty="0">
                <a:solidFill>
                  <a:srgbClr val="EBA92D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1700" dirty="0">
                <a:solidFill>
                  <a:schemeClr val="bg1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representações ou denúncias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3E6A80D-B02A-DADE-EE6B-F834C6D5DBE0}"/>
              </a:ext>
            </a:extLst>
          </p:cNvPr>
          <p:cNvSpPr txBox="1"/>
          <p:nvPr/>
        </p:nvSpPr>
        <p:spPr>
          <a:xfrm>
            <a:off x="2223305" y="1401350"/>
            <a:ext cx="288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Decisões norteadas</a:t>
            </a:r>
          </a:p>
          <a:p>
            <a:pPr algn="ctr"/>
            <a:r>
              <a:rPr lang="pt-BR" dirty="0">
                <a:solidFill>
                  <a:schemeClr val="bg1"/>
                </a:solidFill>
                <a:cs typeface="Arial" panose="020B0604020202020204" pitchFamily="34" charset="0"/>
              </a:rPr>
              <a:t>pelo consequencialismo</a:t>
            </a:r>
          </a:p>
        </p:txBody>
      </p:sp>
    </p:spTree>
    <p:extLst>
      <p:ext uri="{BB962C8B-B14F-4D97-AF65-F5344CB8AC3E}">
        <p14:creationId xmlns:p14="http://schemas.microsoft.com/office/powerpoint/2010/main" val="3702203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1626</Words>
  <Application>Microsoft Office PowerPoint</Application>
  <PresentationFormat>Widescreen</PresentationFormat>
  <Paragraphs>144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Wingdings</vt:lpstr>
      <vt:lpstr>Tema do Office</vt:lpstr>
      <vt:lpstr>Como será a atuação dos tribunais de contas frente aos novos princípios da Lei 14.133?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</dc:title>
  <dc:creator>GEOVANA DOS SANTOS TEIXEIRA FERREIRA</dc:creator>
  <cp:lastModifiedBy>Gerência de Tecnologia da Informação TI</cp:lastModifiedBy>
  <cp:revision>20</cp:revision>
  <dcterms:created xsi:type="dcterms:W3CDTF">2024-03-20T16:51:30Z</dcterms:created>
  <dcterms:modified xsi:type="dcterms:W3CDTF">2024-04-02T17:10:49Z</dcterms:modified>
</cp:coreProperties>
</file>