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2" r:id="rId4"/>
    <p:sldId id="260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4" autoAdjust="0"/>
    <p:restoredTop sz="85248"/>
  </p:normalViewPr>
  <p:slideViewPr>
    <p:cSldViewPr snapToGrid="0">
      <p:cViewPr varScale="1">
        <p:scale>
          <a:sx n="91" d="100"/>
          <a:sy n="91" d="100"/>
        </p:scale>
        <p:origin x="2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B6582B-90DF-F548-893C-F263A48AE396}" type="doc">
      <dgm:prSet loTypeId="urn:microsoft.com/office/officeart/2005/8/layout/hProcess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97E927C-D569-3B46-AC08-CE30D7230694}">
      <dgm:prSet phldrT="[Texto]"/>
      <dgm:spPr/>
      <dgm:t>
        <a:bodyPr/>
        <a:lstStyle/>
        <a:p>
          <a:r>
            <a:rPr lang="pt-BR" dirty="0"/>
            <a:t>1998</a:t>
          </a:r>
        </a:p>
      </dgm:t>
    </dgm:pt>
    <dgm:pt modelId="{E1457416-854C-2649-8ECF-091FE8FCBBEC}" type="parTrans" cxnId="{8CBAC8B8-D665-174D-9028-CB473AB5B5C8}">
      <dgm:prSet/>
      <dgm:spPr/>
      <dgm:t>
        <a:bodyPr/>
        <a:lstStyle/>
        <a:p>
          <a:endParaRPr lang="pt-BR"/>
        </a:p>
      </dgm:t>
    </dgm:pt>
    <dgm:pt modelId="{BAB94341-32C0-DE40-9B0C-B2A4B3E2A96D}" type="sibTrans" cxnId="{8CBAC8B8-D665-174D-9028-CB473AB5B5C8}">
      <dgm:prSet/>
      <dgm:spPr/>
      <dgm:t>
        <a:bodyPr/>
        <a:lstStyle/>
        <a:p>
          <a:endParaRPr lang="pt-BR"/>
        </a:p>
      </dgm:t>
    </dgm:pt>
    <dgm:pt modelId="{E50A7E58-4BE4-B04C-87E7-2D220DBF193A}">
      <dgm:prSet phldrT="[Texto]"/>
      <dgm:spPr/>
      <dgm:t>
        <a:bodyPr/>
        <a:lstStyle/>
        <a:p>
          <a:r>
            <a:rPr lang="pt-BR" b="0" i="0" dirty="0"/>
            <a:t>2011</a:t>
          </a:r>
          <a:endParaRPr lang="pt-BR" dirty="0"/>
        </a:p>
      </dgm:t>
    </dgm:pt>
    <dgm:pt modelId="{CA821834-E407-EA41-8B3D-0F2B9C6307A6}" type="parTrans" cxnId="{94325B7A-2544-7A48-BA9E-720AB39538EC}">
      <dgm:prSet/>
      <dgm:spPr/>
      <dgm:t>
        <a:bodyPr/>
        <a:lstStyle/>
        <a:p>
          <a:endParaRPr lang="pt-BR"/>
        </a:p>
      </dgm:t>
    </dgm:pt>
    <dgm:pt modelId="{D481EAA7-6236-4841-8FB3-FD0B2F261FD1}" type="sibTrans" cxnId="{94325B7A-2544-7A48-BA9E-720AB39538EC}">
      <dgm:prSet/>
      <dgm:spPr/>
      <dgm:t>
        <a:bodyPr/>
        <a:lstStyle/>
        <a:p>
          <a:endParaRPr lang="pt-BR"/>
        </a:p>
      </dgm:t>
    </dgm:pt>
    <dgm:pt modelId="{0DC057AC-FC25-B94B-BDF3-9F0543E72444}">
      <dgm:prSet phldrT="[Texto]"/>
      <dgm:spPr/>
      <dgm:t>
        <a:bodyPr/>
        <a:lstStyle/>
        <a:p>
          <a:r>
            <a:rPr lang="pt-BR" dirty="0"/>
            <a:t>2015</a:t>
          </a:r>
        </a:p>
      </dgm:t>
    </dgm:pt>
    <dgm:pt modelId="{61480F69-494A-B244-967B-95EDECD9A7B0}" type="parTrans" cxnId="{2C0EF2A0-739E-3A47-A694-4F3AB55BBC5D}">
      <dgm:prSet/>
      <dgm:spPr/>
      <dgm:t>
        <a:bodyPr/>
        <a:lstStyle/>
        <a:p>
          <a:endParaRPr lang="pt-BR"/>
        </a:p>
      </dgm:t>
    </dgm:pt>
    <dgm:pt modelId="{3017EA1E-6F79-5948-8240-7DD6456906C3}" type="sibTrans" cxnId="{2C0EF2A0-739E-3A47-A694-4F3AB55BBC5D}">
      <dgm:prSet/>
      <dgm:spPr/>
      <dgm:t>
        <a:bodyPr/>
        <a:lstStyle/>
        <a:p>
          <a:endParaRPr lang="pt-BR"/>
        </a:p>
      </dgm:t>
    </dgm:pt>
    <dgm:pt modelId="{CE4FA2D1-A218-744F-82DA-EC122EC06289}">
      <dgm:prSet phldrT="[Texto]"/>
      <dgm:spPr>
        <a:solidFill>
          <a:schemeClr val="tx2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pt-BR" dirty="0"/>
            <a:t>Petrobras</a:t>
          </a:r>
        </a:p>
      </dgm:t>
    </dgm:pt>
    <dgm:pt modelId="{DC6004C5-0442-0541-AB06-4DAC4BF2B5E3}" type="parTrans" cxnId="{0D14075B-08CE-D84A-A8FC-283311FC0F47}">
      <dgm:prSet/>
      <dgm:spPr/>
      <dgm:t>
        <a:bodyPr/>
        <a:lstStyle/>
        <a:p>
          <a:endParaRPr lang="pt-BR"/>
        </a:p>
      </dgm:t>
    </dgm:pt>
    <dgm:pt modelId="{8B7238F7-F978-0843-9FCD-5FAB949C7527}" type="sibTrans" cxnId="{0D14075B-08CE-D84A-A8FC-283311FC0F47}">
      <dgm:prSet/>
      <dgm:spPr/>
      <dgm:t>
        <a:bodyPr/>
        <a:lstStyle/>
        <a:p>
          <a:endParaRPr lang="pt-BR"/>
        </a:p>
      </dgm:t>
    </dgm:pt>
    <dgm:pt modelId="{F44F5079-68CC-B447-8D21-63DE73479AE2}">
      <dgm:prSet phldrT="[Texto]"/>
      <dgm:spPr>
        <a:solidFill>
          <a:schemeClr val="tx2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pt-BR" dirty="0"/>
            <a:t>RDC</a:t>
          </a:r>
        </a:p>
      </dgm:t>
    </dgm:pt>
    <dgm:pt modelId="{256093AC-E103-054C-AEC6-073FB0FA5F48}" type="parTrans" cxnId="{E8ED3874-0344-904F-8177-061616F44AE7}">
      <dgm:prSet/>
      <dgm:spPr/>
      <dgm:t>
        <a:bodyPr/>
        <a:lstStyle/>
        <a:p>
          <a:endParaRPr lang="pt-BR"/>
        </a:p>
      </dgm:t>
    </dgm:pt>
    <dgm:pt modelId="{1D8D331A-631B-2D4F-B298-80F724E6DC7E}" type="sibTrans" cxnId="{E8ED3874-0344-904F-8177-061616F44AE7}">
      <dgm:prSet/>
      <dgm:spPr/>
      <dgm:t>
        <a:bodyPr/>
        <a:lstStyle/>
        <a:p>
          <a:endParaRPr lang="pt-BR"/>
        </a:p>
      </dgm:t>
    </dgm:pt>
    <dgm:pt modelId="{42942798-5204-D840-99BA-CD3E26A1C139}">
      <dgm:prSet phldrT="[Texto]"/>
      <dgm:spPr>
        <a:solidFill>
          <a:schemeClr val="tx2">
            <a:lumMod val="50000"/>
            <a:lumOff val="50000"/>
            <a:alpha val="90000"/>
          </a:schemeClr>
        </a:solidFill>
      </dgm:spPr>
      <dgm:t>
        <a:bodyPr/>
        <a:lstStyle/>
        <a:p>
          <a:r>
            <a:rPr lang="pt-BR" dirty="0"/>
            <a:t>Lei das Estatais</a:t>
          </a:r>
        </a:p>
      </dgm:t>
    </dgm:pt>
    <dgm:pt modelId="{9A540C1D-D855-3F4C-BD9A-335EF1A11FE0}" type="parTrans" cxnId="{1EACB3CF-ACB1-F146-97B4-D5C93C5A81FA}">
      <dgm:prSet/>
      <dgm:spPr/>
      <dgm:t>
        <a:bodyPr/>
        <a:lstStyle/>
        <a:p>
          <a:endParaRPr lang="pt-BR"/>
        </a:p>
      </dgm:t>
    </dgm:pt>
    <dgm:pt modelId="{E5F983F4-AD0B-2B4E-B4B7-243FECD7A940}" type="sibTrans" cxnId="{1EACB3CF-ACB1-F146-97B4-D5C93C5A81FA}">
      <dgm:prSet/>
      <dgm:spPr/>
      <dgm:t>
        <a:bodyPr/>
        <a:lstStyle/>
        <a:p>
          <a:endParaRPr lang="pt-BR"/>
        </a:p>
      </dgm:t>
    </dgm:pt>
    <dgm:pt modelId="{AC84CE23-98F1-4B4C-84F6-67C9B3FD63B1}" type="pres">
      <dgm:prSet presAssocID="{82B6582B-90DF-F548-893C-F263A48AE396}" presName="theList" presStyleCnt="0">
        <dgm:presLayoutVars>
          <dgm:dir/>
          <dgm:animLvl val="lvl"/>
          <dgm:resizeHandles val="exact"/>
        </dgm:presLayoutVars>
      </dgm:prSet>
      <dgm:spPr/>
    </dgm:pt>
    <dgm:pt modelId="{4F3E3626-6972-DC45-A512-1F313E582B6B}" type="pres">
      <dgm:prSet presAssocID="{897E927C-D569-3B46-AC08-CE30D7230694}" presName="compNode" presStyleCnt="0"/>
      <dgm:spPr/>
    </dgm:pt>
    <dgm:pt modelId="{AD902C9E-7A68-3E4E-8DDA-DDDF9E2065F1}" type="pres">
      <dgm:prSet presAssocID="{897E927C-D569-3B46-AC08-CE30D7230694}" presName="noGeometry" presStyleCnt="0"/>
      <dgm:spPr/>
    </dgm:pt>
    <dgm:pt modelId="{399BE19E-17D3-0C48-8583-559476913B90}" type="pres">
      <dgm:prSet presAssocID="{897E927C-D569-3B46-AC08-CE30D7230694}" presName="childTextVisible" presStyleLbl="bgAccFollowNode1" presStyleIdx="0" presStyleCnt="3">
        <dgm:presLayoutVars>
          <dgm:bulletEnabled val="1"/>
        </dgm:presLayoutVars>
      </dgm:prSet>
      <dgm:spPr/>
    </dgm:pt>
    <dgm:pt modelId="{68320DE7-A297-D448-A8BD-B7D46B118881}" type="pres">
      <dgm:prSet presAssocID="{897E927C-D569-3B46-AC08-CE30D7230694}" presName="childTextHidden" presStyleLbl="bgAccFollowNode1" presStyleIdx="0" presStyleCnt="3"/>
      <dgm:spPr/>
    </dgm:pt>
    <dgm:pt modelId="{A32FFD2A-BB85-ED4D-9F63-7766F5C66593}" type="pres">
      <dgm:prSet presAssocID="{897E927C-D569-3B46-AC08-CE30D723069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D26E3610-4B9D-E046-96CB-6B85E414F95A}" type="pres">
      <dgm:prSet presAssocID="{897E927C-D569-3B46-AC08-CE30D7230694}" presName="aSpace" presStyleCnt="0"/>
      <dgm:spPr/>
    </dgm:pt>
    <dgm:pt modelId="{103DA059-09E9-3449-BA2F-48719D7C2D61}" type="pres">
      <dgm:prSet presAssocID="{E50A7E58-4BE4-B04C-87E7-2D220DBF193A}" presName="compNode" presStyleCnt="0"/>
      <dgm:spPr/>
    </dgm:pt>
    <dgm:pt modelId="{1D7DA809-C685-4F46-AF4A-64283EE2DE66}" type="pres">
      <dgm:prSet presAssocID="{E50A7E58-4BE4-B04C-87E7-2D220DBF193A}" presName="noGeometry" presStyleCnt="0"/>
      <dgm:spPr/>
    </dgm:pt>
    <dgm:pt modelId="{7E07C705-F0E1-6549-9CBD-02454448CEFB}" type="pres">
      <dgm:prSet presAssocID="{E50A7E58-4BE4-B04C-87E7-2D220DBF193A}" presName="childTextVisible" presStyleLbl="bgAccFollowNode1" presStyleIdx="1" presStyleCnt="3">
        <dgm:presLayoutVars>
          <dgm:bulletEnabled val="1"/>
        </dgm:presLayoutVars>
      </dgm:prSet>
      <dgm:spPr/>
    </dgm:pt>
    <dgm:pt modelId="{E0C9B582-62DD-5049-992B-2B2EA1B4073D}" type="pres">
      <dgm:prSet presAssocID="{E50A7E58-4BE4-B04C-87E7-2D220DBF193A}" presName="childTextHidden" presStyleLbl="bgAccFollowNode1" presStyleIdx="1" presStyleCnt="3"/>
      <dgm:spPr/>
    </dgm:pt>
    <dgm:pt modelId="{AE377515-1160-D442-9432-14E9BC471CA2}" type="pres">
      <dgm:prSet presAssocID="{E50A7E58-4BE4-B04C-87E7-2D220DBF193A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2A6D99E-DC66-A742-B7E5-59208DADDB8B}" type="pres">
      <dgm:prSet presAssocID="{E50A7E58-4BE4-B04C-87E7-2D220DBF193A}" presName="aSpace" presStyleCnt="0"/>
      <dgm:spPr/>
    </dgm:pt>
    <dgm:pt modelId="{7F214869-AE80-CF4B-AD8A-1DD8C315E3D8}" type="pres">
      <dgm:prSet presAssocID="{0DC057AC-FC25-B94B-BDF3-9F0543E72444}" presName="compNode" presStyleCnt="0"/>
      <dgm:spPr/>
    </dgm:pt>
    <dgm:pt modelId="{2F24C8F7-6D2D-834F-9FEC-42FD0A679E5D}" type="pres">
      <dgm:prSet presAssocID="{0DC057AC-FC25-B94B-BDF3-9F0543E72444}" presName="noGeometry" presStyleCnt="0"/>
      <dgm:spPr/>
    </dgm:pt>
    <dgm:pt modelId="{C98AFE42-93E1-C14A-8F26-800DE5560794}" type="pres">
      <dgm:prSet presAssocID="{0DC057AC-FC25-B94B-BDF3-9F0543E72444}" presName="childTextVisible" presStyleLbl="bgAccFollowNode1" presStyleIdx="2" presStyleCnt="3">
        <dgm:presLayoutVars>
          <dgm:bulletEnabled val="1"/>
        </dgm:presLayoutVars>
      </dgm:prSet>
      <dgm:spPr/>
    </dgm:pt>
    <dgm:pt modelId="{541B22FA-3CE1-624F-A310-17710D8DA66F}" type="pres">
      <dgm:prSet presAssocID="{0DC057AC-FC25-B94B-BDF3-9F0543E72444}" presName="childTextHidden" presStyleLbl="bgAccFollowNode1" presStyleIdx="2" presStyleCnt="3"/>
      <dgm:spPr/>
    </dgm:pt>
    <dgm:pt modelId="{F49F1119-F098-4A4A-9892-0B898FB9EF16}" type="pres">
      <dgm:prSet presAssocID="{0DC057AC-FC25-B94B-BDF3-9F0543E72444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4C2B7902-EFB3-D542-963F-951C8C17E45D}" type="presOf" srcId="{42942798-5204-D840-99BA-CD3E26A1C139}" destId="{C98AFE42-93E1-C14A-8F26-800DE5560794}" srcOrd="0" destOrd="0" presId="urn:microsoft.com/office/officeart/2005/8/layout/hProcess6"/>
    <dgm:cxn modelId="{0C81101B-A6C6-3048-99AC-AD34261E7B7D}" type="presOf" srcId="{F44F5079-68CC-B447-8D21-63DE73479AE2}" destId="{E0C9B582-62DD-5049-992B-2B2EA1B4073D}" srcOrd="1" destOrd="0" presId="urn:microsoft.com/office/officeart/2005/8/layout/hProcess6"/>
    <dgm:cxn modelId="{EE09DF28-142D-1C4D-8BA7-A55495122857}" type="presOf" srcId="{F44F5079-68CC-B447-8D21-63DE73479AE2}" destId="{7E07C705-F0E1-6549-9CBD-02454448CEFB}" srcOrd="0" destOrd="0" presId="urn:microsoft.com/office/officeart/2005/8/layout/hProcess6"/>
    <dgm:cxn modelId="{D262EF38-FCE6-5B4D-B2F0-96BD53E7999A}" type="presOf" srcId="{82B6582B-90DF-F548-893C-F263A48AE396}" destId="{AC84CE23-98F1-4B4C-84F6-67C9B3FD63B1}" srcOrd="0" destOrd="0" presId="urn:microsoft.com/office/officeart/2005/8/layout/hProcess6"/>
    <dgm:cxn modelId="{6A9F4647-4640-D445-A906-939EA4998B56}" type="presOf" srcId="{CE4FA2D1-A218-744F-82DA-EC122EC06289}" destId="{68320DE7-A297-D448-A8BD-B7D46B118881}" srcOrd="1" destOrd="0" presId="urn:microsoft.com/office/officeart/2005/8/layout/hProcess6"/>
    <dgm:cxn modelId="{0D14075B-08CE-D84A-A8FC-283311FC0F47}" srcId="{897E927C-D569-3B46-AC08-CE30D7230694}" destId="{CE4FA2D1-A218-744F-82DA-EC122EC06289}" srcOrd="0" destOrd="0" parTransId="{DC6004C5-0442-0541-AB06-4DAC4BF2B5E3}" sibTransId="{8B7238F7-F978-0843-9FCD-5FAB949C7527}"/>
    <dgm:cxn modelId="{E8ED3874-0344-904F-8177-061616F44AE7}" srcId="{E50A7E58-4BE4-B04C-87E7-2D220DBF193A}" destId="{F44F5079-68CC-B447-8D21-63DE73479AE2}" srcOrd="0" destOrd="0" parTransId="{256093AC-E103-054C-AEC6-073FB0FA5F48}" sibTransId="{1D8D331A-631B-2D4F-B298-80F724E6DC7E}"/>
    <dgm:cxn modelId="{94325B7A-2544-7A48-BA9E-720AB39538EC}" srcId="{82B6582B-90DF-F548-893C-F263A48AE396}" destId="{E50A7E58-4BE4-B04C-87E7-2D220DBF193A}" srcOrd="1" destOrd="0" parTransId="{CA821834-E407-EA41-8B3D-0F2B9C6307A6}" sibTransId="{D481EAA7-6236-4841-8FB3-FD0B2F261FD1}"/>
    <dgm:cxn modelId="{45211F96-3AAB-E344-A438-36B0A3288235}" type="presOf" srcId="{0DC057AC-FC25-B94B-BDF3-9F0543E72444}" destId="{F49F1119-F098-4A4A-9892-0B898FB9EF16}" srcOrd="0" destOrd="0" presId="urn:microsoft.com/office/officeart/2005/8/layout/hProcess6"/>
    <dgm:cxn modelId="{83851B99-813D-9746-9CA1-6AE8E5DA60D4}" type="presOf" srcId="{42942798-5204-D840-99BA-CD3E26A1C139}" destId="{541B22FA-3CE1-624F-A310-17710D8DA66F}" srcOrd="1" destOrd="0" presId="urn:microsoft.com/office/officeart/2005/8/layout/hProcess6"/>
    <dgm:cxn modelId="{E7FB1C99-B793-A34E-9209-CCBC9E1DD47E}" type="presOf" srcId="{CE4FA2D1-A218-744F-82DA-EC122EC06289}" destId="{399BE19E-17D3-0C48-8583-559476913B90}" srcOrd="0" destOrd="0" presId="urn:microsoft.com/office/officeart/2005/8/layout/hProcess6"/>
    <dgm:cxn modelId="{2C0EF2A0-739E-3A47-A694-4F3AB55BBC5D}" srcId="{82B6582B-90DF-F548-893C-F263A48AE396}" destId="{0DC057AC-FC25-B94B-BDF3-9F0543E72444}" srcOrd="2" destOrd="0" parTransId="{61480F69-494A-B244-967B-95EDECD9A7B0}" sibTransId="{3017EA1E-6F79-5948-8240-7DD6456906C3}"/>
    <dgm:cxn modelId="{8CBAC8B8-D665-174D-9028-CB473AB5B5C8}" srcId="{82B6582B-90DF-F548-893C-F263A48AE396}" destId="{897E927C-D569-3B46-AC08-CE30D7230694}" srcOrd="0" destOrd="0" parTransId="{E1457416-854C-2649-8ECF-091FE8FCBBEC}" sibTransId="{BAB94341-32C0-DE40-9B0C-B2A4B3E2A96D}"/>
    <dgm:cxn modelId="{522C30C9-41EA-414D-AEB7-5AC0E5A7B0FA}" type="presOf" srcId="{897E927C-D569-3B46-AC08-CE30D7230694}" destId="{A32FFD2A-BB85-ED4D-9F63-7766F5C66593}" srcOrd="0" destOrd="0" presId="urn:microsoft.com/office/officeart/2005/8/layout/hProcess6"/>
    <dgm:cxn modelId="{1EACB3CF-ACB1-F146-97B4-D5C93C5A81FA}" srcId="{0DC057AC-FC25-B94B-BDF3-9F0543E72444}" destId="{42942798-5204-D840-99BA-CD3E26A1C139}" srcOrd="0" destOrd="0" parTransId="{9A540C1D-D855-3F4C-BD9A-335EF1A11FE0}" sibTransId="{E5F983F4-AD0B-2B4E-B4B7-243FECD7A940}"/>
    <dgm:cxn modelId="{38D0E5F9-3742-4544-BBF2-2DEB5163B2DF}" type="presOf" srcId="{E50A7E58-4BE4-B04C-87E7-2D220DBF193A}" destId="{AE377515-1160-D442-9432-14E9BC471CA2}" srcOrd="0" destOrd="0" presId="urn:microsoft.com/office/officeart/2005/8/layout/hProcess6"/>
    <dgm:cxn modelId="{3A02FE65-7315-324A-A675-15376DA03761}" type="presParOf" srcId="{AC84CE23-98F1-4B4C-84F6-67C9B3FD63B1}" destId="{4F3E3626-6972-DC45-A512-1F313E582B6B}" srcOrd="0" destOrd="0" presId="urn:microsoft.com/office/officeart/2005/8/layout/hProcess6"/>
    <dgm:cxn modelId="{7C78DFF5-292F-1C4B-BF1C-115187E7B7D4}" type="presParOf" srcId="{4F3E3626-6972-DC45-A512-1F313E582B6B}" destId="{AD902C9E-7A68-3E4E-8DDA-DDDF9E2065F1}" srcOrd="0" destOrd="0" presId="urn:microsoft.com/office/officeart/2005/8/layout/hProcess6"/>
    <dgm:cxn modelId="{58669C77-1E00-F04E-96CD-5093076C4003}" type="presParOf" srcId="{4F3E3626-6972-DC45-A512-1F313E582B6B}" destId="{399BE19E-17D3-0C48-8583-559476913B90}" srcOrd="1" destOrd="0" presId="urn:microsoft.com/office/officeart/2005/8/layout/hProcess6"/>
    <dgm:cxn modelId="{C3B246E1-F358-2E40-895C-04B50C2FBE13}" type="presParOf" srcId="{4F3E3626-6972-DC45-A512-1F313E582B6B}" destId="{68320DE7-A297-D448-A8BD-B7D46B118881}" srcOrd="2" destOrd="0" presId="urn:microsoft.com/office/officeart/2005/8/layout/hProcess6"/>
    <dgm:cxn modelId="{5D3C432B-CF9C-F949-A0F4-AF331ADB9D3B}" type="presParOf" srcId="{4F3E3626-6972-DC45-A512-1F313E582B6B}" destId="{A32FFD2A-BB85-ED4D-9F63-7766F5C66593}" srcOrd="3" destOrd="0" presId="urn:microsoft.com/office/officeart/2005/8/layout/hProcess6"/>
    <dgm:cxn modelId="{5AEBD8E9-CF10-254A-9D4D-9B3539E95273}" type="presParOf" srcId="{AC84CE23-98F1-4B4C-84F6-67C9B3FD63B1}" destId="{D26E3610-4B9D-E046-96CB-6B85E414F95A}" srcOrd="1" destOrd="0" presId="urn:microsoft.com/office/officeart/2005/8/layout/hProcess6"/>
    <dgm:cxn modelId="{3E65A194-EE25-034D-B49A-B9A516EAFB90}" type="presParOf" srcId="{AC84CE23-98F1-4B4C-84F6-67C9B3FD63B1}" destId="{103DA059-09E9-3449-BA2F-48719D7C2D61}" srcOrd="2" destOrd="0" presId="urn:microsoft.com/office/officeart/2005/8/layout/hProcess6"/>
    <dgm:cxn modelId="{505D8206-E360-634E-9028-835575996D98}" type="presParOf" srcId="{103DA059-09E9-3449-BA2F-48719D7C2D61}" destId="{1D7DA809-C685-4F46-AF4A-64283EE2DE66}" srcOrd="0" destOrd="0" presId="urn:microsoft.com/office/officeart/2005/8/layout/hProcess6"/>
    <dgm:cxn modelId="{605510B4-A915-0B4E-AB29-AAF417FDBDAA}" type="presParOf" srcId="{103DA059-09E9-3449-BA2F-48719D7C2D61}" destId="{7E07C705-F0E1-6549-9CBD-02454448CEFB}" srcOrd="1" destOrd="0" presId="urn:microsoft.com/office/officeart/2005/8/layout/hProcess6"/>
    <dgm:cxn modelId="{590936DA-4440-1A42-9DCB-81D1A56311FE}" type="presParOf" srcId="{103DA059-09E9-3449-BA2F-48719D7C2D61}" destId="{E0C9B582-62DD-5049-992B-2B2EA1B4073D}" srcOrd="2" destOrd="0" presId="urn:microsoft.com/office/officeart/2005/8/layout/hProcess6"/>
    <dgm:cxn modelId="{15A22A94-F162-A645-A09B-98BB8F99512F}" type="presParOf" srcId="{103DA059-09E9-3449-BA2F-48719D7C2D61}" destId="{AE377515-1160-D442-9432-14E9BC471CA2}" srcOrd="3" destOrd="0" presId="urn:microsoft.com/office/officeart/2005/8/layout/hProcess6"/>
    <dgm:cxn modelId="{CE68215C-3C8B-F34D-887B-EB999089AA01}" type="presParOf" srcId="{AC84CE23-98F1-4B4C-84F6-67C9B3FD63B1}" destId="{D2A6D99E-DC66-A742-B7E5-59208DADDB8B}" srcOrd="3" destOrd="0" presId="urn:microsoft.com/office/officeart/2005/8/layout/hProcess6"/>
    <dgm:cxn modelId="{0253B0A8-8E1F-2A4A-A96B-2DE933F230F2}" type="presParOf" srcId="{AC84CE23-98F1-4B4C-84F6-67C9B3FD63B1}" destId="{7F214869-AE80-CF4B-AD8A-1DD8C315E3D8}" srcOrd="4" destOrd="0" presId="urn:microsoft.com/office/officeart/2005/8/layout/hProcess6"/>
    <dgm:cxn modelId="{A85D5174-862E-C64D-A45B-820A9EFA1DA8}" type="presParOf" srcId="{7F214869-AE80-CF4B-AD8A-1DD8C315E3D8}" destId="{2F24C8F7-6D2D-834F-9FEC-42FD0A679E5D}" srcOrd="0" destOrd="0" presId="urn:microsoft.com/office/officeart/2005/8/layout/hProcess6"/>
    <dgm:cxn modelId="{9ADD3502-B62F-1F4A-B259-8C0911D60273}" type="presParOf" srcId="{7F214869-AE80-CF4B-AD8A-1DD8C315E3D8}" destId="{C98AFE42-93E1-C14A-8F26-800DE5560794}" srcOrd="1" destOrd="0" presId="urn:microsoft.com/office/officeart/2005/8/layout/hProcess6"/>
    <dgm:cxn modelId="{4C5D1E79-93E1-E344-8145-1C3D25BF023B}" type="presParOf" srcId="{7F214869-AE80-CF4B-AD8A-1DD8C315E3D8}" destId="{541B22FA-3CE1-624F-A310-17710D8DA66F}" srcOrd="2" destOrd="0" presId="urn:microsoft.com/office/officeart/2005/8/layout/hProcess6"/>
    <dgm:cxn modelId="{01E62B10-BB9C-5F44-92D1-39FEE33A21B8}" type="presParOf" srcId="{7F214869-AE80-CF4B-AD8A-1DD8C315E3D8}" destId="{F49F1119-F098-4A4A-9892-0B898FB9EF16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BE19E-17D3-0C48-8583-559476913B90}">
      <dsp:nvSpPr>
        <dsp:cNvPr id="0" name=""/>
        <dsp:cNvSpPr/>
      </dsp:nvSpPr>
      <dsp:spPr>
        <a:xfrm>
          <a:off x="664959" y="1555557"/>
          <a:ext cx="2639838" cy="2307551"/>
        </a:xfrm>
        <a:prstGeom prst="rightArrow">
          <a:avLst>
            <a:gd name="adj1" fmla="val 70000"/>
            <a:gd name="adj2" fmla="val 50000"/>
          </a:avLst>
        </a:prstGeom>
        <a:solidFill>
          <a:schemeClr val="tx2">
            <a:lumMod val="50000"/>
            <a:lumOff val="5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Petrobras</a:t>
          </a:r>
        </a:p>
      </dsp:txBody>
      <dsp:txXfrm>
        <a:off x="1324919" y="1901690"/>
        <a:ext cx="1286921" cy="1615285"/>
      </dsp:txXfrm>
    </dsp:sp>
    <dsp:sp modelId="{A32FFD2A-BB85-ED4D-9F63-7766F5C66593}">
      <dsp:nvSpPr>
        <dsp:cNvPr id="0" name=""/>
        <dsp:cNvSpPr/>
      </dsp:nvSpPr>
      <dsp:spPr>
        <a:xfrm>
          <a:off x="4999" y="2049373"/>
          <a:ext cx="1319919" cy="1319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1998</a:t>
          </a:r>
        </a:p>
      </dsp:txBody>
      <dsp:txXfrm>
        <a:off x="198297" y="2242671"/>
        <a:ext cx="933323" cy="933323"/>
      </dsp:txXfrm>
    </dsp:sp>
    <dsp:sp modelId="{7E07C705-F0E1-6549-9CBD-02454448CEFB}">
      <dsp:nvSpPr>
        <dsp:cNvPr id="0" name=""/>
        <dsp:cNvSpPr/>
      </dsp:nvSpPr>
      <dsp:spPr>
        <a:xfrm>
          <a:off x="4129747" y="1555557"/>
          <a:ext cx="2639838" cy="2307551"/>
        </a:xfrm>
        <a:prstGeom prst="rightArrow">
          <a:avLst>
            <a:gd name="adj1" fmla="val 70000"/>
            <a:gd name="adj2" fmla="val 50000"/>
          </a:avLst>
        </a:prstGeom>
        <a:solidFill>
          <a:schemeClr val="tx2">
            <a:lumMod val="50000"/>
            <a:lumOff val="5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RDC</a:t>
          </a:r>
        </a:p>
      </dsp:txBody>
      <dsp:txXfrm>
        <a:off x="4789707" y="1901690"/>
        <a:ext cx="1286921" cy="1615285"/>
      </dsp:txXfrm>
    </dsp:sp>
    <dsp:sp modelId="{AE377515-1160-D442-9432-14E9BC471CA2}">
      <dsp:nvSpPr>
        <dsp:cNvPr id="0" name=""/>
        <dsp:cNvSpPr/>
      </dsp:nvSpPr>
      <dsp:spPr>
        <a:xfrm>
          <a:off x="3469788" y="2049373"/>
          <a:ext cx="1319919" cy="1319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b="0" i="0" kern="1200" dirty="0"/>
            <a:t>2011</a:t>
          </a:r>
          <a:endParaRPr lang="pt-BR" sz="3200" kern="1200" dirty="0"/>
        </a:p>
      </dsp:txBody>
      <dsp:txXfrm>
        <a:off x="3663086" y="2242671"/>
        <a:ext cx="933323" cy="933323"/>
      </dsp:txXfrm>
    </dsp:sp>
    <dsp:sp modelId="{C98AFE42-93E1-C14A-8F26-800DE5560794}">
      <dsp:nvSpPr>
        <dsp:cNvPr id="0" name=""/>
        <dsp:cNvSpPr/>
      </dsp:nvSpPr>
      <dsp:spPr>
        <a:xfrm>
          <a:off x="7594536" y="1555557"/>
          <a:ext cx="2639838" cy="2307551"/>
        </a:xfrm>
        <a:prstGeom prst="rightArrow">
          <a:avLst>
            <a:gd name="adj1" fmla="val 70000"/>
            <a:gd name="adj2" fmla="val 50000"/>
          </a:avLst>
        </a:prstGeom>
        <a:solidFill>
          <a:schemeClr val="tx2">
            <a:lumMod val="50000"/>
            <a:lumOff val="5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880" tIns="13970" rIns="2794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Lei das Estatais</a:t>
          </a:r>
        </a:p>
      </dsp:txBody>
      <dsp:txXfrm>
        <a:off x="8254496" y="1901690"/>
        <a:ext cx="1286921" cy="1615285"/>
      </dsp:txXfrm>
    </dsp:sp>
    <dsp:sp modelId="{F49F1119-F098-4A4A-9892-0B898FB9EF16}">
      <dsp:nvSpPr>
        <dsp:cNvPr id="0" name=""/>
        <dsp:cNvSpPr/>
      </dsp:nvSpPr>
      <dsp:spPr>
        <a:xfrm>
          <a:off x="6934576" y="2049373"/>
          <a:ext cx="1319919" cy="13199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/>
            <a:t>2015</a:t>
          </a:r>
        </a:p>
      </dsp:txBody>
      <dsp:txXfrm>
        <a:off x="7127874" y="2242671"/>
        <a:ext cx="933323" cy="9333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8AFF1-C5F4-6141-9441-79CE5857FB10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A024F-A445-B242-9CA7-A0AA958891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9968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_ato2011-2014/2011/decreto/d7581.htm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6A024F-A445-B242-9CA7-A0AA9588912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815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i="0" dirty="0">
                <a:solidFill>
                  <a:srgbClr val="222222"/>
                </a:solidFill>
                <a:effectLst/>
                <a:highlight>
                  <a:srgbClr val="EDE8DF"/>
                </a:highlight>
                <a:latin typeface="Open Sans" panose="020B0606030504020204" pitchFamily="34" charset="0"/>
              </a:rPr>
              <a:t>INT - Regulamento Simplificado de Licitações da Petrobras, instituído pelo Decreto nº 2.745, de 1998.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dirty="0">
                <a:solidFill>
                  <a:srgbClr val="222222"/>
                </a:solidFill>
                <a:effectLst/>
                <a:highlight>
                  <a:srgbClr val="EDE8DF"/>
                </a:highlight>
                <a:latin typeface="Open Sans" panose="020B0606030504020204" pitchFamily="34" charset="0"/>
              </a:rPr>
              <a:t>INT - RDC e Regulamento do RDC - </a:t>
            </a:r>
            <a:r>
              <a:rPr lang="pt-BR" b="0" i="0" u="none" strike="noStrike" dirty="0">
                <a:effectLst/>
                <a:highlight>
                  <a:srgbClr val="FFFFFF"/>
                </a:highlight>
                <a:latin typeface="arial" panose="020B0604020202020204" pitchFamily="34" charset="0"/>
                <a:hlinkClick r:id="rId3"/>
              </a:rPr>
              <a:t>Decreto nº 7581/2011 – Planalto – Preço e técnica</a:t>
            </a:r>
          </a:p>
          <a:p>
            <a:r>
              <a:rPr lang="pt-BR" dirty="0"/>
              <a:t>INT E SEMI - Lei das Estatais – 13.303/2015 – Semi-integrada (preferencial) - Preço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6A024F-A445-B242-9CA7-A0AA9588912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1510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 características do objeto e peculiaridades.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6A024F-A445-B242-9CA7-A0AA9588912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1382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Possibilidade de inovação nas parcelas indicadas pela </a:t>
            </a:r>
            <a:r>
              <a:rPr lang="pt-BR" dirty="0" err="1"/>
              <a:t>Administracão</a:t>
            </a:r>
            <a:r>
              <a:rPr lang="pt-BR" dirty="0"/>
              <a:t>.</a:t>
            </a:r>
          </a:p>
          <a:p>
            <a:r>
              <a:rPr lang="pt-BR" dirty="0"/>
              <a:t>Diferente de execução por preços unitários.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6A024F-A445-B242-9CA7-A0AA9588912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3079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6A024F-A445-B242-9CA7-A0AA9588912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4563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Risco da solução pelo particular &gt; Sem aditivos &gt; Maior risco.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6A024F-A445-B242-9CA7-A0AA9588912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4821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E217BB-5EB0-08D9-9E80-EDE839256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372955-EC18-2E5F-54E7-CC9FCC0DA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110FB9-14F7-AFAF-ACFB-C851255E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5E8773-7CC6-4BC1-083F-91300982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82EBEB-2314-AE4D-ED0C-8D1C671A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84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1058D7-AB91-A2C6-7B98-4A8CFF43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EFF1F65-EE35-1F0D-8578-C1B16FE3E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042692-35D8-6DB3-39C5-4E2F5571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FAF3D9E-3120-9F0C-3376-5FD332FD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11A9F6-9ADF-97D7-797D-A01B62AB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56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04776B-D7B2-91D2-F4BB-F04159FBB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263BD4D-C044-FCD0-ECBD-E31A8B0CF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00A252-59E9-88BD-AD15-2275831C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36736A-DFCD-7591-F43D-7BC3A120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DD6763-3572-79D1-D9C4-9CADB0AF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71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ECDF7-C1C1-42F3-2D50-A155E044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98F7F9-1FE4-7E99-AF60-F5240B3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44CA7C2-0FA8-8BDB-4A70-6622494F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7637BA-C187-871D-7171-9B584848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0AD22C2-CE72-251C-A7CF-38BA6AA6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15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7FCDDF-A9DB-F747-2513-CAED5B04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369536-AB81-FF43-E42E-A28888009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A643B0-E78C-3E7F-563E-D698F766C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78A85C-DF8E-BAA5-87FD-6CE847FA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11E07E-0FD2-023D-0E83-8B93E4EE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86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27970E-42DD-FB94-7E15-FA830D58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F26BFA-FCC1-8CEF-1529-EA9172F91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97062EB-A62B-AD0C-4095-2324E0D4B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D9A1CF6-6C46-2F2E-07A9-25F8B7F3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E7F84E1-C544-C916-838B-87D989D3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72FB01F-3241-DC56-E5DF-1E4DBE0E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473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B8671F-738B-574E-7A92-B70378A2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E4C693-D193-DB1E-8E8A-8B3D0AAD7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311434-52E0-7DF3-D451-F811D708E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BC7B212-16F8-1C6F-9377-BFDCCB7C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C232D93-B0B8-57C4-F59D-A320FB5D5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4559920-F0E0-3314-03E8-4C4A7C09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FD65EEE-D798-9C9B-7C0B-AD3CBC90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57AE0D7-6896-382D-013F-ACA27FA1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083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397AB5-357C-E001-E5FB-AB916B9B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730106D-07D2-E6BB-E4BF-530B20F4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6F46BE8-498E-521D-6613-0293179C0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F3B0722-0300-431C-4835-E992789C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50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90CC74F-61B6-0859-AB69-C432C156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0A93978-8D0F-DFC3-4727-0BD8263C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354E50B-D394-7C93-88D1-D919C6A7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85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12812-F010-2AFE-6C5A-68548B48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254B8F-F90C-BA9B-21FC-8792C7A56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97DE9F4-519C-A10D-C3AD-111986B03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A02952-07CF-AFE1-ADD1-82691DBD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A28E658-CC21-85AB-1297-1AF74C269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6B9B91B-498F-4EE8-8543-B0422289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58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1FA507-2ADD-B7B5-EE93-2BE84AD94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E8D3CBC-2865-D094-1D47-070B66DEEA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B4AA967-8AD1-1375-1F9E-21880D3E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60B63B-83FB-A183-DCAA-4AB15719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FD6C64B-0E34-A6EB-7A1D-D9E53F13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C30F321-1F65-2DF9-D2C1-BC2E420A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73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E9554E6B-D0A6-D060-921E-4F660F213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99A8E5-6887-15E8-6DDC-BBD7C3178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7503DCC-A284-B179-67E7-ADD490C29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74A737-EA89-415F-96EA-0E14939CEE17}" type="datetimeFigureOut">
              <a:rPr lang="pt-BR" smtClean="0"/>
              <a:t>02/04/2024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04AAEC-88C6-AFD1-9233-3FC9F0BE2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5F5F7B-03E0-800D-09AD-32FFB8E8B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20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CBF5EE-B9B6-BC9C-4A93-3F91DEB64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3112" y="2233914"/>
            <a:ext cx="9144000" cy="2303297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  <a:latin typeface="Abadi" panose="020B0604020104020204" pitchFamily="34" charset="0"/>
              </a:rPr>
              <a:t>A contratação integrada e </a:t>
            </a:r>
            <a:br>
              <a:rPr lang="pt-BR" dirty="0">
                <a:solidFill>
                  <a:schemeClr val="bg1"/>
                </a:solidFill>
                <a:latin typeface="Abadi" panose="020B0604020104020204" pitchFamily="34" charset="0"/>
              </a:rPr>
            </a:br>
            <a:r>
              <a:rPr lang="pt-BR" dirty="0">
                <a:solidFill>
                  <a:schemeClr val="bg1"/>
                </a:solidFill>
                <a:latin typeface="Abadi" panose="020B0604020104020204" pitchFamily="34" charset="0"/>
              </a:rPr>
              <a:t>a semi-integrada na </a:t>
            </a:r>
            <a:br>
              <a:rPr lang="pt-BR" dirty="0">
                <a:solidFill>
                  <a:schemeClr val="bg1"/>
                </a:solidFill>
                <a:latin typeface="Abadi" panose="020B0604020104020204" pitchFamily="34" charset="0"/>
              </a:rPr>
            </a:br>
            <a:r>
              <a:rPr lang="pt-BR" dirty="0">
                <a:solidFill>
                  <a:schemeClr val="bg1"/>
                </a:solidFill>
                <a:latin typeface="Abadi" panose="020B0604020104020204" pitchFamily="34" charset="0"/>
              </a:rPr>
              <a:t>Nova Lei de Licitações</a:t>
            </a:r>
          </a:p>
        </p:txBody>
      </p:sp>
    </p:spTree>
    <p:extLst>
      <p:ext uri="{BB962C8B-B14F-4D97-AF65-F5344CB8AC3E}">
        <p14:creationId xmlns:p14="http://schemas.microsoft.com/office/powerpoint/2010/main" val="320408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013" y="4118317"/>
            <a:ext cx="4845148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Obrigado!</a:t>
            </a:r>
          </a:p>
        </p:txBody>
      </p:sp>
      <p:pic>
        <p:nvPicPr>
          <p:cNvPr id="1028" name="Picture 4" descr="Polegares para cima arquiteta e em um canteiro de obras feliz com seus  colegas em segundo">
            <a:extLst>
              <a:ext uri="{FF2B5EF4-FFF2-40B4-BE49-F238E27FC236}">
                <a16:creationId xmlns:a16="http://schemas.microsoft.com/office/drawing/2014/main" id="{E71D4887-F9BC-F8AE-37CB-7480F2348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424" y="2124102"/>
            <a:ext cx="5973104" cy="398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213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Contratação integrada e semi-integrada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Uma novidade?</a:t>
            </a:r>
          </a:p>
          <a:p>
            <a:r>
              <a:rPr lang="pt-BR" sz="3200" dirty="0">
                <a:solidFill>
                  <a:schemeClr val="bg1"/>
                </a:solidFill>
              </a:rPr>
              <a:t>Como surgiu?</a:t>
            </a:r>
          </a:p>
          <a:p>
            <a:pPr marL="0" indent="0">
              <a:buNone/>
            </a:pPr>
            <a:endParaRPr lang="pt-BR" sz="3200" dirty="0">
              <a:solidFill>
                <a:schemeClr val="bg1"/>
              </a:solidFill>
            </a:endParaRPr>
          </a:p>
        </p:txBody>
      </p:sp>
      <p:pic>
        <p:nvPicPr>
          <p:cNvPr id="2050" name="Picture 2" descr="Engenheiro Pensando Imagens – Download Grátis no Freepik">
            <a:extLst>
              <a:ext uri="{FF2B5EF4-FFF2-40B4-BE49-F238E27FC236}">
                <a16:creationId xmlns:a16="http://schemas.microsoft.com/office/drawing/2014/main" id="{D0ADB3D8-CD01-6193-9C7C-972E888ED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9" r="20410"/>
          <a:stretch/>
        </p:blipFill>
        <p:spPr bwMode="auto">
          <a:xfrm>
            <a:off x="7455877" y="2639066"/>
            <a:ext cx="3207434" cy="385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41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ngenheiro Pensando Imagens – Download Grátis no Freepik">
            <a:extLst>
              <a:ext uri="{FF2B5EF4-FFF2-40B4-BE49-F238E27FC236}">
                <a16:creationId xmlns:a16="http://schemas.microsoft.com/office/drawing/2014/main" id="{A095C32C-1956-B909-6612-9D035F138F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9" r="20410"/>
          <a:stretch/>
        </p:blipFill>
        <p:spPr bwMode="auto">
          <a:xfrm>
            <a:off x="7455877" y="2639066"/>
            <a:ext cx="3207434" cy="385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Contratação integrada e semi-integrada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Uma novidade?</a:t>
            </a:r>
          </a:p>
          <a:p>
            <a:pPr marL="0" indent="0">
              <a:buNone/>
            </a:pP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6CB832A-DBA8-037C-BAD5-014825EA2794}"/>
              </a:ext>
            </a:extLst>
          </p:cNvPr>
          <p:cNvSpPr/>
          <p:nvPr/>
        </p:nvSpPr>
        <p:spPr>
          <a:xfrm>
            <a:off x="838200" y="1825625"/>
            <a:ext cx="10739511" cy="390825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6E2F067-21C7-1C83-F499-501899440892}"/>
              </a:ext>
            </a:extLst>
          </p:cNvPr>
          <p:cNvSpPr txBox="1"/>
          <p:nvPr/>
        </p:nvSpPr>
        <p:spPr>
          <a:xfrm>
            <a:off x="953087" y="2006084"/>
            <a:ext cx="60983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Histórico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DD3D7EF-A8DD-286B-D40B-33570F663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1490300"/>
              </p:ext>
            </p:extLst>
          </p:nvPr>
        </p:nvGraphicFramePr>
        <p:xfrm>
          <a:off x="1114425" y="1134004"/>
          <a:ext cx="1023937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18280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2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Contratação integrada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Definição na NLLC (Art. 6º):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1281000-2F47-FD1E-DA2F-FDA2622724C4}"/>
              </a:ext>
            </a:extLst>
          </p:cNvPr>
          <p:cNvSpPr txBox="1"/>
          <p:nvPr/>
        </p:nvSpPr>
        <p:spPr>
          <a:xfrm>
            <a:off x="1726222" y="2841062"/>
            <a:ext cx="8739555" cy="2677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XXXII - </a:t>
            </a:r>
            <a:r>
              <a:rPr lang="pt-BR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contratação integrada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regime de contratação de obras e serviços de engenharia em que o contratado é responsável por</a:t>
            </a:r>
            <a:r>
              <a:rPr lang="pt-BR" sz="2400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1" i="0" u="sng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elaborar e desenvolver os projetos básico e executivo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executar obras e serviços de engenharia, fornecer bens ou prestar serviços especiais e realizar montagem, teste, pré-operação e as demais operações necessárias e suficientes para a entrega final do objeto;</a:t>
            </a:r>
            <a:endParaRPr lang="pt-BR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41B548E-1098-9787-A140-729942DAB164}"/>
              </a:ext>
            </a:extLst>
          </p:cNvPr>
          <p:cNvSpPr/>
          <p:nvPr/>
        </p:nvSpPr>
        <p:spPr>
          <a:xfrm>
            <a:off x="7779434" y="3507193"/>
            <a:ext cx="2503464" cy="65862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1B096CB2-F86B-C619-2293-5C7996524542}"/>
              </a:ext>
            </a:extLst>
          </p:cNvPr>
          <p:cNvSpPr/>
          <p:nvPr/>
        </p:nvSpPr>
        <p:spPr>
          <a:xfrm rot="16200000">
            <a:off x="4356685" y="5708469"/>
            <a:ext cx="793300" cy="806359"/>
          </a:xfrm>
          <a:prstGeom prst="downArrow">
            <a:avLst/>
          </a:prstGeom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E8FC912-06FE-BE68-4282-E23939FE8FB8}"/>
              </a:ext>
            </a:extLst>
          </p:cNvPr>
          <p:cNvSpPr txBox="1"/>
          <p:nvPr/>
        </p:nvSpPr>
        <p:spPr>
          <a:xfrm>
            <a:off x="5271911" y="5905920"/>
            <a:ext cx="3857802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Aprovação do PB (Art. 46, § 3º)</a:t>
            </a:r>
            <a:endParaRPr lang="pt-BR" sz="2800" b="0" i="0" dirty="0">
              <a:solidFill>
                <a:schemeClr val="bg1"/>
              </a:solidFill>
              <a:effectLst/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82570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Contratação semi-integrada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Definição na NLLC (Art. 6º):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1281000-2F47-FD1E-DA2F-FDA2622724C4}"/>
              </a:ext>
            </a:extLst>
          </p:cNvPr>
          <p:cNvSpPr txBox="1"/>
          <p:nvPr/>
        </p:nvSpPr>
        <p:spPr>
          <a:xfrm>
            <a:off x="1726222" y="2841062"/>
            <a:ext cx="8739555" cy="267765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XXXIII - </a:t>
            </a:r>
            <a:r>
              <a:rPr lang="pt-BR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contratação </a:t>
            </a:r>
            <a:r>
              <a:rPr lang="pt-BR" sz="2400" b="1" i="0" u="sng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semi</a:t>
            </a:r>
            <a:r>
              <a:rPr lang="pt-BR" sz="2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-integrada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regime de contratação de obras e serviços de engenharia em que o contratado é responsável por </a:t>
            </a:r>
            <a:r>
              <a:rPr lang="pt-BR" sz="2400" b="1" i="0" u="sng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elaborar e desenvolver o projeto executivo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executar obras e serviços de engenharia, fornecer bens ou prestar serviços especiais e realizar montagem, teste, pré-operação e as demais operações necessárias e suficientes para a entrega final do objeto;</a:t>
            </a:r>
            <a:endParaRPr lang="pt-BR" sz="3200" b="0" i="0" dirty="0">
              <a:solidFill>
                <a:srgbClr val="000000"/>
              </a:solidFill>
              <a:effectLst/>
              <a:latin typeface="Time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FA18049-2963-7097-E5B9-AA59F70181CC}"/>
              </a:ext>
            </a:extLst>
          </p:cNvPr>
          <p:cNvSpPr/>
          <p:nvPr/>
        </p:nvSpPr>
        <p:spPr>
          <a:xfrm>
            <a:off x="7639973" y="3507193"/>
            <a:ext cx="2753810" cy="658629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C73900B1-4B5A-1032-5636-8C36CE6E8219}"/>
              </a:ext>
            </a:extLst>
          </p:cNvPr>
          <p:cNvSpPr/>
          <p:nvPr/>
        </p:nvSpPr>
        <p:spPr>
          <a:xfrm rot="16200000">
            <a:off x="4356685" y="5708469"/>
            <a:ext cx="793300" cy="806359"/>
          </a:xfrm>
          <a:prstGeom prst="downArrow">
            <a:avLst/>
          </a:prstGeom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8F4B94F-D391-5D3D-69AD-6CB20BF03F94}"/>
              </a:ext>
            </a:extLst>
          </p:cNvPr>
          <p:cNvSpPr txBox="1"/>
          <p:nvPr/>
        </p:nvSpPr>
        <p:spPr>
          <a:xfrm>
            <a:off x="5271911" y="5905920"/>
            <a:ext cx="3729214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Alteração do PB (Art. 46, § 5º)</a:t>
            </a:r>
            <a:endParaRPr lang="pt-BR" sz="2800" b="0" i="0" dirty="0">
              <a:solidFill>
                <a:schemeClr val="bg1"/>
              </a:solidFill>
              <a:effectLst/>
              <a:latin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52049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Matriz de Riscos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Definição na NLLC (Art. 6º):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1281000-2F47-FD1E-DA2F-FDA2622724C4}"/>
              </a:ext>
            </a:extLst>
          </p:cNvPr>
          <p:cNvSpPr txBox="1"/>
          <p:nvPr/>
        </p:nvSpPr>
        <p:spPr>
          <a:xfrm>
            <a:off x="1726222" y="2459504"/>
            <a:ext cx="8739555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3º Quando a contratação se referir a obras e serviços de grande vulto ou forem adotados os regimes de </a:t>
            </a:r>
            <a:r>
              <a:rPr lang="pt-BR" sz="2400" i="0" dirty="0">
                <a:effectLst/>
                <a:latin typeface="Arial" panose="020B0604020202020204" pitchFamily="34" charset="0"/>
              </a:rPr>
              <a:t>contratação </a:t>
            </a:r>
            <a:r>
              <a:rPr lang="pt-BR" sz="2400" b="1" i="0" dirty="0">
                <a:effectLst/>
                <a:latin typeface="Arial" panose="020B0604020202020204" pitchFamily="34" charset="0"/>
              </a:rPr>
              <a:t>integrada</a:t>
            </a:r>
            <a:r>
              <a:rPr lang="pt-BR" sz="2400" i="0" dirty="0">
                <a:effectLst/>
                <a:latin typeface="Arial" panose="020B0604020202020204" pitchFamily="34" charset="0"/>
              </a:rPr>
              <a:t> e </a:t>
            </a:r>
            <a:r>
              <a:rPr lang="pt-BR" sz="2400" b="1" i="0" dirty="0">
                <a:effectLst/>
                <a:latin typeface="Arial" panose="020B0604020202020204" pitchFamily="34" charset="0"/>
              </a:rPr>
              <a:t>semi-integrada</a:t>
            </a:r>
            <a:r>
              <a:rPr lang="pt-BR" sz="2400" i="0" dirty="0">
                <a:effectLst/>
                <a:latin typeface="Arial" panose="020B0604020202020204" pitchFamily="34" charset="0"/>
              </a:rPr>
              <a:t>, o edital obrigatoriamente contemplará </a:t>
            </a:r>
            <a:r>
              <a:rPr lang="pt-BR" sz="2400" b="1" i="0" u="sng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matriz de alocação de riscos</a:t>
            </a:r>
            <a:r>
              <a:rPr lang="pt-BR" sz="2400" b="0" i="0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entre o contratante e o contratado.</a:t>
            </a:r>
            <a:endParaRPr lang="pt-BR" sz="3200" b="0" i="0" dirty="0">
              <a:solidFill>
                <a:srgbClr val="000000"/>
              </a:solidFill>
              <a:effectLst/>
              <a:latin typeface="Times"/>
            </a:endParaRPr>
          </a:p>
        </p:txBody>
      </p:sp>
      <p:sp>
        <p:nvSpPr>
          <p:cNvPr id="4" name="Seta para Baixo 3">
            <a:extLst>
              <a:ext uri="{FF2B5EF4-FFF2-40B4-BE49-F238E27FC236}">
                <a16:creationId xmlns:a16="http://schemas.microsoft.com/office/drawing/2014/main" id="{F4F26DD2-068F-403D-07A5-1043DE9B307C}"/>
              </a:ext>
            </a:extLst>
          </p:cNvPr>
          <p:cNvSpPr/>
          <p:nvPr/>
        </p:nvSpPr>
        <p:spPr>
          <a:xfrm>
            <a:off x="1657356" y="4722902"/>
            <a:ext cx="1157287" cy="806359"/>
          </a:xfrm>
          <a:prstGeom prst="downArrow">
            <a:avLst/>
          </a:prstGeom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>
            <a:extLst>
              <a:ext uri="{FF2B5EF4-FFF2-40B4-BE49-F238E27FC236}">
                <a16:creationId xmlns:a16="http://schemas.microsoft.com/office/drawing/2014/main" id="{C77CB0AA-1FD2-994F-9270-E4CDC61E8537}"/>
              </a:ext>
            </a:extLst>
          </p:cNvPr>
          <p:cNvSpPr/>
          <p:nvPr/>
        </p:nvSpPr>
        <p:spPr>
          <a:xfrm>
            <a:off x="5426875" y="4722901"/>
            <a:ext cx="1157287" cy="806359"/>
          </a:xfrm>
          <a:prstGeom prst="downArrow">
            <a:avLst/>
          </a:prstGeom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Baixo 6">
            <a:extLst>
              <a:ext uri="{FF2B5EF4-FFF2-40B4-BE49-F238E27FC236}">
                <a16:creationId xmlns:a16="http://schemas.microsoft.com/office/drawing/2014/main" id="{40AE49E4-DFC0-6F68-2BF7-FB4E35C87343}"/>
              </a:ext>
            </a:extLst>
          </p:cNvPr>
          <p:cNvSpPr/>
          <p:nvPr/>
        </p:nvSpPr>
        <p:spPr>
          <a:xfrm>
            <a:off x="9196394" y="4722901"/>
            <a:ext cx="1157287" cy="806359"/>
          </a:xfrm>
          <a:prstGeom prst="downArrow">
            <a:avLst/>
          </a:prstGeom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D34857F-85F4-F058-213F-0EBE44CFA867}"/>
              </a:ext>
            </a:extLst>
          </p:cNvPr>
          <p:cNvSpPr txBox="1"/>
          <p:nvPr/>
        </p:nvSpPr>
        <p:spPr>
          <a:xfrm>
            <a:off x="571325" y="5686395"/>
            <a:ext cx="3329348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Eventos e responsabilidade</a:t>
            </a:r>
            <a:endParaRPr lang="pt-BR" sz="2800" b="0" i="0" dirty="0">
              <a:solidFill>
                <a:schemeClr val="bg1"/>
              </a:solidFill>
              <a:effectLst/>
              <a:latin typeface="Time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5374D11-73B9-9D90-B4E5-C1689A42A1A1}"/>
              </a:ext>
            </a:extLst>
          </p:cNvPr>
          <p:cNvSpPr txBox="1"/>
          <p:nvPr/>
        </p:nvSpPr>
        <p:spPr>
          <a:xfrm>
            <a:off x="4340844" y="5700684"/>
            <a:ext cx="3329348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Obrigações de resultado</a:t>
            </a:r>
            <a:endParaRPr lang="pt-BR" sz="2800" b="0" i="0" dirty="0">
              <a:solidFill>
                <a:schemeClr val="bg1"/>
              </a:solidFill>
              <a:effectLst/>
              <a:latin typeface="Times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05D8C23-E900-D1BD-F706-1F1EE24624D9}"/>
              </a:ext>
            </a:extLst>
          </p:cNvPr>
          <p:cNvSpPr txBox="1"/>
          <p:nvPr/>
        </p:nvSpPr>
        <p:spPr>
          <a:xfrm>
            <a:off x="8124651" y="5700684"/>
            <a:ext cx="3329348" cy="4001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shade val="1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Obrigações de meio</a:t>
            </a:r>
            <a:endParaRPr lang="pt-BR" sz="2800" b="0" i="0" dirty="0">
              <a:solidFill>
                <a:schemeClr val="bg1"/>
              </a:solidFill>
              <a:effectLst/>
              <a:latin typeface="Times"/>
            </a:endParaRPr>
          </a:p>
        </p:txBody>
      </p:sp>
      <p:pic>
        <p:nvPicPr>
          <p:cNvPr id="4098" name="Picture 2" descr="Ícone de lâmpada em estilo simples ilustração vetorial de lâmpada em fundo  branco isolado ideia solução pensando conceito de negócio de sinal | Vetor  Premium">
            <a:extLst>
              <a:ext uri="{FF2B5EF4-FFF2-40B4-BE49-F238E27FC236}">
                <a16:creationId xmlns:a16="http://schemas.microsoft.com/office/drawing/2014/main" id="{5DAA7AED-04F4-A088-5AA5-6F803A72D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026" y="4922278"/>
            <a:ext cx="1121337" cy="112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565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Valor estimado (art. 23, § 5º)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>
            <a:normAutofit/>
          </a:bodyPr>
          <a:lstStyle/>
          <a:p>
            <a:r>
              <a:rPr lang="pt-BR" sz="3200" dirty="0">
                <a:solidFill>
                  <a:schemeClr val="bg1"/>
                </a:solidFill>
              </a:rPr>
              <a:t>Priorização dos sistemas oficias;</a:t>
            </a:r>
          </a:p>
          <a:p>
            <a:pPr marL="0" indent="0">
              <a:buNone/>
            </a:pPr>
            <a:r>
              <a:rPr lang="pt-BR" sz="3200" dirty="0">
                <a:solidFill>
                  <a:schemeClr val="bg1"/>
                </a:solidFill>
              </a:rPr>
              <a:t>+ Parcela de </a:t>
            </a:r>
            <a:r>
              <a:rPr lang="pt-BR" sz="3200" u="sng" dirty="0">
                <a:solidFill>
                  <a:schemeClr val="bg1"/>
                </a:solidFill>
              </a:rPr>
              <a:t>remuneração de risco</a:t>
            </a:r>
            <a:r>
              <a:rPr lang="pt-BR" sz="3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13117EB0-08ED-E69C-6D8B-86776ED37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2669" y="3652918"/>
            <a:ext cx="4187586" cy="2782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5B6E5231-A36A-BBD0-5182-094C39210CBF}"/>
              </a:ext>
            </a:extLst>
          </p:cNvPr>
          <p:cNvSpPr txBox="1"/>
          <p:nvPr/>
        </p:nvSpPr>
        <p:spPr>
          <a:xfrm>
            <a:off x="1000125" y="3738471"/>
            <a:ext cx="5710239" cy="25545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pt-BR" sz="3200" dirty="0"/>
              <a:t>Sempre que possível </a:t>
            </a:r>
          </a:p>
          <a:p>
            <a:r>
              <a:rPr lang="pt-BR" sz="3200" dirty="0">
                <a:solidFill>
                  <a:schemeClr val="accent2">
                    <a:lumMod val="75000"/>
                  </a:schemeClr>
                </a:solidFill>
                <a:latin typeface="Wingdings" pitchFamily="2" charset="77"/>
              </a:rPr>
              <a:t> </a:t>
            </a:r>
            <a:r>
              <a:rPr lang="pt-BR" sz="3200" u="sng" dirty="0">
                <a:solidFill>
                  <a:schemeClr val="accent2">
                    <a:lumMod val="75000"/>
                  </a:schemeClr>
                </a:solidFill>
              </a:rPr>
              <a:t>Orçamento detalhado</a:t>
            </a:r>
            <a:endParaRPr lang="pt-BR" sz="32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pt-BR" sz="32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t-BR" sz="3200" dirty="0"/>
              <a:t>Frações não detalhadas </a:t>
            </a:r>
          </a:p>
          <a:p>
            <a:r>
              <a:rPr lang="pt-BR" sz="3200" dirty="0">
                <a:solidFill>
                  <a:schemeClr val="accent2">
                    <a:lumMod val="75000"/>
                  </a:schemeClr>
                </a:solidFill>
                <a:latin typeface="Wingdings" pitchFamily="2" charset="77"/>
              </a:rPr>
              <a:t> </a:t>
            </a:r>
            <a:r>
              <a:rPr lang="pt-BR" sz="3200" u="sng" dirty="0">
                <a:solidFill>
                  <a:schemeClr val="accent2">
                    <a:lumMod val="75000"/>
                  </a:schemeClr>
                </a:solidFill>
              </a:rPr>
              <a:t>Expedita ou paramétrica</a:t>
            </a:r>
            <a:endParaRPr lang="pt-BR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04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Problema (?)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8750"/>
            <a:ext cx="10515600" cy="506412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2400" b="1" i="0" u="sng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Lei das Estatais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77"/>
              <a:buChar char="Ø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Regime preferencial - semi-integrada (art. 42, § 4º);</a:t>
            </a:r>
          </a:p>
          <a:p>
            <a:pPr>
              <a:lnSpc>
                <a:spcPct val="150000"/>
              </a:lnSpc>
              <a:buFont typeface="Wingdings" pitchFamily="2" charset="77"/>
              <a:buChar char="Ø"/>
            </a:pPr>
            <a:r>
              <a:rPr lang="pt-BR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Não será admitida como justificativa para a adoção da modalidade de contratação integrada a </a:t>
            </a:r>
            <a:r>
              <a:rPr lang="pt-BR" sz="2400" b="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ausência de projeto básico</a:t>
            </a:r>
            <a:r>
              <a:rPr lang="pt-BR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(art. 41, § 5º);</a:t>
            </a:r>
          </a:p>
          <a:p>
            <a:pPr>
              <a:lnSpc>
                <a:spcPct val="150000"/>
              </a:lnSpc>
              <a:buFont typeface="Wingdings" pitchFamily="2" charset="77"/>
              <a:buChar char="Ø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Semi-integrada = obra que pode ser executada com diferentes metodologias ou tecnologias (art. 43, V);</a:t>
            </a:r>
          </a:p>
          <a:p>
            <a:pPr>
              <a:lnSpc>
                <a:spcPct val="150000"/>
              </a:lnSpc>
              <a:buFont typeface="Wingdings" pitchFamily="2" charset="77"/>
              <a:buChar char="Ø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Integrada = natureza predominantemente intelectual e de inovação tecnológica do objeto licitado ou puder ser executado com diferentes metodologias ou tecnologias de domínio restrito no mercado (art. 43, VI; e </a:t>
            </a:r>
            <a:r>
              <a:rPr lang="pt-BR" sz="2400" b="1" u="sng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RDC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pt-BR" sz="24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t-BR" sz="3600" dirty="0">
              <a:solidFill>
                <a:schemeClr val="bg1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B720206-1306-3C64-0D06-83AAD0BC0C20}"/>
              </a:ext>
            </a:extLst>
          </p:cNvPr>
          <p:cNvSpPr/>
          <p:nvPr/>
        </p:nvSpPr>
        <p:spPr>
          <a:xfrm>
            <a:off x="623668" y="3690853"/>
            <a:ext cx="10772336" cy="272401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02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Para refletir...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7988"/>
            <a:ext cx="10515600" cy="48148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77"/>
              <a:buChar char="Ø"/>
            </a:pPr>
            <a:r>
              <a:rPr lang="pt-BR" sz="2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Qual será o </a:t>
            </a:r>
            <a:r>
              <a:rPr lang="pt-BR" sz="2400" b="1" i="0" u="sng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comportamento</a:t>
            </a:r>
            <a:r>
              <a:rPr lang="pt-BR" sz="2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 Administração com re</a:t>
            </a: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lação às alterações introduzidas pela NLLC para os regimes de contratação integrada e semi-integrada?</a:t>
            </a:r>
          </a:p>
          <a:p>
            <a:pPr>
              <a:lnSpc>
                <a:spcPct val="150000"/>
              </a:lnSpc>
              <a:buFont typeface="Wingdings" pitchFamily="2" charset="77"/>
              <a:buChar char="Ø"/>
            </a:pPr>
            <a:r>
              <a:rPr lang="pt-BR" sz="2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Como fica a </a:t>
            </a:r>
            <a:r>
              <a:rPr lang="pt-BR" sz="2400" b="1" i="0" u="sng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fiscalização</a:t>
            </a:r>
            <a:r>
              <a:rPr lang="pt-BR" sz="2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das licitações e contratos regidos pela NLLC com relação aos </a:t>
            </a:r>
            <a:r>
              <a:rPr lang="pt-BR" sz="2400" b="1" u="sng" dirty="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  <a:r>
              <a:rPr lang="pt-BR" sz="2400" b="1" i="0" u="sng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córdãos e decisões</a:t>
            </a:r>
            <a:r>
              <a:rPr lang="pt-BR" sz="2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baseadas no RDC?</a:t>
            </a:r>
          </a:p>
        </p:txBody>
      </p:sp>
    </p:spTree>
    <p:extLst>
      <p:ext uri="{BB962C8B-B14F-4D97-AF65-F5344CB8AC3E}">
        <p14:creationId xmlns:p14="http://schemas.microsoft.com/office/powerpoint/2010/main" val="236251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541</Words>
  <Application>Microsoft Macintosh PowerPoint</Application>
  <PresentationFormat>Widescreen</PresentationFormat>
  <Paragraphs>58</Paragraphs>
  <Slides>10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9" baseType="lpstr">
      <vt:lpstr>Abadi</vt:lpstr>
      <vt:lpstr>Aptos</vt:lpstr>
      <vt:lpstr>Aptos Display</vt:lpstr>
      <vt:lpstr>Arial</vt:lpstr>
      <vt:lpstr>Arial</vt:lpstr>
      <vt:lpstr>Open Sans</vt:lpstr>
      <vt:lpstr>Times</vt:lpstr>
      <vt:lpstr>Wingdings</vt:lpstr>
      <vt:lpstr>Tema do Office</vt:lpstr>
      <vt:lpstr>A contratação integrada e  a semi-integrada na  Nova Lei de Licitações</vt:lpstr>
      <vt:lpstr>Contratação integrada e semi-integrada</vt:lpstr>
      <vt:lpstr>Contratação integrada e semi-integrada</vt:lpstr>
      <vt:lpstr>Contratação integrada</vt:lpstr>
      <vt:lpstr>Contratação semi-integrada</vt:lpstr>
      <vt:lpstr>Matriz de Riscos</vt:lpstr>
      <vt:lpstr>Valor estimado (art. 23, § 5º)</vt:lpstr>
      <vt:lpstr>Problema (?)</vt:lpstr>
      <vt:lpstr>Para refletir...</vt:lpstr>
      <vt:lpstr>Obrigado!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</dc:title>
  <dc:creator>GEOVANA DOS SANTOS TEIXEIRA FERREIRA</dc:creator>
  <cp:lastModifiedBy>Douglas Vieira Silva Filho</cp:lastModifiedBy>
  <cp:revision>12</cp:revision>
  <dcterms:created xsi:type="dcterms:W3CDTF">2024-03-20T16:51:30Z</dcterms:created>
  <dcterms:modified xsi:type="dcterms:W3CDTF">2024-04-02T13:01:15Z</dcterms:modified>
</cp:coreProperties>
</file>