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6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6E217BB-5EB0-08D9-9E80-EDE839256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44372955-EC18-2E5F-54E7-CC9FCC0DA0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04110FB9-14F7-AFAF-ACFB-C851255ED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C25E8773-7CC6-4BC1-083F-913009822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7E82EBEB-2314-AE4D-ED0C-8D1C671AF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0849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61058D7-AB91-A2C6-7B98-4A8CFF43F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7EFF1F65-EE35-1F0D-8578-C1B16FE3E7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02042692-35D8-6DB3-39C5-4E2F557152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FAF3D9E-3120-9F0C-3376-5FD332FDA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2211A9F6-9ADF-97D7-797D-A01B62AB9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560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8F04776B-D7B2-91D2-F4BB-F04159FBB9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="" xmlns:a16="http://schemas.microsoft.com/office/drawing/2014/main" id="{3263BD4D-C044-FCD0-ECBD-E31A8B0CF7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2500A252-59E9-88BD-AD15-2275831C8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A136736A-DFCD-7591-F43D-7BC3A1207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CCDD6763-3572-79D1-D9C4-9CADB0AF6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971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57ECDF7-C1C1-42F3-2D50-A155E044B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3A98F7F9-1FE4-7E99-AF60-F5240B3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844CA7C2-0FA8-8BDB-4A70-6622494FF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B17637BA-C187-871D-7171-9B584848D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00AD22C2-CE72-251C-A7CF-38BA6AA6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815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27FCDDF-A9DB-F747-2513-CAED5B04E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D5369536-AB81-FF43-E42E-A28888009C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F7A643B0-E78C-3E7F-563E-D698F766C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8D78A85C-DF8E-BAA5-87FD-6CE847FA9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5B11E07E-0FD2-023D-0E83-8B93E4EE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6866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427970E-42DD-FB94-7E15-FA830D58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DF26BFA-FCC1-8CEF-1529-EA9172F91F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597062EB-A62B-AD0C-4095-2324E0D4B4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DD9A1CF6-6C46-2F2E-07A9-25F8B7F33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3E7F84E1-C544-C916-838B-87D989D3E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472FB01F-3241-DC56-E5DF-1E4DBE0E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4473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B8671F-738B-574E-7A92-B70378A23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B9E4C693-D193-DB1E-8E8A-8B3D0AAD7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="" xmlns:a16="http://schemas.microsoft.com/office/drawing/2014/main" id="{25311434-52E0-7DF3-D451-F811D708E2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="" xmlns:a16="http://schemas.microsoft.com/office/drawing/2014/main" id="{8BC7B212-16F8-1C6F-9377-BFDCCB7C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="" xmlns:a16="http://schemas.microsoft.com/office/drawing/2014/main" id="{AC232D93-B0B8-57C4-F59D-A320FB5D50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="" xmlns:a16="http://schemas.microsoft.com/office/drawing/2014/main" id="{A4559920-F0E0-3314-03E8-4C4A7C09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="" xmlns:a16="http://schemas.microsoft.com/office/drawing/2014/main" id="{CFD65EEE-D798-9C9B-7C0B-AD3CBC90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="" xmlns:a16="http://schemas.microsoft.com/office/drawing/2014/main" id="{057AE0D7-6896-382D-013F-ACA27FA16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083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8397AB5-357C-E001-E5FB-AB916B9B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="" xmlns:a16="http://schemas.microsoft.com/office/drawing/2014/main" id="{F730106D-07D2-E6BB-E4BF-530B20F42C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="" xmlns:a16="http://schemas.microsoft.com/office/drawing/2014/main" id="{16F46BE8-498E-521D-6613-0293179C0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="" xmlns:a16="http://schemas.microsoft.com/office/drawing/2014/main" id="{6F3B0722-0300-431C-4835-E992789CE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6508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="" xmlns:a16="http://schemas.microsoft.com/office/drawing/2014/main" id="{990CC74F-61B6-0859-AB69-C432C1569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="" xmlns:a16="http://schemas.microsoft.com/office/drawing/2014/main" id="{B0A93978-8D0F-DFC3-4727-0BD8263C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="" xmlns:a16="http://schemas.microsoft.com/office/drawing/2014/main" id="{7354E50B-D394-7C93-88D1-D919C6A7F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9857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7912812-F010-2AFE-6C5A-68548B486B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E7254B8F-F90C-BA9B-21FC-8792C7A56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697DE9F4-519C-A10D-C3AD-111986B03F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36A02952-07CF-AFE1-ADD1-82691DBDA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FA28E658-CC21-85AB-1297-1AF74C269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E6B9B91B-498F-4EE8-8543-B04222899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8589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41FA507-2ADD-B7B5-EE93-2BE84AD94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="" xmlns:a16="http://schemas.microsoft.com/office/drawing/2014/main" id="{7E8D3CBC-2865-D094-1D47-070B66DEEA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="" xmlns:a16="http://schemas.microsoft.com/office/drawing/2014/main" id="{2B4AA967-8AD1-1375-1F9E-21880D3EC7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="" xmlns:a16="http://schemas.microsoft.com/office/drawing/2014/main" id="{9D60B63B-83FB-A183-DCAA-4AB157197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="" xmlns:a16="http://schemas.microsoft.com/office/drawing/2014/main" id="{8FD6C64B-0E34-A6EB-7A1D-D9E53F139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="" xmlns:a16="http://schemas.microsoft.com/office/drawing/2014/main" id="{AC30F321-1F65-2DF9-D2C1-BC2E420A7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473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="" xmlns:a16="http://schemas.microsoft.com/office/drawing/2014/main" id="{E9554E6B-D0A6-D060-921E-4F660F213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="" xmlns:a16="http://schemas.microsoft.com/office/drawing/2014/main" id="{6799A8E5-6887-15E8-6DDC-BBD7C31782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="" xmlns:a16="http://schemas.microsoft.com/office/drawing/2014/main" id="{47503DCC-A284-B179-67E7-ADD490C29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74A737-EA89-415F-96EA-0E14939CEE17}" type="datetimeFigureOut">
              <a:rPr lang="pt-BR" smtClean="0"/>
              <a:t>26/03/2024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="" xmlns:a16="http://schemas.microsoft.com/office/drawing/2014/main" id="{E604AAEC-88C6-AFD1-9233-3FC9F0BE22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="" xmlns:a16="http://schemas.microsoft.com/office/drawing/2014/main" id="{145F5F7B-03E0-800D-09AD-32FFB8E8BC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4DA2EE-1326-4D2E-9C05-564EEFB01FB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204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messias.faria@tcm.go.gov.br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FCBF5EE-B9B6-BC9C-4A93-3F91DEB64E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3053" y="3752696"/>
            <a:ext cx="9144000" cy="87376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solidFill>
                  <a:schemeClr val="bg1"/>
                </a:solidFill>
                <a:latin typeface="Abadi" panose="020B0604020104020204" pitchFamily="34" charset="0"/>
              </a:rPr>
              <a:t>Novas </a:t>
            </a:r>
            <a:r>
              <a:rPr lang="pt-BR" dirty="0">
                <a:solidFill>
                  <a:schemeClr val="bg1"/>
                </a:solidFill>
                <a:latin typeface="Abadi" panose="020B0604020104020204" pitchFamily="34" charset="0"/>
              </a:rPr>
              <a:t>orientações da Lei de Licitações e Contratos para Obras e Serviços de Engenharia</a:t>
            </a:r>
          </a:p>
        </p:txBody>
      </p:sp>
    </p:spTree>
    <p:extLst>
      <p:ext uri="{BB962C8B-B14F-4D97-AF65-F5344CB8AC3E}">
        <p14:creationId xmlns:p14="http://schemas.microsoft.com/office/powerpoint/2010/main" val="3204084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DB28A4D9-5168-3FF1-8CAA-2FE32FA7BE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Como o </a:t>
            </a:r>
            <a:r>
              <a:rPr lang="pt-BR" b="1" dirty="0" smtClean="0">
                <a:solidFill>
                  <a:schemeClr val="bg1"/>
                </a:solidFill>
              </a:rPr>
              <a:t>TCMGO</a:t>
            </a:r>
            <a:r>
              <a:rPr lang="pt-BR" dirty="0" smtClean="0">
                <a:solidFill>
                  <a:schemeClr val="bg1"/>
                </a:solidFill>
              </a:rPr>
              <a:t> está atuando?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F3A1BA09-2477-CCE7-E07C-A1C00D1484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solidFill>
                  <a:schemeClr val="bg1"/>
                </a:solidFill>
              </a:rPr>
              <a:t>Instrução Normativa nº 09/2021 TCMGO, com foco na Lei nº 14.133/21;</a:t>
            </a:r>
          </a:p>
          <a:p>
            <a:endParaRPr lang="pt-BR" dirty="0" smtClean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Treinamento dos jurisdicionados;</a:t>
            </a:r>
          </a:p>
          <a:p>
            <a:endParaRPr lang="pt-BR" dirty="0" smtClean="0">
              <a:solidFill>
                <a:schemeClr val="bg1"/>
              </a:solidFill>
            </a:endParaRPr>
          </a:p>
          <a:p>
            <a:endParaRPr lang="pt-BR" dirty="0">
              <a:solidFill>
                <a:schemeClr val="bg1"/>
              </a:solidFill>
            </a:endParaRPr>
          </a:p>
          <a:p>
            <a:r>
              <a:rPr lang="pt-BR" dirty="0" smtClean="0">
                <a:solidFill>
                  <a:schemeClr val="bg1"/>
                </a:solidFill>
              </a:rPr>
              <a:t>Fiscalização.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41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-170452"/>
            <a:ext cx="10515600" cy="1325563"/>
          </a:xfrm>
        </p:spPr>
        <p:txBody>
          <a:bodyPr>
            <a:normAutofit/>
          </a:bodyPr>
          <a:lstStyle/>
          <a:p>
            <a:r>
              <a:rPr lang="pt-BR" sz="3500" dirty="0" smtClean="0">
                <a:solidFill>
                  <a:schemeClr val="bg1"/>
                </a:solidFill>
              </a:rPr>
              <a:t>Instrução </a:t>
            </a:r>
            <a:r>
              <a:rPr lang="pt-BR" sz="3500" dirty="0">
                <a:solidFill>
                  <a:schemeClr val="bg1"/>
                </a:solidFill>
              </a:rPr>
              <a:t>Normativa nº 09/2021 </a:t>
            </a:r>
            <a:r>
              <a:rPr lang="pt-BR" sz="3500" dirty="0" smtClean="0">
                <a:solidFill>
                  <a:schemeClr val="bg1"/>
                </a:solidFill>
              </a:rPr>
              <a:t>TCMGO</a:t>
            </a:r>
            <a:endParaRPr lang="pt-BR" sz="35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0AEED4C-C9B2-E670-E7BB-A5449DF97B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Tem a Lei nº 14.133/21 como base;</a:t>
            </a:r>
          </a:p>
          <a:p>
            <a:endParaRPr lang="pt-BR" dirty="0"/>
          </a:p>
          <a:p>
            <a:r>
              <a:rPr lang="pt-BR" dirty="0" smtClean="0"/>
              <a:t>Promove </a:t>
            </a:r>
            <a:r>
              <a:rPr lang="pt-BR" dirty="0"/>
              <a:t>uma reorganização </a:t>
            </a:r>
            <a:r>
              <a:rPr lang="pt-BR" dirty="0" smtClean="0"/>
              <a:t>do texto da </a:t>
            </a:r>
            <a:r>
              <a:rPr lang="pt-BR" dirty="0"/>
              <a:t>Lei para </a:t>
            </a:r>
            <a:r>
              <a:rPr lang="pt-BR" dirty="0" smtClean="0"/>
              <a:t>exibir uma </a:t>
            </a:r>
            <a:r>
              <a:rPr lang="pt-BR" dirty="0"/>
              <a:t>sequência “lógica” dos </a:t>
            </a:r>
            <a:r>
              <a:rPr lang="pt-BR" dirty="0" smtClean="0"/>
              <a:t>atos;</a:t>
            </a:r>
          </a:p>
          <a:p>
            <a:endParaRPr lang="pt-BR" dirty="0"/>
          </a:p>
          <a:p>
            <a:r>
              <a:rPr lang="pt-BR" dirty="0" smtClean="0"/>
              <a:t>Orienta quanto aos procedimentos de contratação e </a:t>
            </a:r>
            <a:r>
              <a:rPr lang="pt-BR" b="1" u="sng" dirty="0" smtClean="0"/>
              <a:t>fiscalização dos contratos</a:t>
            </a:r>
            <a:r>
              <a:rPr lang="pt-BR" dirty="0" smtClean="0"/>
              <a:t>;</a:t>
            </a:r>
          </a:p>
          <a:p>
            <a:endParaRPr lang="pt-BR" dirty="0" smtClean="0"/>
          </a:p>
          <a:p>
            <a:r>
              <a:rPr lang="pt-BR" dirty="0" smtClean="0"/>
              <a:t>Tradição na emissão de normativo “</a:t>
            </a:r>
            <a:r>
              <a:rPr lang="pt-BR" dirty="0" err="1" smtClean="0"/>
              <a:t>checklist</a:t>
            </a:r>
            <a:r>
              <a:rPr lang="pt-BR" dirty="0" smtClean="0"/>
              <a:t>”;</a:t>
            </a:r>
          </a:p>
        </p:txBody>
      </p:sp>
    </p:spTree>
    <p:extLst>
      <p:ext uri="{BB962C8B-B14F-4D97-AF65-F5344CB8AC3E}">
        <p14:creationId xmlns:p14="http://schemas.microsoft.com/office/powerpoint/2010/main" val="3377956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-170452"/>
            <a:ext cx="10515600" cy="1325563"/>
          </a:xfrm>
        </p:spPr>
        <p:txBody>
          <a:bodyPr>
            <a:normAutofit/>
          </a:bodyPr>
          <a:lstStyle/>
          <a:p>
            <a:r>
              <a:rPr lang="pt-BR" sz="3500" dirty="0" smtClean="0">
                <a:solidFill>
                  <a:schemeClr val="bg1"/>
                </a:solidFill>
              </a:rPr>
              <a:t>Instrução </a:t>
            </a:r>
            <a:r>
              <a:rPr lang="pt-BR" sz="3500" dirty="0">
                <a:solidFill>
                  <a:schemeClr val="bg1"/>
                </a:solidFill>
              </a:rPr>
              <a:t>Normativa nº 09/2021 </a:t>
            </a:r>
            <a:r>
              <a:rPr lang="pt-BR" sz="3500" dirty="0" smtClean="0">
                <a:solidFill>
                  <a:schemeClr val="bg1"/>
                </a:solidFill>
              </a:rPr>
              <a:t>TCMGO</a:t>
            </a:r>
            <a:endParaRPr lang="pt-BR" sz="35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0AEED4C-C9B2-E670-E7BB-A5449DF97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60" y="1155111"/>
            <a:ext cx="10530840" cy="5536634"/>
          </a:xfrm>
        </p:spPr>
        <p:txBody>
          <a:bodyPr>
            <a:noAutofit/>
          </a:bodyPr>
          <a:lstStyle/>
          <a:p>
            <a:pPr marL="228600" lvl="1">
              <a:spcBef>
                <a:spcPts val="1800"/>
              </a:spcBef>
              <a:spcAft>
                <a:spcPts val="1800"/>
              </a:spcAft>
            </a:pPr>
            <a:r>
              <a:rPr lang="pt-BR" sz="1800" b="1" dirty="0" smtClean="0"/>
              <a:t>Fase preparatória</a:t>
            </a:r>
          </a:p>
          <a:p>
            <a:pPr marL="800100" lvl="2" indent="-34290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1800" dirty="0" smtClean="0"/>
              <a:t>Desde </a:t>
            </a:r>
            <a:r>
              <a:rPr lang="pt-BR" sz="1800" dirty="0"/>
              <a:t>a solicitação </a:t>
            </a:r>
            <a:r>
              <a:rPr lang="pt-BR" sz="1800" dirty="0" smtClean="0"/>
              <a:t>inicial até a autorização </a:t>
            </a:r>
            <a:r>
              <a:rPr lang="pt-BR" sz="1800" dirty="0"/>
              <a:t>para divulgação do edital</a:t>
            </a:r>
            <a:r>
              <a:rPr lang="pt-BR" sz="1800" dirty="0" smtClean="0"/>
              <a:t>;</a:t>
            </a:r>
          </a:p>
          <a:p>
            <a:pPr marL="800100" lvl="2" indent="-34290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1800" dirty="0"/>
              <a:t>Foco especial na documentação técnica, inclusive com detalhamento de temas específicos (edificações, pavimentação, limpeza urbana, etc.)</a:t>
            </a:r>
            <a:endParaRPr lang="pt-BR" sz="1800" dirty="0"/>
          </a:p>
          <a:p>
            <a:pPr marL="228600" lvl="1">
              <a:spcBef>
                <a:spcPts val="1800"/>
              </a:spcBef>
              <a:spcAft>
                <a:spcPts val="1800"/>
              </a:spcAft>
            </a:pPr>
            <a:r>
              <a:rPr lang="pt-BR" sz="1800" b="1" dirty="0" smtClean="0"/>
              <a:t>Fase externa</a:t>
            </a:r>
          </a:p>
          <a:p>
            <a:pPr marL="800100" lvl="2" indent="-34290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1800" dirty="0"/>
              <a:t>Da publicação do edital até a publicação do contrato, incluindo pareceres jurídicos e do Sistema de Controle Interno;</a:t>
            </a:r>
          </a:p>
          <a:p>
            <a:pPr marL="228600" lvl="1">
              <a:spcBef>
                <a:spcPts val="1800"/>
              </a:spcBef>
              <a:spcAft>
                <a:spcPts val="1800"/>
              </a:spcAft>
            </a:pPr>
            <a:r>
              <a:rPr lang="pt-BR" sz="1800" b="1" dirty="0" smtClean="0"/>
              <a:t>Das providências </a:t>
            </a:r>
            <a:r>
              <a:rPr lang="pt-BR" sz="1800" b="1" u="sng" dirty="0" smtClean="0"/>
              <a:t>anteriores</a:t>
            </a:r>
            <a:r>
              <a:rPr lang="pt-BR" sz="1800" b="1" dirty="0" smtClean="0"/>
              <a:t> à autorização de início da execução contratual</a:t>
            </a:r>
          </a:p>
          <a:p>
            <a:pPr marL="228600" lvl="1">
              <a:spcBef>
                <a:spcPts val="1800"/>
              </a:spcBef>
              <a:spcAft>
                <a:spcPts val="1800"/>
              </a:spcAft>
            </a:pPr>
            <a:r>
              <a:rPr lang="pt-BR" sz="1800" b="1" dirty="0" smtClean="0"/>
              <a:t>Das providências a serem adotadas </a:t>
            </a:r>
            <a:r>
              <a:rPr lang="pt-BR" sz="1800" b="1" u="sng" dirty="0" smtClean="0"/>
              <a:t>durante</a:t>
            </a:r>
            <a:r>
              <a:rPr lang="pt-BR" sz="1800" dirty="0" smtClean="0"/>
              <a:t> </a:t>
            </a:r>
            <a:r>
              <a:rPr lang="pt-BR" sz="1800" b="1" dirty="0" smtClean="0"/>
              <a:t>a execução contratual</a:t>
            </a:r>
          </a:p>
          <a:p>
            <a:pPr marL="800100" lvl="2" indent="-342900">
              <a:spcBef>
                <a:spcPts val="600"/>
              </a:spcBef>
              <a:spcAft>
                <a:spcPts val="1800"/>
              </a:spcAft>
              <a:buFont typeface="Wingdings" panose="05000000000000000000" pitchFamily="2" charset="2"/>
              <a:buChar char="ü"/>
            </a:pPr>
            <a:r>
              <a:rPr lang="pt-BR" sz="1800" dirty="0"/>
              <a:t>Da alteração dos contratos e de seus </a:t>
            </a:r>
            <a:r>
              <a:rPr lang="pt-BR" sz="1800" dirty="0" smtClean="0"/>
              <a:t>preços (</a:t>
            </a:r>
            <a:r>
              <a:rPr lang="pt-BR" sz="1800" u="sng" dirty="0" smtClean="0"/>
              <a:t>aditivos contratuais</a:t>
            </a:r>
            <a:r>
              <a:rPr lang="pt-BR" sz="1800" dirty="0" smtClean="0"/>
              <a:t>);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38495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-170452"/>
            <a:ext cx="10515600" cy="1325563"/>
          </a:xfrm>
        </p:spPr>
        <p:txBody>
          <a:bodyPr>
            <a:normAutofit/>
          </a:bodyPr>
          <a:lstStyle/>
          <a:p>
            <a:r>
              <a:rPr lang="pt-BR" sz="3500" dirty="0" smtClean="0">
                <a:solidFill>
                  <a:schemeClr val="bg1"/>
                </a:solidFill>
              </a:rPr>
              <a:t>Instrução </a:t>
            </a:r>
            <a:r>
              <a:rPr lang="pt-BR" sz="3500" dirty="0">
                <a:solidFill>
                  <a:schemeClr val="bg1"/>
                </a:solidFill>
              </a:rPr>
              <a:t>Normativa nº 09/2021 </a:t>
            </a:r>
            <a:r>
              <a:rPr lang="pt-BR" sz="3500" dirty="0" smtClean="0">
                <a:solidFill>
                  <a:schemeClr val="bg1"/>
                </a:solidFill>
              </a:rPr>
              <a:t>TCMGO</a:t>
            </a:r>
            <a:endParaRPr lang="pt-BR" sz="35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0AEED4C-C9B2-E670-E7BB-A5449DF97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5111"/>
            <a:ext cx="10515600" cy="5220052"/>
          </a:xfrm>
        </p:spPr>
        <p:txBody>
          <a:bodyPr>
            <a:noAutofit/>
          </a:bodyPr>
          <a:lstStyle/>
          <a:p>
            <a:pPr marL="228600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900" b="1" dirty="0" smtClean="0"/>
              <a:t>Do Recebimento Pela Administração</a:t>
            </a:r>
          </a:p>
          <a:p>
            <a:pPr marL="717550"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dirty="0" smtClean="0"/>
              <a:t>Recebimento provisório e definitivo;</a:t>
            </a:r>
          </a:p>
          <a:p>
            <a:pPr marL="717550"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b="1" dirty="0" smtClean="0"/>
              <a:t>Vistorias </a:t>
            </a:r>
            <a:r>
              <a:rPr lang="pt-BR" sz="1500" b="1" dirty="0"/>
              <a:t>dos órgãos competentes </a:t>
            </a:r>
            <a:r>
              <a:rPr lang="pt-BR" sz="1500" dirty="0"/>
              <a:t>(Corpo de Bombeiros, </a:t>
            </a:r>
            <a:r>
              <a:rPr lang="pt-BR" sz="1500" dirty="0" smtClean="0"/>
              <a:t>Vigilância Sanitária, etc.); </a:t>
            </a:r>
            <a:endParaRPr lang="pt-BR" sz="1500" dirty="0"/>
          </a:p>
          <a:p>
            <a:pPr marL="717550"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b="1" dirty="0"/>
              <a:t>Habite-se</a:t>
            </a:r>
            <a:r>
              <a:rPr lang="pt-BR" sz="1500" dirty="0"/>
              <a:t> ou Certidão de Conclusão de Obra, conforme Código de Obras do Município;</a:t>
            </a:r>
          </a:p>
          <a:p>
            <a:pPr marL="717550"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dirty="0" smtClean="0"/>
              <a:t>Lançamento </a:t>
            </a:r>
            <a:r>
              <a:rPr lang="pt-BR" sz="1500" dirty="0"/>
              <a:t>do imóvel no sistema de </a:t>
            </a:r>
            <a:r>
              <a:rPr lang="pt-BR" sz="1500" b="1" dirty="0"/>
              <a:t>cadastramento da Prefeitura</a:t>
            </a:r>
            <a:r>
              <a:rPr lang="pt-BR" sz="1500" dirty="0"/>
              <a:t>, conforme Código Tributário Municipal</a:t>
            </a:r>
            <a:r>
              <a:rPr lang="pt-BR" sz="1500" dirty="0" smtClean="0"/>
              <a:t>;</a:t>
            </a:r>
          </a:p>
          <a:p>
            <a:pPr marL="717550"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b="1" dirty="0"/>
              <a:t>Averbação</a:t>
            </a:r>
            <a:r>
              <a:rPr lang="pt-BR" sz="1500" dirty="0" smtClean="0"/>
              <a:t> </a:t>
            </a:r>
            <a:r>
              <a:rPr lang="pt-BR" sz="1500" dirty="0"/>
              <a:t>da edificação junto ao Cartório de Registro de </a:t>
            </a:r>
            <a:r>
              <a:rPr lang="pt-BR" sz="1500" dirty="0" smtClean="0"/>
              <a:t>Imóveis;</a:t>
            </a:r>
            <a:endParaRPr lang="pt-BR" sz="1500" dirty="0"/>
          </a:p>
          <a:p>
            <a:pPr marL="717550"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b="1" dirty="0"/>
              <a:t>Garantia</a:t>
            </a:r>
            <a:r>
              <a:rPr lang="pt-BR" sz="1500" dirty="0" smtClean="0"/>
              <a:t> </a:t>
            </a:r>
            <a:r>
              <a:rPr lang="pt-BR" sz="1500" dirty="0"/>
              <a:t>das obras </a:t>
            </a:r>
            <a:r>
              <a:rPr lang="pt-BR" sz="1500" dirty="0" smtClean="0"/>
              <a:t>públicas;</a:t>
            </a:r>
          </a:p>
          <a:p>
            <a:pPr marL="228600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pt-BR" sz="1700" b="1" dirty="0" smtClean="0"/>
          </a:p>
          <a:p>
            <a:pPr marL="228600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pt-BR" sz="1900" b="1" dirty="0" smtClean="0"/>
              <a:t>Anexos da IN:</a:t>
            </a:r>
            <a:endParaRPr lang="pt-BR" sz="1900" dirty="0"/>
          </a:p>
          <a:p>
            <a:pPr marL="717550"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dirty="0"/>
              <a:t>1 – </a:t>
            </a:r>
            <a:r>
              <a:rPr lang="pt-BR" sz="1500" b="1" u="sng" dirty="0"/>
              <a:t>Preços unitários de análise no TCMGO</a:t>
            </a:r>
            <a:r>
              <a:rPr lang="pt-BR" sz="1500" dirty="0"/>
              <a:t> (orçamento paradigma)</a:t>
            </a:r>
          </a:p>
          <a:p>
            <a:pPr marL="717550"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dirty="0"/>
              <a:t>2 – Orientações sobre </a:t>
            </a:r>
            <a:r>
              <a:rPr lang="pt-BR" sz="1500" b="1" u="sng" dirty="0"/>
              <a:t>anteprojeto, projeto básico e fiscalização </a:t>
            </a:r>
            <a:r>
              <a:rPr lang="pt-BR" sz="1500" dirty="0"/>
              <a:t>da execução:</a:t>
            </a:r>
          </a:p>
          <a:p>
            <a:pPr marL="1174750" lvl="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dirty="0"/>
              <a:t>Edificações;</a:t>
            </a:r>
          </a:p>
          <a:p>
            <a:pPr marL="1174750" lvl="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dirty="0"/>
              <a:t>Pavimentação;</a:t>
            </a:r>
          </a:p>
          <a:p>
            <a:pPr marL="1174750" lvl="3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dirty="0"/>
              <a:t>Coleta de RSD e varrição manual;</a:t>
            </a:r>
          </a:p>
          <a:p>
            <a:pPr marL="717550" lvl="2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500" dirty="0"/>
              <a:t>3 – Das aquisições, locações e alienações de </a:t>
            </a:r>
            <a:r>
              <a:rPr lang="pt-BR" sz="1500" b="1" u="sng" dirty="0"/>
              <a:t>imóveis</a:t>
            </a:r>
            <a:r>
              <a:rPr lang="pt-BR" sz="1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812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-170452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</a:rPr>
              <a:t>Treinamento </a:t>
            </a:r>
            <a:r>
              <a:rPr lang="pt-BR" sz="3600" dirty="0">
                <a:solidFill>
                  <a:schemeClr val="bg1"/>
                </a:solidFill>
              </a:rPr>
              <a:t>dos jurisdicionados</a:t>
            </a:r>
            <a:endParaRPr lang="pt-BR" sz="35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0AEED4C-C9B2-E670-E7BB-A5449DF97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5111"/>
            <a:ext cx="10515600" cy="5220052"/>
          </a:xfrm>
        </p:spPr>
        <p:txBody>
          <a:bodyPr>
            <a:noAutofit/>
          </a:bodyPr>
          <a:lstStyle/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b="1" dirty="0" smtClean="0"/>
              <a:t>Atendimento</a:t>
            </a:r>
            <a:r>
              <a:rPr lang="pt-BR" sz="1800" dirty="0" smtClean="0"/>
              <a:t> presencial e </a:t>
            </a:r>
            <a:r>
              <a:rPr lang="pt-BR" sz="1800" dirty="0" smtClean="0"/>
              <a:t>remoto;</a:t>
            </a:r>
            <a:endParaRPr lang="pt-BR" sz="1800" b="1" dirty="0" smtClean="0"/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1800" b="1" dirty="0" smtClean="0"/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b="1" dirty="0" smtClean="0"/>
              <a:t>Encontros técnicos regionais </a:t>
            </a:r>
            <a:r>
              <a:rPr lang="pt-BR" sz="1800" dirty="0" smtClean="0"/>
              <a:t>– 6 eventos (5 interior e 1 Goiânia)</a:t>
            </a:r>
          </a:p>
          <a:p>
            <a:pPr marL="717550"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800" b="1" u="sng" dirty="0" smtClean="0"/>
              <a:t>2024</a:t>
            </a:r>
            <a:r>
              <a:rPr lang="pt-BR" sz="1800" dirty="0" smtClean="0"/>
              <a:t> =&gt; </a:t>
            </a:r>
            <a:r>
              <a:rPr lang="pt-BR" sz="1800" b="1" u="sng" dirty="0" smtClean="0"/>
              <a:t>TEMA</a:t>
            </a:r>
            <a:r>
              <a:rPr lang="pt-BR" sz="1800" dirty="0" smtClean="0"/>
              <a:t>: Finalização de Mandato - Vedações </a:t>
            </a:r>
            <a:r>
              <a:rPr lang="pt-BR" sz="1800" dirty="0"/>
              <a:t>e </a:t>
            </a:r>
            <a:r>
              <a:rPr lang="pt-BR" sz="1800" dirty="0" smtClean="0"/>
              <a:t>responsabilidades dos Agentes Políticos;</a:t>
            </a:r>
          </a:p>
          <a:p>
            <a:pPr marL="717550"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800" dirty="0" smtClean="0"/>
              <a:t>São </a:t>
            </a:r>
            <a:r>
              <a:rPr lang="pt-BR" sz="1800" dirty="0"/>
              <a:t>Luís de Montes Belos</a:t>
            </a:r>
            <a:r>
              <a:rPr lang="pt-BR" sz="1800" dirty="0" smtClean="0"/>
              <a:t>; Formosa; Jaraguá; Rio </a:t>
            </a:r>
            <a:r>
              <a:rPr lang="pt-BR" sz="1800" dirty="0"/>
              <a:t>Verde</a:t>
            </a:r>
            <a:r>
              <a:rPr lang="pt-BR" sz="1800" dirty="0" smtClean="0"/>
              <a:t>; Pires </a:t>
            </a:r>
            <a:r>
              <a:rPr lang="pt-BR" sz="1800" dirty="0"/>
              <a:t>do </a:t>
            </a:r>
            <a:r>
              <a:rPr lang="pt-BR" sz="1800" dirty="0" smtClean="0"/>
              <a:t>Rio; Goiânia.</a:t>
            </a:r>
            <a:endParaRPr lang="pt-BR" sz="1800" dirty="0"/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1800" b="1" dirty="0"/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b="1" dirty="0" smtClean="0"/>
              <a:t>Cursos:</a:t>
            </a:r>
          </a:p>
          <a:p>
            <a:pPr marL="717550"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800" dirty="0" smtClean="0"/>
              <a:t>Controle </a:t>
            </a:r>
            <a:r>
              <a:rPr lang="pt-BR" sz="1800" dirty="0"/>
              <a:t>Interno</a:t>
            </a:r>
            <a:r>
              <a:rPr lang="pt-BR" sz="1800" dirty="0" smtClean="0"/>
              <a:t>;</a:t>
            </a:r>
          </a:p>
          <a:p>
            <a:pPr marL="717550" lvl="2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tabLst>
                <a:tab pos="896938" algn="l"/>
              </a:tabLst>
            </a:pPr>
            <a:r>
              <a:rPr lang="pt-BR" sz="1800" dirty="0" smtClean="0"/>
              <a:t>Fiscalização de Obras Públicas – conforme IN nº 09/2021 TCMGO;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3776451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FD2DF9E-B6F9-2574-9693-489474E72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-170452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dirty="0" smtClean="0">
                <a:solidFill>
                  <a:schemeClr val="bg1"/>
                </a:solidFill>
              </a:rPr>
              <a:t>Fiscalização</a:t>
            </a:r>
            <a:endParaRPr lang="pt-BR" sz="3500" dirty="0">
              <a:solidFill>
                <a:schemeClr val="bg1"/>
              </a:solidFill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="" xmlns:a16="http://schemas.microsoft.com/office/drawing/2014/main" id="{40AEED4C-C9B2-E670-E7BB-A5449DF97B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55111"/>
            <a:ext cx="10515600" cy="5220052"/>
          </a:xfrm>
        </p:spPr>
        <p:txBody>
          <a:bodyPr>
            <a:noAutofit/>
          </a:bodyPr>
          <a:lstStyle/>
          <a:p>
            <a:pPr marL="0" lvl="1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pt-BR" sz="1800" b="1" dirty="0" smtClean="0"/>
              <a:t>Plano </a:t>
            </a:r>
            <a:r>
              <a:rPr lang="pt-BR" sz="1800" b="1" dirty="0"/>
              <a:t>Anual de </a:t>
            </a:r>
            <a:r>
              <a:rPr lang="pt-BR" sz="1800" b="1" dirty="0" smtClean="0"/>
              <a:t>Fiscalização – PAF 2024 – TCMGO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1800" dirty="0"/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/>
              <a:t>Realizar </a:t>
            </a:r>
            <a:r>
              <a:rPr lang="pt-BR" sz="1800" b="1" u="sng" dirty="0"/>
              <a:t>acompanhamento concomitante </a:t>
            </a:r>
            <a:r>
              <a:rPr lang="pt-BR" sz="1800" dirty="0"/>
              <a:t>da regularidade de </a:t>
            </a:r>
            <a:r>
              <a:rPr lang="pt-BR" sz="1800" b="1" u="sng" dirty="0"/>
              <a:t>editais de obras e serviços de engenharia</a:t>
            </a:r>
            <a:r>
              <a:rPr lang="pt-BR" sz="1800" dirty="0"/>
              <a:t> selecionados com base em critérios de materialidade, relevância e risco, em conformidade com a Resolução Administrativa - RA nº 00091/2023</a:t>
            </a:r>
            <a:endParaRPr lang="pt-BR" sz="1800" dirty="0" smtClean="0"/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1800" dirty="0"/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/>
              <a:t>Realizar </a:t>
            </a:r>
            <a:r>
              <a:rPr lang="pt-BR" sz="1800" b="1" u="sng" dirty="0"/>
              <a:t>acompanhamento concomitante </a:t>
            </a:r>
            <a:r>
              <a:rPr lang="pt-BR" sz="1800" dirty="0"/>
              <a:t>da regularidade das </a:t>
            </a:r>
            <a:r>
              <a:rPr lang="pt-BR" sz="1800" b="1" u="sng" dirty="0"/>
              <a:t>licitações</a:t>
            </a:r>
            <a:r>
              <a:rPr lang="pt-BR" sz="1800" dirty="0"/>
              <a:t> e contratos selecionados com base em critérios de materialidade, relevância e risco e relacionadas à </a:t>
            </a:r>
            <a:r>
              <a:rPr lang="pt-BR" sz="1800" b="1" u="sng" dirty="0"/>
              <a:t>função saúde</a:t>
            </a:r>
            <a:r>
              <a:rPr lang="pt-BR" sz="1800" dirty="0" smtClean="0"/>
              <a:t>;</a:t>
            </a:r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pt-BR" sz="1800" dirty="0" smtClean="0"/>
          </a:p>
          <a:p>
            <a:pPr marL="228600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800" dirty="0" smtClean="0"/>
              <a:t>SLC 04 - Realizar </a:t>
            </a:r>
            <a:r>
              <a:rPr lang="pt-BR" sz="1800" dirty="0"/>
              <a:t>auditorias de conformidade para verificar os </a:t>
            </a:r>
            <a:r>
              <a:rPr lang="pt-BR" sz="1800" b="1" u="sng" dirty="0"/>
              <a:t>processos de trabalho das contratações públicas</a:t>
            </a:r>
            <a:r>
              <a:rPr lang="pt-BR" sz="1800" dirty="0"/>
              <a:t> e suas nuances (planejamento, procedimento, segregação de funções, capacidades, etc</a:t>
            </a:r>
            <a:r>
              <a:rPr lang="pt-BR" sz="1800" dirty="0" smtClean="0"/>
              <a:t>.).</a:t>
            </a:r>
            <a:endParaRPr lang="pt-BR" sz="1800" b="1" dirty="0" smtClean="0"/>
          </a:p>
        </p:txBody>
      </p:sp>
    </p:spTree>
    <p:extLst>
      <p:ext uri="{BB962C8B-B14F-4D97-AF65-F5344CB8AC3E}">
        <p14:creationId xmlns:p14="http://schemas.microsoft.com/office/powerpoint/2010/main" val="2400566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xmlns="" id="{481BBDC9-03C8-475A-5647-53E3E5CE61EF}"/>
              </a:ext>
            </a:extLst>
          </p:cNvPr>
          <p:cNvSpPr txBox="1">
            <a:spLocks/>
          </p:cNvSpPr>
          <p:nvPr/>
        </p:nvSpPr>
        <p:spPr>
          <a:xfrm>
            <a:off x="466531" y="1265144"/>
            <a:ext cx="11113019" cy="21024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dirty="0" smtClean="0">
                <a:solidFill>
                  <a:schemeClr val="accent5">
                    <a:lumMod val="50000"/>
                  </a:schemeClr>
                </a:solidFill>
              </a:rPr>
              <a:t>TCMGO</a:t>
            </a:r>
          </a:p>
          <a:p>
            <a:pPr algn="ctr"/>
            <a:r>
              <a:rPr lang="pt-BR" sz="2500" b="1" dirty="0" smtClean="0">
                <a:solidFill>
                  <a:schemeClr val="accent5">
                    <a:lumMod val="50000"/>
                  </a:schemeClr>
                </a:solidFill>
              </a:rPr>
              <a:t>SECRETARIA DE FISCALIZAÇÃO </a:t>
            </a:r>
            <a:r>
              <a:rPr lang="pt-BR" sz="2500" b="1" dirty="0" smtClean="0">
                <a:solidFill>
                  <a:schemeClr val="accent5">
                    <a:lumMod val="50000"/>
                  </a:schemeClr>
                </a:solidFill>
              </a:rPr>
              <a:t>DE ENGENHARIA </a:t>
            </a:r>
            <a:r>
              <a:rPr lang="pt-BR" sz="2500" b="1" dirty="0" smtClean="0">
                <a:solidFill>
                  <a:schemeClr val="accent5">
                    <a:lumMod val="50000"/>
                  </a:schemeClr>
                </a:solidFill>
              </a:rPr>
              <a:t>- SFE</a:t>
            </a:r>
          </a:p>
          <a:p>
            <a:pPr algn="ctr"/>
            <a:r>
              <a:rPr lang="pt-BR" sz="2500" b="1" dirty="0" smtClean="0"/>
              <a:t/>
            </a:r>
            <a:br>
              <a:rPr lang="pt-BR" sz="2500" b="1" dirty="0" smtClean="0"/>
            </a:br>
            <a:r>
              <a:rPr lang="pt-BR" sz="2000" dirty="0" smtClean="0"/>
              <a:t>TELEFONE: (62) 3216-6261/6236</a:t>
            </a:r>
            <a:endParaRPr lang="pt-BR" sz="2000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49874A6B-6DB2-F1C0-581E-CF2DC0561263}"/>
              </a:ext>
            </a:extLst>
          </p:cNvPr>
          <p:cNvSpPr txBox="1"/>
          <p:nvPr/>
        </p:nvSpPr>
        <p:spPr>
          <a:xfrm>
            <a:off x="822128" y="3779837"/>
            <a:ext cx="1075742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2000" dirty="0"/>
          </a:p>
          <a:p>
            <a:pPr algn="ctr"/>
            <a:r>
              <a:rPr lang="pt-BR" sz="2000" dirty="0" smtClean="0"/>
              <a:t>Messias </a:t>
            </a:r>
            <a:r>
              <a:rPr lang="pt-BR" sz="2000" dirty="0"/>
              <a:t>Anain Almeida Faria (Secretário)</a:t>
            </a:r>
          </a:p>
          <a:p>
            <a:pPr algn="ctr"/>
            <a:r>
              <a:rPr lang="pt-BR" sz="2000" dirty="0">
                <a:hlinkClick r:id="rId3"/>
              </a:rPr>
              <a:t>messias.faria@tcmgo.tc.br</a:t>
            </a:r>
            <a:endParaRPr lang="pt-BR" sz="2000" dirty="0"/>
          </a:p>
          <a:p>
            <a:pPr algn="ctr"/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127294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497</Words>
  <Application>Microsoft Office PowerPoint</Application>
  <PresentationFormat>Widescreen</PresentationFormat>
  <Paragraphs>66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Abadi</vt:lpstr>
      <vt:lpstr>Aptos</vt:lpstr>
      <vt:lpstr>Aptos Display</vt:lpstr>
      <vt:lpstr>Arial</vt:lpstr>
      <vt:lpstr>Wingdings</vt:lpstr>
      <vt:lpstr>Tema do Office</vt:lpstr>
      <vt:lpstr>Novas orientações da Lei de Licitações e Contratos para Obras e Serviços de Engenharia</vt:lpstr>
      <vt:lpstr>Como o TCMGO está atuando?</vt:lpstr>
      <vt:lpstr>Instrução Normativa nº 09/2021 TCMGO</vt:lpstr>
      <vt:lpstr>Instrução Normativa nº 09/2021 TCMGO</vt:lpstr>
      <vt:lpstr>Instrução Normativa nº 09/2021 TCMGO</vt:lpstr>
      <vt:lpstr>Treinamento dos jurisdicionados</vt:lpstr>
      <vt:lpstr>Fiscalização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</dc:title>
  <dc:creator>GEOVANA DOS SANTOS TEIXEIRA FERREIRA</dc:creator>
  <cp:lastModifiedBy>Messias Anain Almeida Faria</cp:lastModifiedBy>
  <cp:revision>16</cp:revision>
  <dcterms:created xsi:type="dcterms:W3CDTF">2024-03-20T16:51:30Z</dcterms:created>
  <dcterms:modified xsi:type="dcterms:W3CDTF">2024-03-26T19:09:15Z</dcterms:modified>
</cp:coreProperties>
</file>