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4550" r:id="rId3"/>
    <p:sldId id="258" r:id="rId4"/>
    <p:sldId id="260" r:id="rId5"/>
    <p:sldId id="4553" r:id="rId6"/>
    <p:sldId id="261" r:id="rId7"/>
    <p:sldId id="262" r:id="rId8"/>
    <p:sldId id="4545" r:id="rId9"/>
    <p:sldId id="264" r:id="rId10"/>
    <p:sldId id="265" r:id="rId11"/>
    <p:sldId id="266" r:id="rId12"/>
    <p:sldId id="267" r:id="rId13"/>
    <p:sldId id="4552" r:id="rId14"/>
    <p:sldId id="2243" r:id="rId15"/>
    <p:sldId id="4548" r:id="rId16"/>
    <p:sldId id="4540" r:id="rId17"/>
    <p:sldId id="4549" r:id="rId18"/>
    <p:sldId id="4554" r:id="rId19"/>
    <p:sldId id="32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E8A"/>
    <a:srgbClr val="F0AB2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9119" autoAdjust="0"/>
  </p:normalViewPr>
  <p:slideViewPr>
    <p:cSldViewPr snapToGrid="0">
      <p:cViewPr varScale="1">
        <p:scale>
          <a:sx n="81" d="100"/>
          <a:sy n="81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79E119E-C356-437B-846D-F94743D0E1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D0AAE6-B929-4984-A844-BC96ADA24C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7016F-9AD1-41CF-8A48-A12C8448A849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3470E2E-2C1A-4027-B4A5-E0BE81D928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161269-1E52-41CF-9016-5C2AA8DCFB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FEADE-6965-4B90-A57E-5E884C91F0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240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7D523-85E2-4200-B893-951C1B2090A2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AC2F1-4F2F-4961-82E0-E0B63059C9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2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O BIM é mais do que a mera evolução do desenho, é um novo jeito de abordar o planejamento de empreendimentos.</a:t>
            </a:r>
          </a:p>
          <a:p>
            <a:endParaRPr lang="pt-BR" dirty="0"/>
          </a:p>
          <a:p>
            <a:r>
              <a:rPr lang="pt-BR" dirty="0"/>
              <a:t>Agrega e integra todas as partes envolvidas no planejamento de uma construção, fornecendo informações aprofundadas sobre cada detalhe e que podem ser utilizadas por todos os profissionais envolvidos, desde engenheiros e arquitetos até planejadores e responsáveis pela compra de materiais.</a:t>
            </a:r>
          </a:p>
          <a:p>
            <a:r>
              <a:rPr lang="pt-BR" dirty="0"/>
              <a:t>As informações são digitadas apenas uma vez e podem ser utilizadas em todas as fases da obra mantendo sua integridade e permitindo que todos os profissionais envolvidos permaneçam alinhados nos objetivos, trabalhem com dados atualizados e tenham informações sempre disponíveis.</a:t>
            </a:r>
          </a:p>
          <a:p>
            <a:r>
              <a:rPr lang="pt-BR" dirty="0"/>
              <a:t>Pode-se separar a visualização do modelo por etapas: estudo preliminar, anteprojeto, projeto pra aprovação nos órgãos legais, projeto executivo, projeto arquitetônico, estrutural, de instalações, planejamento e orçamento, fundação e estacas, construção das paredes, acabamentos, finalização, entrega, reforma, etc.</a:t>
            </a:r>
          </a:p>
          <a:p>
            <a:r>
              <a:rPr lang="pt-BR" dirty="0"/>
              <a:t>É possível obter todas as especificações de cada objeto que constitui o empreendimento, por </a:t>
            </a:r>
            <a:r>
              <a:rPr lang="pt-BR" dirty="0" err="1"/>
              <a:t>ex</a:t>
            </a:r>
            <a:r>
              <a:rPr lang="pt-BR" dirty="0"/>
              <a:t>, ao selecionar uma porta, pode-se obter informações de altura, espessura, sentido de abertura, material, cor, fabricante, custo, etc.</a:t>
            </a:r>
          </a:p>
          <a:p>
            <a:r>
              <a:rPr lang="pt-BR" dirty="0"/>
              <a:t>É possível confrontar informações de partes diferentes de um planejamento para ver se há algum erro de projeto. Por </a:t>
            </a:r>
            <a:r>
              <a:rPr lang="pt-BR" dirty="0" err="1"/>
              <a:t>ex</a:t>
            </a:r>
            <a:r>
              <a:rPr lang="pt-BR" dirty="0"/>
              <a:t>, comparar o projeto arquitetônico com o elétrico para ver se não há nenhuma tomada atrás de uma porta ou o estrutural com o arquitetônico para ver se não há nenhum pilar atrapalhando a circulação.</a:t>
            </a:r>
          </a:p>
          <a:p>
            <a:r>
              <a:rPr lang="pt-BR" dirty="0"/>
              <a:t>Oportunidade de simular várias soluções previamente, o que contribui muito na tomada de decisão. Essas simulações podem resultar em uma previsão de impactos gerados e possíveis problemas durante o processo de execução, como ex., como um serviço ou o tamanho da equipe vai impactar em termos de custos e prazos; verificar se é possível que duas atividades ocorram de forma simultânea ou não; analisar questões de logística da obra como um todo, entre outras situações.</a:t>
            </a:r>
          </a:p>
          <a:p>
            <a:r>
              <a:rPr lang="pt-BR" dirty="0"/>
              <a:t>Ao simular esses cenários, pode-se identificar atrasos, riscos ou até mesmo soluções mais viáveis para um determinado serviço, que podem tornar seu projeto muito mais barato e mais eficiente.</a:t>
            </a:r>
          </a:p>
          <a:p>
            <a:endParaRPr lang="pt-BR" dirty="0"/>
          </a:p>
          <a:p>
            <a:r>
              <a:rPr lang="pt-BR" dirty="0"/>
              <a:t>BIM permeia todo ciclo de vida dos empreendimentos,</a:t>
            </a:r>
          </a:p>
          <a:p>
            <a:r>
              <a:rPr lang="pt-BR" dirty="0"/>
              <a:t>O BIM permite que todos os participantes envolvidos no processo, como contratante, projetistas e empreiteiros trabalhem de forma integrada em ambiente virtual, facilitando a comunicação e a colaboração. A visualização tridimensional facilita a compreensão do objeto a ser construído, especialmente de profissionais de outras áreas de formação ou que eventualmente possuem dificuldade na leitura de projetos técnicos. Assim, o BIM pode auxiliar nos processos de audiências públicas, por exemplo, garantindo maior transparência e facilitando a comunicação com a sociedade. A centralização e a padronização das informações garantem maior eficiência ao processo de gestão, por isso, trabalhar em uma plataforma em nuvem possibilitará um salto de qualidade para a instituição.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467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81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35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62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506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75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53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29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70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39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760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C2F1-4F2F-4961-82E0-E0B63059C96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83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217BB-5EB0-08D9-9E80-EDE839256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372955-EC18-2E5F-54E7-CC9FCC0DA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110FB9-14F7-AFAF-ACFB-C851255E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5E8773-7CC6-4BC1-083F-91300982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82EBEB-2314-AE4D-ED0C-8D1C671A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84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058D7-AB91-A2C6-7B98-4A8CFF43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FF1F65-EE35-1F0D-8578-C1B16FE3E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42692-35D8-6DB3-39C5-4E2F5571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AF3D9E-3120-9F0C-3376-5FD332FD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11A9F6-9ADF-97D7-797D-A01B62AB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56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04776B-D7B2-91D2-F4BB-F04159FBB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63BD4D-C044-FCD0-ECBD-E31A8B0CF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00A252-59E9-88BD-AD15-2275831C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36736A-DFCD-7591-F43D-7BC3A120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DD6763-3572-79D1-D9C4-9CADB0AF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7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6339A-AB07-460D-FFD4-F7C3290FF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DE0692-668C-87A4-C589-07464C85F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87878C-F926-B22D-DCD5-778A67C9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45FDF7-480A-7A10-9199-7D313D32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4E1402-B9BD-1A34-FFC1-AFB8CE05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805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A6EC2-8B88-F702-3B3D-CA31378D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59FA5C-3F6E-F79B-66E6-F09D3EB22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AA7933-2BEF-9DDA-99B0-0D92BBAD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3F43CE-EB6E-C04A-AB8F-E7A242F4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0A3646-C8CC-EC8C-3FB4-21FF10F8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873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0A4C-C2EB-1D7D-B308-440AC707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81FB06-4168-1A61-CC4D-8C68E3B4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A4C05B-29B2-AF6B-4F48-1C44BF3F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93CBC1-862D-CB0D-822F-DBE58120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B59E9C-8993-77A3-DB2B-08B23C88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83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49916-206F-BC08-B1FA-6DD9F68F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EE8B5-2360-CF0A-9B7E-E1952E823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4A0705-09C5-8A5A-7132-742EA4BEF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C0667C-9C9E-7C08-1ECE-C01EB482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2FA858-5F48-9E51-EB24-94E8CABE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52AFA4-DFEE-F30E-D656-2ACD104E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18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1EF04-3AD5-B21D-D332-87000401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A399F3-2A0E-CDE2-3ED9-34C4CFDCC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21A627-C24C-6522-6A07-0E680260C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1E4BCB-001A-6619-68DD-14D2C2484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FA3CD7-3FA4-7B3D-B694-2EDB1AE5B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B1D507-ACF6-A8CD-DB18-2E7264C7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3407023-1E9E-9A45-6711-765A927E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B340DA-9FBD-0808-8193-42FB280D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792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03F10-DDF1-8612-5D9B-4217E66D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73AC63-07E8-5F9D-2EB3-39302DA7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7A4DE2-005E-2EB0-5CD0-3CB48A9C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74E6A81-FE05-B062-4A02-57F8EE0E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20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EA3662-FB9B-5CB7-BA85-769FA980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A5BF727-4D2B-EBA5-3F6E-C8B65BCD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44CF6B-E2FC-C9E0-B1CB-8AC15075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19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0C275-013A-05ED-E6E9-C7A1BFE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E6D71-4DC8-7FF0-DB95-2FBF0F71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FC8E86-EE0A-9EC9-4B27-B3EF7D666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D80C41-2499-A0A1-5917-0CB7C23D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241986-6365-F7C3-A77A-B46EC877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78EC2F-1299-08A2-466C-4E5DA7FE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9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ECDF7-C1C1-42F3-2D50-A155E044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98F7F9-1FE4-7E99-AF60-F5240B3EE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4CA7C2-0FA8-8BDB-4A70-6622494F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7637BA-C187-871D-7171-9B584848D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AD22C2-CE72-251C-A7CF-38BA6AA6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154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669FB-FB94-21A7-BAE1-BBB4409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5362CF0-3B80-BA74-A863-413B28213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C700AD-EA73-CAE6-86F6-F4C3B9BC7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BCDB51-F2CB-6DD9-A41B-B1105F01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5BD93-74FA-AE36-10F9-917DFF9C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B10B08-F50E-4424-B521-4F27F791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922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31D64-58A0-35BC-B259-74123249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13F2EE-BB32-F984-5AA1-ACF2BB210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CE061F-3BFF-631A-5AA2-E1C69E8B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ED69AF-AA97-09EB-4107-CCA52CC9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A2639F-ADF9-1DBF-DB46-C77E7E2D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50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3BD3B6-734C-8184-A558-ABCCB3820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D2F2E6-5700-4D45-643A-33D9C1491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3DD1ED-D2EF-3B9D-4356-AC608EDD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CC0B00-3E99-1AB3-54BB-35698925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1DDFF6-D503-2F3A-D1C1-27A17F36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84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ao foto u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nta1">
            <a:extLst>
              <a:ext uri="{FF2B5EF4-FFF2-40B4-BE49-F238E27FC236}">
                <a16:creationId xmlns:a16="http://schemas.microsoft.com/office/drawing/2014/main" id="{724AFD91-EE53-DBD1-E0E5-A57F10FB2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73494">
            <a:off x="-2710583" y="-2636519"/>
            <a:ext cx="5421164" cy="6858000"/>
          </a:xfrm>
          <a:prstGeom prst="rect">
            <a:avLst/>
          </a:prstGeom>
        </p:spPr>
      </p:pic>
      <p:pic>
        <p:nvPicPr>
          <p:cNvPr id="18" name="Planta2">
            <a:extLst>
              <a:ext uri="{FF2B5EF4-FFF2-40B4-BE49-F238E27FC236}">
                <a16:creationId xmlns:a16="http://schemas.microsoft.com/office/drawing/2014/main" id="{03BBDA51-A0C9-12D8-A577-ECD2F8F9A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807479" y="3429000"/>
            <a:ext cx="542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FCDDF-A9DB-F747-2513-CAED5B04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369536-AB81-FF43-E42E-A28888009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A643B0-E78C-3E7F-563E-D698F766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78A85C-DF8E-BAA5-87FD-6CE847FA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11E07E-0FD2-023D-0E83-8B93E4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86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7970E-42DD-FB94-7E15-FA830D58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F26BFA-FCC1-8CEF-1529-EA9172F91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7062EB-A62B-AD0C-4095-2324E0D4B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9A1CF6-6C46-2F2E-07A9-25F8B7F3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7F84E1-C544-C916-838B-87D989D3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2FB01F-3241-DC56-E5DF-1E4DBE0E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47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8671F-738B-574E-7A92-B70378A2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E4C693-D193-DB1E-8E8A-8B3D0AAD7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311434-52E0-7DF3-D451-F811D708E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C7B212-16F8-1C6F-9377-BFDCCB7C5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232D93-B0B8-57C4-F59D-A320FB5D5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4559920-F0E0-3314-03E8-4C4A7C09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FD65EEE-D798-9C9B-7C0B-AD3CBC90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57AE0D7-6896-382D-013F-ACA27FA1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08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97AB5-357C-E001-E5FB-AB916B9B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730106D-07D2-E6BB-E4BF-530B20F4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F46BE8-498E-521D-6613-0293179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3B0722-0300-431C-4835-E992789C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50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90CC74F-61B6-0859-AB69-C432C156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A93978-8D0F-DFC3-4727-0BD8263C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54E50B-D394-7C93-88D1-D919C6A7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85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12812-F010-2AFE-6C5A-68548B48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254B8F-F90C-BA9B-21FC-8792C7A5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7DE9F4-519C-A10D-C3AD-111986B03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A02952-07CF-AFE1-ADD1-82691DBD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28E658-CC21-85AB-1297-1AF74C26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B9B91B-498F-4EE8-8543-B0422289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58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FA507-2ADD-B7B5-EE93-2BE84AD9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E8D3CBC-2865-D094-1D47-070B66DEE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4AA967-8AD1-1375-1F9E-21880D3EC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60B63B-83FB-A183-DCAA-4AB15719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D6C64B-0E34-A6EB-7A1D-D9E53F13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30F321-1F65-2DF9-D2C1-BC2E420A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73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554E6B-D0A6-D060-921E-4F660F21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99A8E5-6887-15E8-6DDC-BBD7C3178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503DCC-A284-B179-67E7-ADD490C29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74A737-EA89-415F-96EA-0E14939CEE17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04AAEC-88C6-AFD1-9233-3FC9F0BE2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5F5F7B-03E0-800D-09AD-32FFB8E8B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4DA2EE-1326-4D2E-9C05-564EEFB01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20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A0EDE2F-3841-6E4B-3762-FC6C7334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809710-4DC1-295B-93AD-83A83B10B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CB86AC-490F-67BE-A226-E99CD7A2A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98BDB-C4B3-45AC-8E31-C9C8E3C9CE25}" type="datetimeFigureOut">
              <a:rPr lang="pt-BR" smtClean="0"/>
              <a:t>13/05/2024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024D4E-7A8E-DBB1-BF0A-946163C4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329237-2C21-EFA0-1D75-784A4CC4C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8809EA-DA25-4245-8B07-4371C3821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2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93522-7404-E0CA-70B5-E0A3D8F56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932" y="1472319"/>
            <a:ext cx="11650133" cy="23876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Novas orientações da Lei de Licitações e Contratos para Obras e Serviços de Engenharia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0F902C21-0EA1-4BC5-9EA4-2994F9DBB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078151"/>
            <a:ext cx="10515600" cy="21044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EBA92D"/>
                </a:solidFill>
              </a:rPr>
              <a:t>Fabrício Mareco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Auditor Federal do TCU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bg1"/>
                </a:solidFill>
              </a:rPr>
              <a:t>Engenheiro Civil (UFC) e Engenheiro Generalista (École Centrale de Lyon)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bg1"/>
                </a:solidFill>
              </a:rPr>
              <a:t>Mestre em Engenharia de Transportes (UFC)</a:t>
            </a:r>
          </a:p>
          <a:p>
            <a:endParaRPr lang="pt-BR" b="1" dirty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/>
              <a:t> 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0154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46552" y="0"/>
            <a:ext cx="1011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9 – Ordem para obtenção do valor estimado da contratação (art. 23, § 2º ).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CD4F96A-AE38-4EBD-9357-58DBD2D82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107"/>
            <a:ext cx="11608301" cy="607073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9043CD-B4F1-42CD-856B-2068479630EA}"/>
              </a:ext>
            </a:extLst>
          </p:cNvPr>
          <p:cNvSpPr txBox="1"/>
          <p:nvPr/>
        </p:nvSpPr>
        <p:spPr>
          <a:xfrm>
            <a:off x="1203158" y="954107"/>
            <a:ext cx="61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1º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B78074-8288-4DAB-BC9D-4DF2BDEC9E54}"/>
              </a:ext>
            </a:extLst>
          </p:cNvPr>
          <p:cNvSpPr txBox="1"/>
          <p:nvPr/>
        </p:nvSpPr>
        <p:spPr>
          <a:xfrm>
            <a:off x="4170947" y="954106"/>
            <a:ext cx="61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2º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1DE43C0-61F3-4B9B-BB6B-6648BE9B8E5C}"/>
              </a:ext>
            </a:extLst>
          </p:cNvPr>
          <p:cNvSpPr txBox="1"/>
          <p:nvPr/>
        </p:nvSpPr>
        <p:spPr>
          <a:xfrm>
            <a:off x="7247943" y="954106"/>
            <a:ext cx="61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3º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6FB5C7E-C415-48B7-B3AD-181B8641D07C}"/>
              </a:ext>
            </a:extLst>
          </p:cNvPr>
          <p:cNvSpPr txBox="1"/>
          <p:nvPr/>
        </p:nvSpPr>
        <p:spPr>
          <a:xfrm>
            <a:off x="10375232" y="954106"/>
            <a:ext cx="61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4º</a:t>
            </a:r>
            <a:endParaRPr lang="pt-BR" dirty="0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7D4F303C-DB57-432E-9D07-6D51EBD92104}"/>
              </a:ext>
            </a:extLst>
          </p:cNvPr>
          <p:cNvSpPr/>
          <p:nvPr/>
        </p:nvSpPr>
        <p:spPr>
          <a:xfrm>
            <a:off x="2623939" y="1025134"/>
            <a:ext cx="517358" cy="481263"/>
          </a:xfrm>
          <a:prstGeom prst="rightArrow">
            <a:avLst/>
          </a:prstGeom>
          <a:solidFill>
            <a:srgbClr val="F0AB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667A2349-1745-40F1-BB9E-2694C06B344C}"/>
              </a:ext>
            </a:extLst>
          </p:cNvPr>
          <p:cNvSpPr/>
          <p:nvPr/>
        </p:nvSpPr>
        <p:spPr>
          <a:xfrm>
            <a:off x="5652809" y="1036004"/>
            <a:ext cx="517358" cy="481263"/>
          </a:xfrm>
          <a:prstGeom prst="rightArrow">
            <a:avLst/>
          </a:prstGeom>
          <a:solidFill>
            <a:srgbClr val="F0AB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323AF3A7-60E5-4C59-951D-D949033DD290}"/>
              </a:ext>
            </a:extLst>
          </p:cNvPr>
          <p:cNvSpPr/>
          <p:nvPr/>
        </p:nvSpPr>
        <p:spPr>
          <a:xfrm>
            <a:off x="8802036" y="1005862"/>
            <a:ext cx="517358" cy="481263"/>
          </a:xfrm>
          <a:prstGeom prst="rightArrow">
            <a:avLst/>
          </a:prstGeom>
          <a:solidFill>
            <a:srgbClr val="F0AB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02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DAD8035-EA47-4ECF-915F-EAC37287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19658" y="147918"/>
            <a:ext cx="10113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10 - Inexequibilidade da proposta (art. 59, § 4º)</a:t>
            </a:r>
          </a:p>
          <a:p>
            <a:pPr algn="just"/>
            <a:endParaRPr lang="pt-BR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E1B7984-5E91-4738-9056-FF92290D6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4401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7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EE765-DE7E-4AA3-9879-2622D712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Texto, Carta&#10;&#10;Descrição gerada automaticamente">
            <a:extLst>
              <a:ext uri="{FF2B5EF4-FFF2-40B4-BE49-F238E27FC236}">
                <a16:creationId xmlns:a16="http://schemas.microsoft.com/office/drawing/2014/main" id="{77B329F9-E42E-45C7-A5EB-8F7CED066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0593271-1F3B-4136-A716-A78B22C5FA92}"/>
              </a:ext>
            </a:extLst>
          </p:cNvPr>
          <p:cNvSpPr/>
          <p:nvPr/>
        </p:nvSpPr>
        <p:spPr>
          <a:xfrm>
            <a:off x="181428" y="1291451"/>
            <a:ext cx="1182914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t-BR" sz="2600" b="1" u="sng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Acórdão 465/2024-TCU-Plenário, relator Ministro Augusto Sherman:</a:t>
            </a:r>
            <a:endParaRPr lang="pt-BR" sz="2600" dirty="0">
              <a:solidFill>
                <a:srgbClr val="3B5E8A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t-BR" sz="2600" dirty="0">
                <a:latin typeface="Trebuchet MS" panose="020B0603020202020204" pitchFamily="34" charset="0"/>
                <a:ea typeface="Times New Roman" panose="02020603050405020304" pitchFamily="18" charset="0"/>
              </a:rPr>
              <a:t>9.3. dar ciência [...] que o critério definido no art. 59, § 4º, da Lei 14.133/2021 conduz a uma </a:t>
            </a:r>
            <a:r>
              <a:rPr lang="pt-BR" sz="2600" b="1" u="sng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presunção relativa de inexequibilidade de preços,</a:t>
            </a:r>
            <a:r>
              <a:rPr lang="pt-BR" sz="26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600" dirty="0">
                <a:latin typeface="Trebuchet MS" panose="020B0603020202020204" pitchFamily="34" charset="0"/>
                <a:ea typeface="Times New Roman" panose="02020603050405020304" pitchFamily="18" charset="0"/>
              </a:rPr>
              <a:t>devendo a Administração dar à licitante a </a:t>
            </a:r>
            <a:r>
              <a:rPr lang="pt-BR" sz="2600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oportunidade de demonstrar a exequibilidade de sua proposta</a:t>
            </a:r>
            <a:r>
              <a:rPr lang="pt-BR" sz="2600" dirty="0">
                <a:latin typeface="Trebuchet MS" panose="020B0603020202020204" pitchFamily="34" charset="0"/>
                <a:ea typeface="Times New Roman" panose="02020603050405020304" pitchFamily="18" charset="0"/>
              </a:rPr>
              <a:t>, nos termos do art. 59, § 2º, da mesma lei;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pt-BR" sz="2600" b="1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pt-BR" sz="2600" b="1" u="sng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Acórdão 803/2024-TCU-Plenário, relator Ministro Benjamin Zymler:</a:t>
            </a:r>
          </a:p>
          <a:p>
            <a:pPr algn="just">
              <a:spcBef>
                <a:spcPts val="600"/>
              </a:spcBef>
            </a:pPr>
            <a:r>
              <a:rPr lang="pt-BR" sz="2600" dirty="0">
                <a:latin typeface="Trebuchet MS" panose="020B0603020202020204" pitchFamily="34" charset="0"/>
                <a:ea typeface="Times New Roman" panose="02020603050405020304" pitchFamily="18" charset="0"/>
              </a:rPr>
              <a:t>O critério definido no art. 59, § 4º, da Lei 14.133/2021 </a:t>
            </a:r>
            <a:r>
              <a:rPr lang="pt-BR" sz="2600" b="1" i="1" u="sng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conduz a uma presunção relativa de inexequibilidade de preços,</a:t>
            </a:r>
            <a:r>
              <a:rPr lang="pt-BR" sz="2600" i="1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600" i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sendo possível que a Administração conceda à licitante a oportunidade de demonstrar a exequibilidade da sua proposta</a:t>
            </a:r>
            <a:r>
              <a:rPr lang="pt-BR" sz="2600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,</a:t>
            </a:r>
            <a:r>
              <a:rPr lang="pt-BR" sz="2600" dirty="0">
                <a:latin typeface="Trebuchet MS" panose="020B0603020202020204" pitchFamily="34" charset="0"/>
                <a:ea typeface="Times New Roman" panose="02020603050405020304" pitchFamily="18" charset="0"/>
              </a:rPr>
              <a:t> nos termos do art. 59, § 2º, da referida lei</a:t>
            </a:r>
            <a:r>
              <a:rPr lang="pt-BR" sz="2600" dirty="0">
                <a:solidFill>
                  <a:srgbClr val="3B5E8A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pt-BR" sz="26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0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734028C-B3E8-4B92-9C76-3A41858E3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F3FE7C-37AD-4550-AE2A-05DE144A6DB5}"/>
              </a:ext>
            </a:extLst>
          </p:cNvPr>
          <p:cNvSpPr/>
          <p:nvPr/>
        </p:nvSpPr>
        <p:spPr>
          <a:xfrm>
            <a:off x="0" y="174812"/>
            <a:ext cx="10291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11 – Orçamento estimado poderá ser sigiloso(art. 24)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DF8E294-A3A5-44D9-A953-02B9CD8D7925}"/>
              </a:ext>
            </a:extLst>
          </p:cNvPr>
          <p:cNvSpPr/>
          <p:nvPr/>
        </p:nvSpPr>
        <p:spPr>
          <a:xfrm>
            <a:off x="0" y="913279"/>
            <a:ext cx="12192000" cy="5944721"/>
          </a:xfrm>
          <a:custGeom>
            <a:avLst/>
            <a:gdLst/>
            <a:ahLst/>
            <a:cxnLst/>
            <a:rect l="l" t="t" r="r" b="b"/>
            <a:pathLst>
              <a:path w="13141078" h="8229600">
                <a:moveTo>
                  <a:pt x="0" y="0"/>
                </a:moveTo>
                <a:lnTo>
                  <a:pt x="13141078" y="0"/>
                </a:lnTo>
                <a:lnTo>
                  <a:pt x="131410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6529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66045A-DA64-4275-942B-CE5896CB1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F3FE7C-37AD-4550-AE2A-05DE144A6DB5}"/>
              </a:ext>
            </a:extLst>
          </p:cNvPr>
          <p:cNvSpPr/>
          <p:nvPr/>
        </p:nvSpPr>
        <p:spPr>
          <a:xfrm>
            <a:off x="0" y="-20742"/>
            <a:ext cx="10620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12 - Análise do impacto </a:t>
            </a:r>
            <a:r>
              <a:rPr lang="pt-BR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invalidatório</a:t>
            </a:r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para decidir sobre a suspensão ou nulidade do contrato (art.147)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314A72A-DD9F-4D09-A719-CE6C5FDC9144}"/>
              </a:ext>
            </a:extLst>
          </p:cNvPr>
          <p:cNvSpPr/>
          <p:nvPr/>
        </p:nvSpPr>
        <p:spPr>
          <a:xfrm>
            <a:off x="0" y="933365"/>
            <a:ext cx="12192000" cy="59246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184" b="-9370"/>
            </a:stretch>
          </a:blipFill>
        </p:spPr>
      </p:sp>
    </p:spTree>
    <p:extLst>
      <p:ext uri="{BB962C8B-B14F-4D97-AF65-F5344CB8AC3E}">
        <p14:creationId xmlns:p14="http://schemas.microsoft.com/office/powerpoint/2010/main" val="74992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6E5CF2A4-1AC5-44E1-93EC-C13DD0C5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F3FE7C-37AD-4550-AE2A-05DE144A6DB5}"/>
              </a:ext>
            </a:extLst>
          </p:cNvPr>
          <p:cNvSpPr/>
          <p:nvPr/>
        </p:nvSpPr>
        <p:spPr>
          <a:xfrm>
            <a:off x="0" y="174812"/>
            <a:ext cx="10755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13 - Seguro garantia com cláusula de retomada (</a:t>
            </a:r>
            <a:r>
              <a:rPr lang="pt-BR" sz="2800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step</a:t>
            </a:r>
            <a:r>
              <a:rPr lang="pt-BR" sz="28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 in </a:t>
            </a:r>
            <a:r>
              <a:rPr lang="pt-BR" sz="2800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right</a:t>
            </a:r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DA2A3-7D57-4281-8329-FEB3A29E1D5F}"/>
              </a:ext>
            </a:extLst>
          </p:cNvPr>
          <p:cNvSpPr txBox="1"/>
          <p:nvPr/>
        </p:nvSpPr>
        <p:spPr>
          <a:xfrm>
            <a:off x="3730972" y="6061139"/>
            <a:ext cx="272332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Trebuchet MS" panose="020B0603020202020204" pitchFamily="34" charset="0"/>
              </a:rPr>
              <a:t>SEGURADORA</a:t>
            </a:r>
            <a:endParaRPr lang="pt-BR" sz="2000" dirty="0"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49EEF5B-401B-4DBD-B7FE-8034352D2117}"/>
              </a:ext>
            </a:extLst>
          </p:cNvPr>
          <p:cNvSpPr txBox="1"/>
          <p:nvPr/>
        </p:nvSpPr>
        <p:spPr>
          <a:xfrm>
            <a:off x="398347" y="1276976"/>
            <a:ext cx="2325757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dirty="0">
                <a:latin typeface="Trebuchet MS" panose="020B0603020202020204" pitchFamily="34" charset="0"/>
              </a:rPr>
              <a:t>CONTRATADO/TOMADOR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968E92-BEBD-4934-B25E-E60596EA130C}"/>
              </a:ext>
            </a:extLst>
          </p:cNvPr>
          <p:cNvSpPr txBox="1"/>
          <p:nvPr/>
        </p:nvSpPr>
        <p:spPr>
          <a:xfrm>
            <a:off x="6946282" y="1551802"/>
            <a:ext cx="485627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dirty="0">
                <a:latin typeface="Trebuchet MS" panose="020B0603020202020204" pitchFamily="34" charset="0"/>
              </a:rPr>
              <a:t>CONTRATANTE/BENEFICIÁRIO</a:t>
            </a:r>
          </a:p>
        </p:txBody>
      </p:sp>
      <p:sp>
        <p:nvSpPr>
          <p:cNvPr id="9" name="Seta: da Esquerda para a Direita 8">
            <a:extLst>
              <a:ext uri="{FF2B5EF4-FFF2-40B4-BE49-F238E27FC236}">
                <a16:creationId xmlns:a16="http://schemas.microsoft.com/office/drawing/2014/main" id="{C1456A5B-E716-47A5-A47E-05157F63E227}"/>
              </a:ext>
            </a:extLst>
          </p:cNvPr>
          <p:cNvSpPr/>
          <p:nvPr/>
        </p:nvSpPr>
        <p:spPr>
          <a:xfrm>
            <a:off x="3006420" y="1632677"/>
            <a:ext cx="3826565" cy="5232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EFEAF89-8E85-4750-87DA-54900EF2D1F0}"/>
              </a:ext>
            </a:extLst>
          </p:cNvPr>
          <p:cNvSpPr/>
          <p:nvPr/>
        </p:nvSpPr>
        <p:spPr>
          <a:xfrm>
            <a:off x="4431684" y="990233"/>
            <a:ext cx="1011027" cy="763796"/>
          </a:xfrm>
          <a:custGeom>
            <a:avLst/>
            <a:gdLst/>
            <a:ahLst/>
            <a:cxnLst/>
            <a:rect l="l" t="t" r="r" b="b"/>
            <a:pathLst>
              <a:path w="2903323" h="2903323">
                <a:moveTo>
                  <a:pt x="0" y="0"/>
                </a:moveTo>
                <a:lnTo>
                  <a:pt x="2903324" y="0"/>
                </a:lnTo>
                <a:lnTo>
                  <a:pt x="2903324" y="2903324"/>
                </a:lnTo>
                <a:lnTo>
                  <a:pt x="0" y="2903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F6C2AD-0839-41D5-B1A7-08ACB7641CFA}"/>
              </a:ext>
            </a:extLst>
          </p:cNvPr>
          <p:cNvSpPr txBox="1"/>
          <p:nvPr/>
        </p:nvSpPr>
        <p:spPr>
          <a:xfrm>
            <a:off x="3558040" y="2198177"/>
            <a:ext cx="272332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Contrato para execução de uma obra pública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2633D4E4-DD2F-41FD-9156-91AD91117203}"/>
              </a:ext>
            </a:extLst>
          </p:cNvPr>
          <p:cNvSpPr/>
          <p:nvPr/>
        </p:nvSpPr>
        <p:spPr>
          <a:xfrm rot="3289602">
            <a:off x="-293476" y="4071310"/>
            <a:ext cx="5009985" cy="5232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da Esquerda para a Direita 12">
            <a:extLst>
              <a:ext uri="{FF2B5EF4-FFF2-40B4-BE49-F238E27FC236}">
                <a16:creationId xmlns:a16="http://schemas.microsoft.com/office/drawing/2014/main" id="{03B56667-446C-4AF4-88A8-96899B9548FA}"/>
              </a:ext>
            </a:extLst>
          </p:cNvPr>
          <p:cNvSpPr/>
          <p:nvPr/>
        </p:nvSpPr>
        <p:spPr>
          <a:xfrm rot="7506554">
            <a:off x="5081442" y="3850741"/>
            <a:ext cx="4833429" cy="5232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6496384D-E033-46E4-8FAB-93B2DB9CD723}"/>
              </a:ext>
            </a:extLst>
          </p:cNvPr>
          <p:cNvSpPr/>
          <p:nvPr/>
        </p:nvSpPr>
        <p:spPr>
          <a:xfrm>
            <a:off x="1029501" y="4158971"/>
            <a:ext cx="864979" cy="955797"/>
          </a:xfrm>
          <a:custGeom>
            <a:avLst/>
            <a:gdLst/>
            <a:ahLst/>
            <a:cxnLst/>
            <a:rect l="l" t="t" r="r" b="b"/>
            <a:pathLst>
              <a:path w="2062644" h="2750192">
                <a:moveTo>
                  <a:pt x="0" y="0"/>
                </a:moveTo>
                <a:lnTo>
                  <a:pt x="2062644" y="0"/>
                </a:lnTo>
                <a:lnTo>
                  <a:pt x="2062644" y="2750193"/>
                </a:lnTo>
                <a:lnTo>
                  <a:pt x="0" y="2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5CE44B-B54A-4DB7-A962-D044B35C2BF6}"/>
              </a:ext>
            </a:extLst>
          </p:cNvPr>
          <p:cNvSpPr txBox="1"/>
          <p:nvPr/>
        </p:nvSpPr>
        <p:spPr>
          <a:xfrm>
            <a:off x="2211517" y="3898825"/>
            <a:ext cx="341590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Contrato de Seguro Garantia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5F32DC-5CB4-48A7-BF08-F2F144E1DC4F}"/>
              </a:ext>
            </a:extLst>
          </p:cNvPr>
          <p:cNvSpPr txBox="1"/>
          <p:nvPr/>
        </p:nvSpPr>
        <p:spPr>
          <a:xfrm>
            <a:off x="7383989" y="4374864"/>
            <a:ext cx="431526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No caso de </a:t>
            </a:r>
            <a:r>
              <a:rPr lang="pt-BR" sz="2400" dirty="0">
                <a:solidFill>
                  <a:srgbClr val="FF0000"/>
                </a:solidFill>
              </a:rPr>
              <a:t>descumprimento da execução contratual </a:t>
            </a:r>
            <a:r>
              <a:rPr lang="pt-BR" sz="2400" dirty="0"/>
              <a:t>pela contratada:</a:t>
            </a:r>
          </a:p>
          <a:p>
            <a:pPr algn="just"/>
            <a:r>
              <a:rPr lang="pt-BR" sz="2400" b="1" u="sng" dirty="0"/>
              <a:t>Cumprimento</a:t>
            </a:r>
            <a:r>
              <a:rPr lang="pt-BR" sz="2400" dirty="0"/>
              <a:t> da obrigação principal ou </a:t>
            </a:r>
            <a:r>
              <a:rPr lang="pt-BR" sz="2400" b="1" u="sng" dirty="0"/>
              <a:t>pagar</a:t>
            </a:r>
            <a:r>
              <a:rPr lang="pt-BR" sz="2400" dirty="0"/>
              <a:t> a importância segurada indicada na apólice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9BA917A-86E6-41EE-84DA-6CAB0F569EF2}"/>
              </a:ext>
            </a:extLst>
          </p:cNvPr>
          <p:cNvSpPr/>
          <p:nvPr/>
        </p:nvSpPr>
        <p:spPr>
          <a:xfrm>
            <a:off x="8710907" y="3464728"/>
            <a:ext cx="950419" cy="868193"/>
          </a:xfrm>
          <a:custGeom>
            <a:avLst/>
            <a:gdLst/>
            <a:ahLst/>
            <a:cxnLst/>
            <a:rect l="l" t="t" r="r" b="b"/>
            <a:pathLst>
              <a:path w="2993319" h="2993319">
                <a:moveTo>
                  <a:pt x="0" y="0"/>
                </a:moveTo>
                <a:lnTo>
                  <a:pt x="2993319" y="0"/>
                </a:lnTo>
                <a:lnTo>
                  <a:pt x="2993319" y="2993319"/>
                </a:lnTo>
                <a:lnTo>
                  <a:pt x="0" y="2993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C39A484-AEC3-48D4-B063-B28784C4873D}"/>
              </a:ext>
            </a:extLst>
          </p:cNvPr>
          <p:cNvSpPr/>
          <p:nvPr/>
        </p:nvSpPr>
        <p:spPr>
          <a:xfrm>
            <a:off x="10755032" y="3464728"/>
            <a:ext cx="944218" cy="868193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CB96A1D-D862-49E9-B804-A5428B70E13D}"/>
              </a:ext>
            </a:extLst>
          </p:cNvPr>
          <p:cNvSpPr txBox="1"/>
          <p:nvPr/>
        </p:nvSpPr>
        <p:spPr>
          <a:xfrm>
            <a:off x="9901518" y="3734695"/>
            <a:ext cx="6618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OU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5895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CFE1C3-F0C4-4055-97D3-472F0643C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F3FE7C-37AD-4550-AE2A-05DE144A6DB5}"/>
              </a:ext>
            </a:extLst>
          </p:cNvPr>
          <p:cNvSpPr/>
          <p:nvPr/>
        </p:nvSpPr>
        <p:spPr>
          <a:xfrm>
            <a:off x="0" y="0"/>
            <a:ext cx="10755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14 - </a:t>
            </a:r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Remuneração variável vinculada ao desempenho do contratado (art. 144).</a:t>
            </a:r>
            <a:endParaRPr lang="pt-BR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5E41D09-541A-4D32-BCE0-126C9B1BD6B3}"/>
              </a:ext>
            </a:extLst>
          </p:cNvPr>
          <p:cNvSpPr/>
          <p:nvPr/>
        </p:nvSpPr>
        <p:spPr>
          <a:xfrm>
            <a:off x="0" y="927846"/>
            <a:ext cx="12192000" cy="593015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333" b="-9333"/>
            </a:stretch>
          </a:blipFill>
        </p:spPr>
      </p:sp>
    </p:spTree>
    <p:extLst>
      <p:ext uri="{BB962C8B-B14F-4D97-AF65-F5344CB8AC3E}">
        <p14:creationId xmlns:p14="http://schemas.microsoft.com/office/powerpoint/2010/main" val="347777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CE0AA3-A49B-4BF3-ADE1-5DDCA4F8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F3FE7C-37AD-4550-AE2A-05DE144A6DB5}"/>
              </a:ext>
            </a:extLst>
          </p:cNvPr>
          <p:cNvSpPr/>
          <p:nvPr/>
        </p:nvSpPr>
        <p:spPr>
          <a:xfrm>
            <a:off x="0" y="0"/>
            <a:ext cx="10755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15 - </a:t>
            </a:r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Responsabilidade objetiva pela solidez e pela segurança da obra por um prazo mínimo de 5 anos (art. 140, § 6º).</a:t>
            </a:r>
            <a:endParaRPr lang="pt-BR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2" descr="Engenharia Civil: você conhece essa promissora área? - Blog da Ulbra">
            <a:extLst>
              <a:ext uri="{FF2B5EF4-FFF2-40B4-BE49-F238E27FC236}">
                <a16:creationId xmlns:a16="http://schemas.microsoft.com/office/drawing/2014/main" id="{4539A94C-C3A9-4D8C-A44C-915E21345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1216" b="-1"/>
          <a:stretch/>
        </p:blipFill>
        <p:spPr bwMode="auto">
          <a:xfrm>
            <a:off x="0" y="983012"/>
            <a:ext cx="12192000" cy="71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7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E8EB0E7-BF9E-4469-8A1F-9153A272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cxnSp>
        <p:nvCxnSpPr>
          <p:cNvPr id="9" name="v1">
            <a:extLst>
              <a:ext uri="{FF2B5EF4-FFF2-40B4-BE49-F238E27FC236}">
                <a16:creationId xmlns:a16="http://schemas.microsoft.com/office/drawing/2014/main" id="{F0390668-EAB8-D1F7-F4DB-0AA473FB4416}"/>
              </a:ext>
            </a:extLst>
          </p:cNvPr>
          <p:cNvCxnSpPr>
            <a:cxnSpLocks/>
          </p:cNvCxnSpPr>
          <p:nvPr/>
        </p:nvCxnSpPr>
        <p:spPr>
          <a:xfrm flipV="1">
            <a:off x="6103581" y="3128962"/>
            <a:ext cx="0" cy="71553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2">
            <a:extLst>
              <a:ext uri="{FF2B5EF4-FFF2-40B4-BE49-F238E27FC236}">
                <a16:creationId xmlns:a16="http://schemas.microsoft.com/office/drawing/2014/main" id="{90C79133-7D6A-50FD-AA2E-1BB963748BE1}"/>
              </a:ext>
            </a:extLst>
          </p:cNvPr>
          <p:cNvCxnSpPr>
            <a:cxnSpLocks/>
          </p:cNvCxnSpPr>
          <p:nvPr/>
        </p:nvCxnSpPr>
        <p:spPr>
          <a:xfrm flipV="1">
            <a:off x="11781820" y="3071231"/>
            <a:ext cx="0" cy="71553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6F3D89E3-876A-FE7F-3960-BCD6D4BE465B}"/>
              </a:ext>
            </a:extLst>
          </p:cNvPr>
          <p:cNvSpPr txBox="1">
            <a:spLocks/>
          </p:cNvSpPr>
          <p:nvPr/>
        </p:nvSpPr>
        <p:spPr>
          <a:xfrm>
            <a:off x="1" y="3278391"/>
            <a:ext cx="12191998" cy="763166"/>
          </a:xfrm>
          <a:prstGeom prst="rect">
            <a:avLst/>
          </a:prstGeom>
          <a:solidFill>
            <a:srgbClr val="03171D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Obrigado!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587FD58-16B0-47D5-A823-9DAB54176274}"/>
              </a:ext>
            </a:extLst>
          </p:cNvPr>
          <p:cNvSpPr txBox="1"/>
          <p:nvPr/>
        </p:nvSpPr>
        <p:spPr>
          <a:xfrm>
            <a:off x="3036566" y="4144820"/>
            <a:ext cx="6351300" cy="8925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Fabrício Mareco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Auditor Federal de Controle Externo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8FD42B-6A99-0B77-7FA4-8DA777053533}"/>
              </a:ext>
            </a:extLst>
          </p:cNvPr>
          <p:cNvSpPr txBox="1"/>
          <p:nvPr/>
        </p:nvSpPr>
        <p:spPr>
          <a:xfrm>
            <a:off x="3757477" y="936009"/>
            <a:ext cx="784475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obras, afinal de contas, não são um fim em si; mas um instrumento para potencializar a função estatal de cumprir com suas obrigações perante a sociedade.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Min. Valmir Campelo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BDC3E136-5C66-48E6-92EE-560CFC7461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5510" y="5174332"/>
            <a:ext cx="289053" cy="289053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8B0AB778-7C67-4C7C-B2C7-96D00FE05747}"/>
              </a:ext>
            </a:extLst>
          </p:cNvPr>
          <p:cNvSpPr txBox="1"/>
          <p:nvPr/>
        </p:nvSpPr>
        <p:spPr>
          <a:xfrm>
            <a:off x="5004563" y="5174332"/>
            <a:ext cx="28046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prof.fabriciomareco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Avatar">
            <a:extLst>
              <a:ext uri="{FF2B5EF4-FFF2-40B4-BE49-F238E27FC236}">
                <a16:creationId xmlns:a16="http://schemas.microsoft.com/office/drawing/2014/main" id="{FCE8998D-D57E-460A-93A6-F386E3827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8883" y="36156"/>
            <a:ext cx="5868275" cy="648754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2215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301FE6-1A56-4832-9A69-BE625540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grpSp>
        <p:nvGrpSpPr>
          <p:cNvPr id="4" name="Grupo 97" title="Correia transportadora">
            <a:extLst>
              <a:ext uri="{FF2B5EF4-FFF2-40B4-BE49-F238E27FC236}">
                <a16:creationId xmlns:a16="http://schemas.microsoft.com/office/drawing/2014/main" id="{E27CBF0A-F40B-4E4B-AE74-B8A28E0D9D59}"/>
              </a:ext>
            </a:extLst>
          </p:cNvPr>
          <p:cNvGrpSpPr/>
          <p:nvPr/>
        </p:nvGrpSpPr>
        <p:grpSpPr>
          <a:xfrm>
            <a:off x="471003" y="2512583"/>
            <a:ext cx="10749803" cy="3435184"/>
            <a:chOff x="609600" y="3048000"/>
            <a:chExt cx="7919210" cy="2590800"/>
          </a:xfrm>
        </p:grpSpPr>
        <p:sp>
          <p:nvSpPr>
            <p:cNvPr id="5" name="Forma Livre 5">
              <a:extLst>
                <a:ext uri="{FF2B5EF4-FFF2-40B4-BE49-F238E27FC236}">
                  <a16:creationId xmlns:a16="http://schemas.microsoft.com/office/drawing/2014/main" id="{A89259F6-8B07-4640-8159-6F1D42521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87" y="3231979"/>
              <a:ext cx="5962821" cy="2406821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02" y="0"/>
                </a:cxn>
                <a:cxn ang="0">
                  <a:pos x="77" y="2"/>
                </a:cxn>
                <a:cxn ang="0">
                  <a:pos x="69" y="3"/>
                </a:cxn>
                <a:cxn ang="0">
                  <a:pos x="50" y="20"/>
                </a:cxn>
                <a:cxn ang="0">
                  <a:pos x="27" y="54"/>
                </a:cxn>
                <a:cxn ang="0">
                  <a:pos x="17" y="80"/>
                </a:cxn>
                <a:cxn ang="0">
                  <a:pos x="9" y="113"/>
                </a:cxn>
                <a:cxn ang="0">
                  <a:pos x="3" y="154"/>
                </a:cxn>
                <a:cxn ang="0">
                  <a:pos x="0" y="202"/>
                </a:cxn>
                <a:cxn ang="0">
                  <a:pos x="0" y="237"/>
                </a:cxn>
                <a:cxn ang="0">
                  <a:pos x="8" y="299"/>
                </a:cxn>
                <a:cxn ang="0">
                  <a:pos x="21" y="351"/>
                </a:cxn>
                <a:cxn ang="0">
                  <a:pos x="39" y="394"/>
                </a:cxn>
                <a:cxn ang="0">
                  <a:pos x="59" y="427"/>
                </a:cxn>
                <a:cxn ang="0">
                  <a:pos x="86" y="461"/>
                </a:cxn>
                <a:cxn ang="0">
                  <a:pos x="102" y="478"/>
                </a:cxn>
                <a:cxn ang="0">
                  <a:pos x="4141" y="1750"/>
                </a:cxn>
                <a:cxn ang="0">
                  <a:pos x="4149" y="1751"/>
                </a:cxn>
                <a:cxn ang="0">
                  <a:pos x="4172" y="1751"/>
                </a:cxn>
                <a:cxn ang="0">
                  <a:pos x="4199" y="1742"/>
                </a:cxn>
                <a:cxn ang="0">
                  <a:pos x="4220" y="1732"/>
                </a:cxn>
                <a:cxn ang="0">
                  <a:pos x="4227" y="1726"/>
                </a:cxn>
                <a:cxn ang="0">
                  <a:pos x="4257" y="1702"/>
                </a:cxn>
                <a:cxn ang="0">
                  <a:pos x="4277" y="1681"/>
                </a:cxn>
                <a:cxn ang="0">
                  <a:pos x="4295" y="1654"/>
                </a:cxn>
                <a:cxn ang="0">
                  <a:pos x="4312" y="1620"/>
                </a:cxn>
                <a:cxn ang="0">
                  <a:pos x="4325" y="1581"/>
                </a:cxn>
                <a:cxn ang="0">
                  <a:pos x="4336" y="1534"/>
                </a:cxn>
                <a:cxn ang="0">
                  <a:pos x="4342" y="1479"/>
                </a:cxn>
                <a:cxn ang="0">
                  <a:pos x="4343" y="1449"/>
                </a:cxn>
                <a:cxn ang="0">
                  <a:pos x="4340" y="1390"/>
                </a:cxn>
                <a:cxn ang="0">
                  <a:pos x="4333" y="1337"/>
                </a:cxn>
                <a:cxn ang="0">
                  <a:pos x="4321" y="1289"/>
                </a:cxn>
                <a:cxn ang="0">
                  <a:pos x="4304" y="1245"/>
                </a:cxn>
                <a:cxn ang="0">
                  <a:pos x="4283" y="1207"/>
                </a:cxn>
                <a:cxn ang="0">
                  <a:pos x="4260" y="1174"/>
                </a:cxn>
                <a:cxn ang="0">
                  <a:pos x="4236" y="1146"/>
                </a:cxn>
                <a:cxn ang="0">
                  <a:pos x="4185" y="1099"/>
                </a:cxn>
                <a:cxn ang="0">
                  <a:pos x="4137" y="1067"/>
                </a:cxn>
                <a:cxn ang="0">
                  <a:pos x="4099" y="1049"/>
                </a:cxn>
                <a:cxn ang="0">
                  <a:pos x="4074" y="1039"/>
                </a:cxn>
              </a:cxnLst>
              <a:rect l="0" t="0" r="r" b="b"/>
              <a:pathLst>
                <a:path w="4343" h="1753">
                  <a:moveTo>
                    <a:pt x="4074" y="1039"/>
                  </a:moveTo>
                  <a:lnTo>
                    <a:pt x="119" y="2"/>
                  </a:lnTo>
                  <a:lnTo>
                    <a:pt x="119" y="2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77" y="2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0" y="9"/>
                  </a:lnTo>
                  <a:lnTo>
                    <a:pt x="50" y="20"/>
                  </a:lnTo>
                  <a:lnTo>
                    <a:pt x="38" y="35"/>
                  </a:lnTo>
                  <a:lnTo>
                    <a:pt x="27" y="54"/>
                  </a:lnTo>
                  <a:lnTo>
                    <a:pt x="23" y="66"/>
                  </a:lnTo>
                  <a:lnTo>
                    <a:pt x="17" y="80"/>
                  </a:lnTo>
                  <a:lnTo>
                    <a:pt x="12" y="95"/>
                  </a:lnTo>
                  <a:lnTo>
                    <a:pt x="9" y="113"/>
                  </a:lnTo>
                  <a:lnTo>
                    <a:pt x="5" y="133"/>
                  </a:lnTo>
                  <a:lnTo>
                    <a:pt x="3" y="154"/>
                  </a:lnTo>
                  <a:lnTo>
                    <a:pt x="0" y="176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37"/>
                  </a:lnTo>
                  <a:lnTo>
                    <a:pt x="3" y="270"/>
                  </a:lnTo>
                  <a:lnTo>
                    <a:pt x="8" y="299"/>
                  </a:lnTo>
                  <a:lnTo>
                    <a:pt x="14" y="326"/>
                  </a:lnTo>
                  <a:lnTo>
                    <a:pt x="21" y="351"/>
                  </a:lnTo>
                  <a:lnTo>
                    <a:pt x="30" y="374"/>
                  </a:lnTo>
                  <a:lnTo>
                    <a:pt x="39" y="394"/>
                  </a:lnTo>
                  <a:lnTo>
                    <a:pt x="50" y="412"/>
                  </a:lnTo>
                  <a:lnTo>
                    <a:pt x="59" y="427"/>
                  </a:lnTo>
                  <a:lnTo>
                    <a:pt x="69" y="440"/>
                  </a:lnTo>
                  <a:lnTo>
                    <a:pt x="86" y="461"/>
                  </a:lnTo>
                  <a:lnTo>
                    <a:pt x="98" y="473"/>
                  </a:lnTo>
                  <a:lnTo>
                    <a:pt x="102" y="478"/>
                  </a:lnTo>
                  <a:lnTo>
                    <a:pt x="102" y="478"/>
                  </a:lnTo>
                  <a:lnTo>
                    <a:pt x="4141" y="1750"/>
                  </a:lnTo>
                  <a:lnTo>
                    <a:pt x="4141" y="1750"/>
                  </a:lnTo>
                  <a:lnTo>
                    <a:pt x="4149" y="1751"/>
                  </a:lnTo>
                  <a:lnTo>
                    <a:pt x="4156" y="1753"/>
                  </a:lnTo>
                  <a:lnTo>
                    <a:pt x="4172" y="1751"/>
                  </a:lnTo>
                  <a:lnTo>
                    <a:pt x="4185" y="1747"/>
                  </a:lnTo>
                  <a:lnTo>
                    <a:pt x="4199" y="1742"/>
                  </a:lnTo>
                  <a:lnTo>
                    <a:pt x="4211" y="1736"/>
                  </a:lnTo>
                  <a:lnTo>
                    <a:pt x="4220" y="1732"/>
                  </a:lnTo>
                  <a:lnTo>
                    <a:pt x="4227" y="1726"/>
                  </a:lnTo>
                  <a:lnTo>
                    <a:pt x="4227" y="1726"/>
                  </a:lnTo>
                  <a:lnTo>
                    <a:pt x="4247" y="1711"/>
                  </a:lnTo>
                  <a:lnTo>
                    <a:pt x="4257" y="1702"/>
                  </a:lnTo>
                  <a:lnTo>
                    <a:pt x="4266" y="1693"/>
                  </a:lnTo>
                  <a:lnTo>
                    <a:pt x="4277" y="1681"/>
                  </a:lnTo>
                  <a:lnTo>
                    <a:pt x="4286" y="1667"/>
                  </a:lnTo>
                  <a:lnTo>
                    <a:pt x="4295" y="1654"/>
                  </a:lnTo>
                  <a:lnTo>
                    <a:pt x="4304" y="1637"/>
                  </a:lnTo>
                  <a:lnTo>
                    <a:pt x="4312" y="1620"/>
                  </a:lnTo>
                  <a:lnTo>
                    <a:pt x="4319" y="1601"/>
                  </a:lnTo>
                  <a:lnTo>
                    <a:pt x="4325" y="1581"/>
                  </a:lnTo>
                  <a:lnTo>
                    <a:pt x="4331" y="1559"/>
                  </a:lnTo>
                  <a:lnTo>
                    <a:pt x="4336" y="1534"/>
                  </a:lnTo>
                  <a:lnTo>
                    <a:pt x="4339" y="1507"/>
                  </a:lnTo>
                  <a:lnTo>
                    <a:pt x="4342" y="1479"/>
                  </a:lnTo>
                  <a:lnTo>
                    <a:pt x="4343" y="1449"/>
                  </a:lnTo>
                  <a:lnTo>
                    <a:pt x="4343" y="1449"/>
                  </a:lnTo>
                  <a:lnTo>
                    <a:pt x="4342" y="1418"/>
                  </a:lnTo>
                  <a:lnTo>
                    <a:pt x="4340" y="1390"/>
                  </a:lnTo>
                  <a:lnTo>
                    <a:pt x="4337" y="1363"/>
                  </a:lnTo>
                  <a:lnTo>
                    <a:pt x="4333" y="1337"/>
                  </a:lnTo>
                  <a:lnTo>
                    <a:pt x="4327" y="1311"/>
                  </a:lnTo>
                  <a:lnTo>
                    <a:pt x="4321" y="1289"/>
                  </a:lnTo>
                  <a:lnTo>
                    <a:pt x="4312" y="1266"/>
                  </a:lnTo>
                  <a:lnTo>
                    <a:pt x="4304" y="1245"/>
                  </a:lnTo>
                  <a:lnTo>
                    <a:pt x="4294" y="1225"/>
                  </a:lnTo>
                  <a:lnTo>
                    <a:pt x="4283" y="1207"/>
                  </a:lnTo>
                  <a:lnTo>
                    <a:pt x="4273" y="1191"/>
                  </a:lnTo>
                  <a:lnTo>
                    <a:pt x="4260" y="1174"/>
                  </a:lnTo>
                  <a:lnTo>
                    <a:pt x="4248" y="1159"/>
                  </a:lnTo>
                  <a:lnTo>
                    <a:pt x="4236" y="1146"/>
                  </a:lnTo>
                  <a:lnTo>
                    <a:pt x="4211" y="1120"/>
                  </a:lnTo>
                  <a:lnTo>
                    <a:pt x="4185" y="1099"/>
                  </a:lnTo>
                  <a:lnTo>
                    <a:pt x="4161" y="1082"/>
                  </a:lnTo>
                  <a:lnTo>
                    <a:pt x="4137" y="1067"/>
                  </a:lnTo>
                  <a:lnTo>
                    <a:pt x="4117" y="1057"/>
                  </a:lnTo>
                  <a:lnTo>
                    <a:pt x="4099" y="1049"/>
                  </a:lnTo>
                  <a:lnTo>
                    <a:pt x="4086" y="1043"/>
                  </a:lnTo>
                  <a:lnTo>
                    <a:pt x="4074" y="1039"/>
                  </a:lnTo>
                  <a:lnTo>
                    <a:pt x="4074" y="10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grpSp>
          <p:nvGrpSpPr>
            <p:cNvPr id="6" name="Grupo 242">
              <a:extLst>
                <a:ext uri="{FF2B5EF4-FFF2-40B4-BE49-F238E27FC236}">
                  <a16:creationId xmlns:a16="http://schemas.microsoft.com/office/drawing/2014/main" id="{2D971EF1-3CFB-4EDF-B3F4-A5E726479FDB}"/>
                </a:ext>
              </a:extLst>
            </p:cNvPr>
            <p:cNvGrpSpPr/>
            <p:nvPr/>
          </p:nvGrpSpPr>
          <p:grpSpPr>
            <a:xfrm>
              <a:off x="609600" y="3227034"/>
              <a:ext cx="1888363" cy="653941"/>
              <a:chOff x="674913" y="2465034"/>
              <a:chExt cx="1888363" cy="653941"/>
            </a:xfrm>
          </p:grpSpPr>
          <p:sp>
            <p:nvSpPr>
              <p:cNvPr id="33" name="Forma Livre 33">
                <a:extLst>
                  <a:ext uri="{FF2B5EF4-FFF2-40B4-BE49-F238E27FC236}">
                    <a16:creationId xmlns:a16="http://schemas.microsoft.com/office/drawing/2014/main" id="{87628349-EB83-418D-AD59-75DC7004C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913" y="2468617"/>
                <a:ext cx="299200" cy="650358"/>
              </a:xfrm>
              <a:custGeom>
                <a:avLst/>
                <a:gdLst/>
                <a:ahLst/>
                <a:cxnLst>
                  <a:cxn ang="0">
                    <a:pos x="331" y="349"/>
                  </a:cxn>
                  <a:cxn ang="0">
                    <a:pos x="334" y="422"/>
                  </a:cxn>
                  <a:cxn ang="0">
                    <a:pos x="331" y="491"/>
                  </a:cxn>
                  <a:cxn ang="0">
                    <a:pos x="320" y="554"/>
                  </a:cxn>
                  <a:cxn ang="0">
                    <a:pos x="305" y="610"/>
                  </a:cxn>
                  <a:cxn ang="0">
                    <a:pos x="284" y="656"/>
                  </a:cxn>
                  <a:cxn ang="0">
                    <a:pos x="259" y="692"/>
                  </a:cxn>
                  <a:cxn ang="0">
                    <a:pos x="230" y="715"/>
                  </a:cxn>
                  <a:cxn ang="0">
                    <a:pos x="215" y="722"/>
                  </a:cxn>
                  <a:cxn ang="0">
                    <a:pos x="199" y="726"/>
                  </a:cxn>
                  <a:cxn ang="0">
                    <a:pos x="190" y="726"/>
                  </a:cxn>
                  <a:cxn ang="0">
                    <a:pos x="172" y="723"/>
                  </a:cxn>
                  <a:cxn ang="0">
                    <a:pos x="148" y="714"/>
                  </a:cxn>
                  <a:cxn ang="0">
                    <a:pos x="116" y="689"/>
                  </a:cxn>
                  <a:cxn ang="0">
                    <a:pos x="87" y="651"/>
                  </a:cxn>
                  <a:cxn ang="0">
                    <a:pos x="61" y="605"/>
                  </a:cxn>
                  <a:cxn ang="0">
                    <a:pos x="37" y="548"/>
                  </a:cxn>
                  <a:cxn ang="0">
                    <a:pos x="19" y="485"/>
                  </a:cxn>
                  <a:cxn ang="0">
                    <a:pos x="7" y="414"/>
                  </a:cxn>
                  <a:cxn ang="0">
                    <a:pos x="3" y="377"/>
                  </a:cxn>
                  <a:cxn ang="0">
                    <a:pos x="0" y="304"/>
                  </a:cxn>
                  <a:cxn ang="0">
                    <a:pos x="4" y="235"/>
                  </a:cxn>
                  <a:cxn ang="0">
                    <a:pos x="14" y="173"/>
                  </a:cxn>
                  <a:cxn ang="0">
                    <a:pos x="29" y="116"/>
                  </a:cxn>
                  <a:cxn ang="0">
                    <a:pos x="50" y="71"/>
                  </a:cxn>
                  <a:cxn ang="0">
                    <a:pos x="74" y="35"/>
                  </a:cxn>
                  <a:cxn ang="0">
                    <a:pos x="103" y="11"/>
                  </a:cxn>
                  <a:cxn ang="0">
                    <a:pos x="119" y="4"/>
                  </a:cxn>
                  <a:cxn ang="0">
                    <a:pos x="135" y="0"/>
                  </a:cxn>
                  <a:cxn ang="0">
                    <a:pos x="145" y="0"/>
                  </a:cxn>
                  <a:cxn ang="0">
                    <a:pos x="161" y="3"/>
                  </a:cxn>
                  <a:cxn ang="0">
                    <a:pos x="186" y="13"/>
                  </a:cxn>
                  <a:cxn ang="0">
                    <a:pos x="218" y="37"/>
                  </a:cxn>
                  <a:cxn ang="0">
                    <a:pos x="247" y="75"/>
                  </a:cxn>
                  <a:cxn ang="0">
                    <a:pos x="273" y="122"/>
                  </a:cxn>
                  <a:cxn ang="0">
                    <a:pos x="297" y="178"/>
                  </a:cxn>
                  <a:cxn ang="0">
                    <a:pos x="315" y="242"/>
                  </a:cxn>
                  <a:cxn ang="0">
                    <a:pos x="327" y="312"/>
                  </a:cxn>
                  <a:cxn ang="0">
                    <a:pos x="331" y="349"/>
                  </a:cxn>
                </a:cxnLst>
                <a:rect l="0" t="0" r="r" b="b"/>
                <a:pathLst>
                  <a:path w="334" h="726">
                    <a:moveTo>
                      <a:pt x="331" y="349"/>
                    </a:moveTo>
                    <a:lnTo>
                      <a:pt x="331" y="349"/>
                    </a:lnTo>
                    <a:lnTo>
                      <a:pt x="334" y="387"/>
                    </a:lnTo>
                    <a:lnTo>
                      <a:pt x="334" y="422"/>
                    </a:lnTo>
                    <a:lnTo>
                      <a:pt x="332" y="457"/>
                    </a:lnTo>
                    <a:lnTo>
                      <a:pt x="331" y="491"/>
                    </a:lnTo>
                    <a:lnTo>
                      <a:pt x="327" y="523"/>
                    </a:lnTo>
                    <a:lnTo>
                      <a:pt x="320" y="554"/>
                    </a:lnTo>
                    <a:lnTo>
                      <a:pt x="313" y="582"/>
                    </a:lnTo>
                    <a:lnTo>
                      <a:pt x="305" y="610"/>
                    </a:lnTo>
                    <a:lnTo>
                      <a:pt x="295" y="634"/>
                    </a:lnTo>
                    <a:lnTo>
                      <a:pt x="284" y="656"/>
                    </a:lnTo>
                    <a:lnTo>
                      <a:pt x="273" y="675"/>
                    </a:lnTo>
                    <a:lnTo>
                      <a:pt x="259" y="692"/>
                    </a:lnTo>
                    <a:lnTo>
                      <a:pt x="246" y="705"/>
                    </a:lnTo>
                    <a:lnTo>
                      <a:pt x="230" y="715"/>
                    </a:lnTo>
                    <a:lnTo>
                      <a:pt x="223" y="719"/>
                    </a:lnTo>
                    <a:lnTo>
                      <a:pt x="215" y="722"/>
                    </a:lnTo>
                    <a:lnTo>
                      <a:pt x="207" y="725"/>
                    </a:lnTo>
                    <a:lnTo>
                      <a:pt x="199" y="726"/>
                    </a:lnTo>
                    <a:lnTo>
                      <a:pt x="199" y="726"/>
                    </a:lnTo>
                    <a:lnTo>
                      <a:pt x="190" y="726"/>
                    </a:lnTo>
                    <a:lnTo>
                      <a:pt x="182" y="726"/>
                    </a:lnTo>
                    <a:lnTo>
                      <a:pt x="172" y="723"/>
                    </a:lnTo>
                    <a:lnTo>
                      <a:pt x="164" y="722"/>
                    </a:lnTo>
                    <a:lnTo>
                      <a:pt x="148" y="714"/>
                    </a:lnTo>
                    <a:lnTo>
                      <a:pt x="132" y="703"/>
                    </a:lnTo>
                    <a:lnTo>
                      <a:pt x="116" y="689"/>
                    </a:lnTo>
                    <a:lnTo>
                      <a:pt x="102" y="672"/>
                    </a:lnTo>
                    <a:lnTo>
                      <a:pt x="87" y="651"/>
                    </a:lnTo>
                    <a:lnTo>
                      <a:pt x="73" y="629"/>
                    </a:lnTo>
                    <a:lnTo>
                      <a:pt x="61" y="605"/>
                    </a:lnTo>
                    <a:lnTo>
                      <a:pt x="48" y="577"/>
                    </a:lnTo>
                    <a:lnTo>
                      <a:pt x="37" y="548"/>
                    </a:lnTo>
                    <a:lnTo>
                      <a:pt x="28" y="518"/>
                    </a:lnTo>
                    <a:lnTo>
                      <a:pt x="19" y="485"/>
                    </a:lnTo>
                    <a:lnTo>
                      <a:pt x="12" y="450"/>
                    </a:lnTo>
                    <a:lnTo>
                      <a:pt x="7" y="414"/>
                    </a:lnTo>
                    <a:lnTo>
                      <a:pt x="3" y="377"/>
                    </a:lnTo>
                    <a:lnTo>
                      <a:pt x="3" y="377"/>
                    </a:lnTo>
                    <a:lnTo>
                      <a:pt x="1" y="340"/>
                    </a:lnTo>
                    <a:lnTo>
                      <a:pt x="0" y="304"/>
                    </a:lnTo>
                    <a:lnTo>
                      <a:pt x="1" y="269"/>
                    </a:lnTo>
                    <a:lnTo>
                      <a:pt x="4" y="235"/>
                    </a:lnTo>
                    <a:lnTo>
                      <a:pt x="8" y="203"/>
                    </a:lnTo>
                    <a:lnTo>
                      <a:pt x="14" y="173"/>
                    </a:lnTo>
                    <a:lnTo>
                      <a:pt x="21" y="144"/>
                    </a:lnTo>
                    <a:lnTo>
                      <a:pt x="29" y="116"/>
                    </a:lnTo>
                    <a:lnTo>
                      <a:pt x="39" y="93"/>
                    </a:lnTo>
                    <a:lnTo>
                      <a:pt x="50" y="71"/>
                    </a:lnTo>
                    <a:lnTo>
                      <a:pt x="62" y="51"/>
                    </a:lnTo>
                    <a:lnTo>
                      <a:pt x="74" y="35"/>
                    </a:lnTo>
                    <a:lnTo>
                      <a:pt x="88" y="21"/>
                    </a:lnTo>
                    <a:lnTo>
                      <a:pt x="103" y="11"/>
                    </a:lnTo>
                    <a:lnTo>
                      <a:pt x="112" y="7"/>
                    </a:lnTo>
                    <a:lnTo>
                      <a:pt x="119" y="4"/>
                    </a:lnTo>
                    <a:lnTo>
                      <a:pt x="127" y="2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3" y="0"/>
                    </a:lnTo>
                    <a:lnTo>
                      <a:pt x="161" y="3"/>
                    </a:lnTo>
                    <a:lnTo>
                      <a:pt x="170" y="4"/>
                    </a:lnTo>
                    <a:lnTo>
                      <a:pt x="186" y="13"/>
                    </a:lnTo>
                    <a:lnTo>
                      <a:pt x="203" y="24"/>
                    </a:lnTo>
                    <a:lnTo>
                      <a:pt x="218" y="37"/>
                    </a:lnTo>
                    <a:lnTo>
                      <a:pt x="233" y="54"/>
                    </a:lnTo>
                    <a:lnTo>
                      <a:pt x="247" y="75"/>
                    </a:lnTo>
                    <a:lnTo>
                      <a:pt x="261" y="97"/>
                    </a:lnTo>
                    <a:lnTo>
                      <a:pt x="273" y="122"/>
                    </a:lnTo>
                    <a:lnTo>
                      <a:pt x="286" y="149"/>
                    </a:lnTo>
                    <a:lnTo>
                      <a:pt x="297" y="178"/>
                    </a:lnTo>
                    <a:lnTo>
                      <a:pt x="306" y="209"/>
                    </a:lnTo>
                    <a:lnTo>
                      <a:pt x="315" y="242"/>
                    </a:lnTo>
                    <a:lnTo>
                      <a:pt x="321" y="276"/>
                    </a:lnTo>
                    <a:lnTo>
                      <a:pt x="327" y="312"/>
                    </a:lnTo>
                    <a:lnTo>
                      <a:pt x="331" y="349"/>
                    </a:lnTo>
                    <a:lnTo>
                      <a:pt x="331" y="349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4" name="Forma Livre 34">
                <a:extLst>
                  <a:ext uri="{FF2B5EF4-FFF2-40B4-BE49-F238E27FC236}">
                    <a16:creationId xmlns:a16="http://schemas.microsoft.com/office/drawing/2014/main" id="{89E13615-F256-492E-9131-767D3A2BF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663" y="2588656"/>
                <a:ext cx="195287" cy="424614"/>
              </a:xfrm>
              <a:custGeom>
                <a:avLst/>
                <a:gdLst/>
                <a:ahLst/>
                <a:cxnLst>
                  <a:cxn ang="0">
                    <a:pos x="216" y="228"/>
                  </a:cxn>
                  <a:cxn ang="0">
                    <a:pos x="217" y="275"/>
                  </a:cxn>
                  <a:cxn ang="0">
                    <a:pos x="214" y="320"/>
                  </a:cxn>
                  <a:cxn ang="0">
                    <a:pos x="209" y="362"/>
                  </a:cxn>
                  <a:cxn ang="0">
                    <a:pos x="199" y="397"/>
                  </a:cxn>
                  <a:cxn ang="0">
                    <a:pos x="185" y="428"/>
                  </a:cxn>
                  <a:cxn ang="0">
                    <a:pos x="169" y="450"/>
                  </a:cxn>
                  <a:cxn ang="0">
                    <a:pos x="149" y="466"/>
                  </a:cxn>
                  <a:cxn ang="0">
                    <a:pos x="129" y="473"/>
                  </a:cxn>
                  <a:cxn ang="0">
                    <a:pos x="118" y="472"/>
                  </a:cxn>
                  <a:cxn ang="0">
                    <a:pos x="96" y="465"/>
                  </a:cxn>
                  <a:cxn ang="0">
                    <a:pos x="75" y="448"/>
                  </a:cxn>
                  <a:cxn ang="0">
                    <a:pos x="57" y="425"/>
                  </a:cxn>
                  <a:cxn ang="0">
                    <a:pos x="39" y="393"/>
                  </a:cxn>
                  <a:cxn ang="0">
                    <a:pos x="24" y="357"/>
                  </a:cxn>
                  <a:cxn ang="0">
                    <a:pos x="13" y="316"/>
                  </a:cxn>
                  <a:cxn ang="0">
                    <a:pos x="5" y="270"/>
                  </a:cxn>
                  <a:cxn ang="0">
                    <a:pos x="2" y="246"/>
                  </a:cxn>
                  <a:cxn ang="0">
                    <a:pos x="0" y="199"/>
                  </a:cxn>
                  <a:cxn ang="0">
                    <a:pos x="2" y="153"/>
                  </a:cxn>
                  <a:cxn ang="0">
                    <a:pos x="9" y="112"/>
                  </a:cxn>
                  <a:cxn ang="0">
                    <a:pos x="18" y="76"/>
                  </a:cxn>
                  <a:cxn ang="0">
                    <a:pos x="32" y="46"/>
                  </a:cxn>
                  <a:cxn ang="0">
                    <a:pos x="49" y="22"/>
                  </a:cxn>
                  <a:cxn ang="0">
                    <a:pos x="67" y="7"/>
                  </a:cxn>
                  <a:cxn ang="0">
                    <a:pos x="89" y="0"/>
                  </a:cxn>
                  <a:cxn ang="0">
                    <a:pos x="100" y="1"/>
                  </a:cxn>
                  <a:cxn ang="0">
                    <a:pos x="120" y="8"/>
                  </a:cxn>
                  <a:cxn ang="0">
                    <a:pos x="141" y="25"/>
                  </a:cxn>
                  <a:cxn ang="0">
                    <a:pos x="160" y="48"/>
                  </a:cxn>
                  <a:cxn ang="0">
                    <a:pos x="178" y="79"/>
                  </a:cxn>
                  <a:cxn ang="0">
                    <a:pos x="192" y="116"/>
                  </a:cxn>
                  <a:cxn ang="0">
                    <a:pos x="205" y="157"/>
                  </a:cxn>
                  <a:cxn ang="0">
                    <a:pos x="213" y="203"/>
                  </a:cxn>
                  <a:cxn ang="0">
                    <a:pos x="216" y="228"/>
                  </a:cxn>
                </a:cxnLst>
                <a:rect l="0" t="0" r="r" b="b"/>
                <a:pathLst>
                  <a:path w="217" h="473">
                    <a:moveTo>
                      <a:pt x="216" y="228"/>
                    </a:moveTo>
                    <a:lnTo>
                      <a:pt x="216" y="228"/>
                    </a:lnTo>
                    <a:lnTo>
                      <a:pt x="217" y="251"/>
                    </a:lnTo>
                    <a:lnTo>
                      <a:pt x="217" y="275"/>
                    </a:lnTo>
                    <a:lnTo>
                      <a:pt x="217" y="298"/>
                    </a:lnTo>
                    <a:lnTo>
                      <a:pt x="214" y="320"/>
                    </a:lnTo>
                    <a:lnTo>
                      <a:pt x="211" y="341"/>
                    </a:lnTo>
                    <a:lnTo>
                      <a:pt x="209" y="362"/>
                    </a:lnTo>
                    <a:lnTo>
                      <a:pt x="203" y="379"/>
                    </a:lnTo>
                    <a:lnTo>
                      <a:pt x="199" y="397"/>
                    </a:lnTo>
                    <a:lnTo>
                      <a:pt x="192" y="413"/>
                    </a:lnTo>
                    <a:lnTo>
                      <a:pt x="185" y="428"/>
                    </a:lnTo>
                    <a:lnTo>
                      <a:pt x="177" y="440"/>
                    </a:lnTo>
                    <a:lnTo>
                      <a:pt x="169" y="450"/>
                    </a:lnTo>
                    <a:lnTo>
                      <a:pt x="159" y="460"/>
                    </a:lnTo>
                    <a:lnTo>
                      <a:pt x="149" y="466"/>
                    </a:lnTo>
                    <a:lnTo>
                      <a:pt x="140" y="471"/>
                    </a:lnTo>
                    <a:lnTo>
                      <a:pt x="129" y="473"/>
                    </a:lnTo>
                    <a:lnTo>
                      <a:pt x="129" y="473"/>
                    </a:lnTo>
                    <a:lnTo>
                      <a:pt x="118" y="472"/>
                    </a:lnTo>
                    <a:lnTo>
                      <a:pt x="107" y="469"/>
                    </a:lnTo>
                    <a:lnTo>
                      <a:pt x="96" y="465"/>
                    </a:lnTo>
                    <a:lnTo>
                      <a:pt x="86" y="458"/>
                    </a:lnTo>
                    <a:lnTo>
                      <a:pt x="75" y="448"/>
                    </a:lnTo>
                    <a:lnTo>
                      <a:pt x="65" y="437"/>
                    </a:lnTo>
                    <a:lnTo>
                      <a:pt x="57" y="425"/>
                    </a:lnTo>
                    <a:lnTo>
                      <a:pt x="47" y="410"/>
                    </a:lnTo>
                    <a:lnTo>
                      <a:pt x="39" y="393"/>
                    </a:lnTo>
                    <a:lnTo>
                      <a:pt x="31" y="377"/>
                    </a:lnTo>
                    <a:lnTo>
                      <a:pt x="24" y="357"/>
                    </a:lnTo>
                    <a:lnTo>
                      <a:pt x="18" y="337"/>
                    </a:lnTo>
                    <a:lnTo>
                      <a:pt x="13" y="316"/>
                    </a:lnTo>
                    <a:lnTo>
                      <a:pt x="7" y="293"/>
                    </a:lnTo>
                    <a:lnTo>
                      <a:pt x="5" y="270"/>
                    </a:lnTo>
                    <a:lnTo>
                      <a:pt x="2" y="246"/>
                    </a:lnTo>
                    <a:lnTo>
                      <a:pt x="2" y="246"/>
                    </a:lnTo>
                    <a:lnTo>
                      <a:pt x="0" y="222"/>
                    </a:lnTo>
                    <a:lnTo>
                      <a:pt x="0" y="199"/>
                    </a:lnTo>
                    <a:lnTo>
                      <a:pt x="0" y="175"/>
                    </a:lnTo>
                    <a:lnTo>
                      <a:pt x="2" y="153"/>
                    </a:lnTo>
                    <a:lnTo>
                      <a:pt x="5" y="132"/>
                    </a:lnTo>
                    <a:lnTo>
                      <a:pt x="9" y="112"/>
                    </a:lnTo>
                    <a:lnTo>
                      <a:pt x="13" y="94"/>
                    </a:lnTo>
                    <a:lnTo>
                      <a:pt x="18" y="76"/>
                    </a:lnTo>
                    <a:lnTo>
                      <a:pt x="25" y="61"/>
                    </a:lnTo>
                    <a:lnTo>
                      <a:pt x="32" y="46"/>
                    </a:lnTo>
                    <a:lnTo>
                      <a:pt x="39" y="33"/>
                    </a:lnTo>
                    <a:lnTo>
                      <a:pt x="49" y="22"/>
                    </a:lnTo>
                    <a:lnTo>
                      <a:pt x="57" y="14"/>
                    </a:lnTo>
                    <a:lnTo>
                      <a:pt x="67" y="7"/>
                    </a:lnTo>
                    <a:lnTo>
                      <a:pt x="78" y="3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100" y="1"/>
                    </a:lnTo>
                    <a:lnTo>
                      <a:pt x="109" y="3"/>
                    </a:lnTo>
                    <a:lnTo>
                      <a:pt x="120" y="8"/>
                    </a:lnTo>
                    <a:lnTo>
                      <a:pt x="131" y="15"/>
                    </a:lnTo>
                    <a:lnTo>
                      <a:pt x="141" y="25"/>
                    </a:lnTo>
                    <a:lnTo>
                      <a:pt x="151" y="36"/>
                    </a:lnTo>
                    <a:lnTo>
                      <a:pt x="160" y="48"/>
                    </a:lnTo>
                    <a:lnTo>
                      <a:pt x="170" y="63"/>
                    </a:lnTo>
                    <a:lnTo>
                      <a:pt x="178" y="79"/>
                    </a:lnTo>
                    <a:lnTo>
                      <a:pt x="185" y="97"/>
                    </a:lnTo>
                    <a:lnTo>
                      <a:pt x="192" y="116"/>
                    </a:lnTo>
                    <a:lnTo>
                      <a:pt x="199" y="137"/>
                    </a:lnTo>
                    <a:lnTo>
                      <a:pt x="205" y="157"/>
                    </a:lnTo>
                    <a:lnTo>
                      <a:pt x="209" y="179"/>
                    </a:lnTo>
                    <a:lnTo>
                      <a:pt x="213" y="203"/>
                    </a:lnTo>
                    <a:lnTo>
                      <a:pt x="216" y="228"/>
                    </a:lnTo>
                    <a:lnTo>
                      <a:pt x="216" y="228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" name="Forma Livre 35">
                <a:extLst>
                  <a:ext uri="{FF2B5EF4-FFF2-40B4-BE49-F238E27FC236}">
                    <a16:creationId xmlns:a16="http://schemas.microsoft.com/office/drawing/2014/main" id="{B8A5A804-C561-4614-884C-F5CC5B2F7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94" y="2586864"/>
                <a:ext cx="146912" cy="426405"/>
              </a:xfrm>
              <a:custGeom>
                <a:avLst/>
                <a:gdLst/>
                <a:ahLst/>
                <a:cxnLst>
                  <a:cxn ang="0">
                    <a:pos x="76" y="472"/>
                  </a:cxn>
                  <a:cxn ang="0">
                    <a:pos x="96" y="465"/>
                  </a:cxn>
                  <a:cxn ang="0">
                    <a:pos x="116" y="450"/>
                  </a:cxn>
                  <a:cxn ang="0">
                    <a:pos x="132" y="427"/>
                  </a:cxn>
                  <a:cxn ang="0">
                    <a:pos x="145" y="396"/>
                  </a:cxn>
                  <a:cxn ang="0">
                    <a:pos x="156" y="360"/>
                  </a:cxn>
                  <a:cxn ang="0">
                    <a:pos x="161" y="319"/>
                  </a:cxn>
                  <a:cxn ang="0">
                    <a:pos x="164" y="275"/>
                  </a:cxn>
                  <a:cxn ang="0">
                    <a:pos x="163" y="227"/>
                  </a:cxn>
                  <a:cxn ang="0">
                    <a:pos x="160" y="203"/>
                  </a:cxn>
                  <a:cxn ang="0">
                    <a:pos x="151" y="158"/>
                  </a:cxn>
                  <a:cxn ang="0">
                    <a:pos x="139" y="115"/>
                  </a:cxn>
                  <a:cxn ang="0">
                    <a:pos x="125" y="79"/>
                  </a:cxn>
                  <a:cxn ang="0">
                    <a:pos x="107" y="49"/>
                  </a:cxn>
                  <a:cxn ang="0">
                    <a:pos x="88" y="24"/>
                  </a:cxn>
                  <a:cxn ang="0">
                    <a:pos x="67" y="7"/>
                  </a:cxn>
                  <a:cxn ang="0">
                    <a:pos x="45" y="0"/>
                  </a:cxn>
                  <a:cxn ang="0">
                    <a:pos x="0" y="3"/>
                  </a:cxn>
                  <a:cxn ang="0">
                    <a:pos x="11" y="4"/>
                  </a:cxn>
                  <a:cxn ang="0">
                    <a:pos x="31" y="11"/>
                  </a:cxn>
                  <a:cxn ang="0">
                    <a:pos x="52" y="28"/>
                  </a:cxn>
                  <a:cxn ang="0">
                    <a:pos x="71" y="51"/>
                  </a:cxn>
                  <a:cxn ang="0">
                    <a:pos x="89" y="82"/>
                  </a:cxn>
                  <a:cxn ang="0">
                    <a:pos x="103" y="119"/>
                  </a:cxn>
                  <a:cxn ang="0">
                    <a:pos x="116" y="160"/>
                  </a:cxn>
                  <a:cxn ang="0">
                    <a:pos x="124" y="206"/>
                  </a:cxn>
                  <a:cxn ang="0">
                    <a:pos x="127" y="231"/>
                  </a:cxn>
                  <a:cxn ang="0">
                    <a:pos x="128" y="278"/>
                  </a:cxn>
                  <a:cxn ang="0">
                    <a:pos x="125" y="323"/>
                  </a:cxn>
                  <a:cxn ang="0">
                    <a:pos x="120" y="365"/>
                  </a:cxn>
                  <a:cxn ang="0">
                    <a:pos x="110" y="400"/>
                  </a:cxn>
                  <a:cxn ang="0">
                    <a:pos x="96" y="431"/>
                  </a:cxn>
                  <a:cxn ang="0">
                    <a:pos x="80" y="453"/>
                  </a:cxn>
                  <a:cxn ang="0">
                    <a:pos x="60" y="469"/>
                  </a:cxn>
                  <a:cxn ang="0">
                    <a:pos x="40" y="476"/>
                  </a:cxn>
                </a:cxnLst>
                <a:rect l="0" t="0" r="r" b="b"/>
                <a:pathLst>
                  <a:path w="164" h="476">
                    <a:moveTo>
                      <a:pt x="76" y="472"/>
                    </a:moveTo>
                    <a:lnTo>
                      <a:pt x="76" y="472"/>
                    </a:lnTo>
                    <a:lnTo>
                      <a:pt x="87" y="469"/>
                    </a:lnTo>
                    <a:lnTo>
                      <a:pt x="96" y="465"/>
                    </a:lnTo>
                    <a:lnTo>
                      <a:pt x="106" y="458"/>
                    </a:lnTo>
                    <a:lnTo>
                      <a:pt x="116" y="450"/>
                    </a:lnTo>
                    <a:lnTo>
                      <a:pt x="124" y="439"/>
                    </a:lnTo>
                    <a:lnTo>
                      <a:pt x="132" y="427"/>
                    </a:lnTo>
                    <a:lnTo>
                      <a:pt x="139" y="413"/>
                    </a:lnTo>
                    <a:lnTo>
                      <a:pt x="145" y="396"/>
                    </a:lnTo>
                    <a:lnTo>
                      <a:pt x="150" y="380"/>
                    </a:lnTo>
                    <a:lnTo>
                      <a:pt x="156" y="360"/>
                    </a:lnTo>
                    <a:lnTo>
                      <a:pt x="158" y="341"/>
                    </a:lnTo>
                    <a:lnTo>
                      <a:pt x="161" y="319"/>
                    </a:lnTo>
                    <a:lnTo>
                      <a:pt x="164" y="297"/>
                    </a:lnTo>
                    <a:lnTo>
                      <a:pt x="164" y="275"/>
                    </a:lnTo>
                    <a:lnTo>
                      <a:pt x="164" y="251"/>
                    </a:lnTo>
                    <a:lnTo>
                      <a:pt x="163" y="227"/>
                    </a:lnTo>
                    <a:lnTo>
                      <a:pt x="163" y="227"/>
                    </a:lnTo>
                    <a:lnTo>
                      <a:pt x="160" y="203"/>
                    </a:lnTo>
                    <a:lnTo>
                      <a:pt x="156" y="180"/>
                    </a:lnTo>
                    <a:lnTo>
                      <a:pt x="151" y="158"/>
                    </a:lnTo>
                    <a:lnTo>
                      <a:pt x="146" y="135"/>
                    </a:lnTo>
                    <a:lnTo>
                      <a:pt x="139" y="115"/>
                    </a:lnTo>
                    <a:lnTo>
                      <a:pt x="132" y="97"/>
                    </a:lnTo>
                    <a:lnTo>
                      <a:pt x="125" y="79"/>
                    </a:lnTo>
                    <a:lnTo>
                      <a:pt x="117" y="62"/>
                    </a:lnTo>
                    <a:lnTo>
                      <a:pt x="107" y="49"/>
                    </a:lnTo>
                    <a:lnTo>
                      <a:pt x="98" y="35"/>
                    </a:lnTo>
                    <a:lnTo>
                      <a:pt x="88" y="24"/>
                    </a:lnTo>
                    <a:lnTo>
                      <a:pt x="78" y="15"/>
                    </a:lnTo>
                    <a:lnTo>
                      <a:pt x="67" y="7"/>
                    </a:lnTo>
                    <a:lnTo>
                      <a:pt x="56" y="3"/>
                    </a:lnTo>
                    <a:lnTo>
                      <a:pt x="45" y="0"/>
                    </a:lnTo>
                    <a:lnTo>
                      <a:pt x="34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1" y="4"/>
                    </a:lnTo>
                    <a:lnTo>
                      <a:pt x="20" y="6"/>
                    </a:lnTo>
                    <a:lnTo>
                      <a:pt x="31" y="11"/>
                    </a:lnTo>
                    <a:lnTo>
                      <a:pt x="42" y="18"/>
                    </a:lnTo>
                    <a:lnTo>
                      <a:pt x="52" y="28"/>
                    </a:lnTo>
                    <a:lnTo>
                      <a:pt x="62" y="39"/>
                    </a:lnTo>
                    <a:lnTo>
                      <a:pt x="71" y="51"/>
                    </a:lnTo>
                    <a:lnTo>
                      <a:pt x="81" y="66"/>
                    </a:lnTo>
                    <a:lnTo>
                      <a:pt x="89" y="82"/>
                    </a:lnTo>
                    <a:lnTo>
                      <a:pt x="96" y="100"/>
                    </a:lnTo>
                    <a:lnTo>
                      <a:pt x="103" y="119"/>
                    </a:lnTo>
                    <a:lnTo>
                      <a:pt x="110" y="140"/>
                    </a:lnTo>
                    <a:lnTo>
                      <a:pt x="116" y="160"/>
                    </a:lnTo>
                    <a:lnTo>
                      <a:pt x="120" y="182"/>
                    </a:lnTo>
                    <a:lnTo>
                      <a:pt x="124" y="206"/>
                    </a:lnTo>
                    <a:lnTo>
                      <a:pt x="127" y="231"/>
                    </a:lnTo>
                    <a:lnTo>
                      <a:pt x="127" y="231"/>
                    </a:lnTo>
                    <a:lnTo>
                      <a:pt x="128" y="254"/>
                    </a:lnTo>
                    <a:lnTo>
                      <a:pt x="128" y="278"/>
                    </a:lnTo>
                    <a:lnTo>
                      <a:pt x="128" y="301"/>
                    </a:lnTo>
                    <a:lnTo>
                      <a:pt x="125" y="323"/>
                    </a:lnTo>
                    <a:lnTo>
                      <a:pt x="122" y="344"/>
                    </a:lnTo>
                    <a:lnTo>
                      <a:pt x="120" y="365"/>
                    </a:lnTo>
                    <a:lnTo>
                      <a:pt x="114" y="382"/>
                    </a:lnTo>
                    <a:lnTo>
                      <a:pt x="110" y="400"/>
                    </a:lnTo>
                    <a:lnTo>
                      <a:pt x="103" y="416"/>
                    </a:lnTo>
                    <a:lnTo>
                      <a:pt x="96" y="431"/>
                    </a:lnTo>
                    <a:lnTo>
                      <a:pt x="88" y="443"/>
                    </a:lnTo>
                    <a:lnTo>
                      <a:pt x="80" y="453"/>
                    </a:lnTo>
                    <a:lnTo>
                      <a:pt x="70" y="463"/>
                    </a:lnTo>
                    <a:lnTo>
                      <a:pt x="60" y="469"/>
                    </a:lnTo>
                    <a:lnTo>
                      <a:pt x="51" y="474"/>
                    </a:lnTo>
                    <a:lnTo>
                      <a:pt x="40" y="476"/>
                    </a:lnTo>
                    <a:lnTo>
                      <a:pt x="76" y="472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" name="Forma Livre 36">
                <a:extLst>
                  <a:ext uri="{FF2B5EF4-FFF2-40B4-BE49-F238E27FC236}">
                    <a16:creationId xmlns:a16="http://schemas.microsoft.com/office/drawing/2014/main" id="{BCE47345-1176-45A2-B170-5FD49924D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43" y="2465034"/>
                <a:ext cx="1766533" cy="65394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8" y="4"/>
                  </a:cxn>
                  <a:cxn ang="0">
                    <a:pos x="26" y="7"/>
                  </a:cxn>
                  <a:cxn ang="0">
                    <a:pos x="35" y="8"/>
                  </a:cxn>
                  <a:cxn ang="0">
                    <a:pos x="51" y="17"/>
                  </a:cxn>
                  <a:cxn ang="0">
                    <a:pos x="68" y="28"/>
                  </a:cxn>
                  <a:cxn ang="0">
                    <a:pos x="83" y="41"/>
                  </a:cxn>
                  <a:cxn ang="0">
                    <a:pos x="98" y="58"/>
                  </a:cxn>
                  <a:cxn ang="0">
                    <a:pos x="112" y="79"/>
                  </a:cxn>
                  <a:cxn ang="0">
                    <a:pos x="126" y="101"/>
                  </a:cxn>
                  <a:cxn ang="0">
                    <a:pos x="138" y="126"/>
                  </a:cxn>
                  <a:cxn ang="0">
                    <a:pos x="151" y="153"/>
                  </a:cxn>
                  <a:cxn ang="0">
                    <a:pos x="162" y="182"/>
                  </a:cxn>
                  <a:cxn ang="0">
                    <a:pos x="171" y="213"/>
                  </a:cxn>
                  <a:cxn ang="0">
                    <a:pos x="180" y="246"/>
                  </a:cxn>
                  <a:cxn ang="0">
                    <a:pos x="186" y="280"/>
                  </a:cxn>
                  <a:cxn ang="0">
                    <a:pos x="192" y="316"/>
                  </a:cxn>
                  <a:cxn ang="0">
                    <a:pos x="196" y="353"/>
                  </a:cxn>
                  <a:cxn ang="0">
                    <a:pos x="196" y="353"/>
                  </a:cxn>
                  <a:cxn ang="0">
                    <a:pos x="199" y="391"/>
                  </a:cxn>
                  <a:cxn ang="0">
                    <a:pos x="199" y="426"/>
                  </a:cxn>
                  <a:cxn ang="0">
                    <a:pos x="197" y="461"/>
                  </a:cxn>
                  <a:cxn ang="0">
                    <a:pos x="196" y="495"/>
                  </a:cxn>
                  <a:cxn ang="0">
                    <a:pos x="192" y="527"/>
                  </a:cxn>
                  <a:cxn ang="0">
                    <a:pos x="185" y="558"/>
                  </a:cxn>
                  <a:cxn ang="0">
                    <a:pos x="178" y="586"/>
                  </a:cxn>
                  <a:cxn ang="0">
                    <a:pos x="170" y="614"/>
                  </a:cxn>
                  <a:cxn ang="0">
                    <a:pos x="160" y="638"/>
                  </a:cxn>
                  <a:cxn ang="0">
                    <a:pos x="149" y="660"/>
                  </a:cxn>
                  <a:cxn ang="0">
                    <a:pos x="138" y="679"/>
                  </a:cxn>
                  <a:cxn ang="0">
                    <a:pos x="124" y="696"/>
                  </a:cxn>
                  <a:cxn ang="0">
                    <a:pos x="111" y="709"/>
                  </a:cxn>
                  <a:cxn ang="0">
                    <a:pos x="95" y="719"/>
                  </a:cxn>
                  <a:cxn ang="0">
                    <a:pos x="88" y="723"/>
                  </a:cxn>
                  <a:cxn ang="0">
                    <a:pos x="80" y="726"/>
                  </a:cxn>
                  <a:cxn ang="0">
                    <a:pos x="72" y="729"/>
                  </a:cxn>
                  <a:cxn ang="0">
                    <a:pos x="64" y="730"/>
                  </a:cxn>
                  <a:cxn ang="0">
                    <a:pos x="1918" y="533"/>
                  </a:cxn>
                  <a:cxn ang="0">
                    <a:pos x="1918" y="533"/>
                  </a:cxn>
                  <a:cxn ang="0">
                    <a:pos x="1933" y="530"/>
                  </a:cxn>
                  <a:cxn ang="0">
                    <a:pos x="1947" y="524"/>
                  </a:cxn>
                  <a:cxn ang="0">
                    <a:pos x="1959" y="516"/>
                  </a:cxn>
                  <a:cxn ang="0">
                    <a:pos x="1973" y="505"/>
                  </a:cxn>
                  <a:cxn ang="0">
                    <a:pos x="43" y="0"/>
                  </a:cxn>
                </a:cxnLst>
                <a:rect l="0" t="0" r="r" b="b"/>
                <a:pathLst>
                  <a:path w="1973" h="730">
                    <a:moveTo>
                      <a:pt x="43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10" y="4"/>
                    </a:lnTo>
                    <a:lnTo>
                      <a:pt x="18" y="4"/>
                    </a:lnTo>
                    <a:lnTo>
                      <a:pt x="26" y="7"/>
                    </a:lnTo>
                    <a:lnTo>
                      <a:pt x="35" y="8"/>
                    </a:lnTo>
                    <a:lnTo>
                      <a:pt x="51" y="17"/>
                    </a:lnTo>
                    <a:lnTo>
                      <a:pt x="68" y="28"/>
                    </a:lnTo>
                    <a:lnTo>
                      <a:pt x="83" y="41"/>
                    </a:lnTo>
                    <a:lnTo>
                      <a:pt x="98" y="58"/>
                    </a:lnTo>
                    <a:lnTo>
                      <a:pt x="112" y="79"/>
                    </a:lnTo>
                    <a:lnTo>
                      <a:pt x="126" y="101"/>
                    </a:lnTo>
                    <a:lnTo>
                      <a:pt x="138" y="126"/>
                    </a:lnTo>
                    <a:lnTo>
                      <a:pt x="151" y="153"/>
                    </a:lnTo>
                    <a:lnTo>
                      <a:pt x="162" y="182"/>
                    </a:lnTo>
                    <a:lnTo>
                      <a:pt x="171" y="213"/>
                    </a:lnTo>
                    <a:lnTo>
                      <a:pt x="180" y="246"/>
                    </a:lnTo>
                    <a:lnTo>
                      <a:pt x="186" y="280"/>
                    </a:lnTo>
                    <a:lnTo>
                      <a:pt x="192" y="316"/>
                    </a:lnTo>
                    <a:lnTo>
                      <a:pt x="196" y="353"/>
                    </a:lnTo>
                    <a:lnTo>
                      <a:pt x="196" y="353"/>
                    </a:lnTo>
                    <a:lnTo>
                      <a:pt x="199" y="391"/>
                    </a:lnTo>
                    <a:lnTo>
                      <a:pt x="199" y="426"/>
                    </a:lnTo>
                    <a:lnTo>
                      <a:pt x="197" y="461"/>
                    </a:lnTo>
                    <a:lnTo>
                      <a:pt x="196" y="495"/>
                    </a:lnTo>
                    <a:lnTo>
                      <a:pt x="192" y="527"/>
                    </a:lnTo>
                    <a:lnTo>
                      <a:pt x="185" y="558"/>
                    </a:lnTo>
                    <a:lnTo>
                      <a:pt x="178" y="586"/>
                    </a:lnTo>
                    <a:lnTo>
                      <a:pt x="170" y="614"/>
                    </a:lnTo>
                    <a:lnTo>
                      <a:pt x="160" y="638"/>
                    </a:lnTo>
                    <a:lnTo>
                      <a:pt x="149" y="660"/>
                    </a:lnTo>
                    <a:lnTo>
                      <a:pt x="138" y="679"/>
                    </a:lnTo>
                    <a:lnTo>
                      <a:pt x="124" y="696"/>
                    </a:lnTo>
                    <a:lnTo>
                      <a:pt x="111" y="709"/>
                    </a:lnTo>
                    <a:lnTo>
                      <a:pt x="95" y="719"/>
                    </a:lnTo>
                    <a:lnTo>
                      <a:pt x="88" y="723"/>
                    </a:lnTo>
                    <a:lnTo>
                      <a:pt x="80" y="726"/>
                    </a:lnTo>
                    <a:lnTo>
                      <a:pt x="72" y="729"/>
                    </a:lnTo>
                    <a:lnTo>
                      <a:pt x="64" y="730"/>
                    </a:lnTo>
                    <a:lnTo>
                      <a:pt x="1918" y="533"/>
                    </a:lnTo>
                    <a:lnTo>
                      <a:pt x="1918" y="533"/>
                    </a:lnTo>
                    <a:lnTo>
                      <a:pt x="1933" y="530"/>
                    </a:lnTo>
                    <a:lnTo>
                      <a:pt x="1947" y="524"/>
                    </a:lnTo>
                    <a:lnTo>
                      <a:pt x="1959" y="516"/>
                    </a:lnTo>
                    <a:lnTo>
                      <a:pt x="1973" y="505"/>
                    </a:lnTo>
                    <a:lnTo>
                      <a:pt x="4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7" name="Grupo 23">
              <a:extLst>
                <a:ext uri="{FF2B5EF4-FFF2-40B4-BE49-F238E27FC236}">
                  <a16:creationId xmlns:a16="http://schemas.microsoft.com/office/drawing/2014/main" id="{68FE80C8-3C72-480E-97A4-A2FDE00A4496}"/>
                </a:ext>
              </a:extLst>
            </p:cNvPr>
            <p:cNvGrpSpPr/>
            <p:nvPr/>
          </p:nvGrpSpPr>
          <p:grpSpPr>
            <a:xfrm>
              <a:off x="1522081" y="3465193"/>
              <a:ext cx="2063940" cy="693337"/>
              <a:chOff x="2209800" y="533400"/>
              <a:chExt cx="1828799" cy="614346"/>
            </a:xfrm>
          </p:grpSpPr>
          <p:sp>
            <p:nvSpPr>
              <p:cNvPr id="29" name="Forma Livre 5">
                <a:extLst>
                  <a:ext uri="{FF2B5EF4-FFF2-40B4-BE49-F238E27FC236}">
                    <a16:creationId xmlns:a16="http://schemas.microsoft.com/office/drawing/2014/main" id="{BC23F79F-3C90-4AD0-9470-337D48607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800" y="543256"/>
                <a:ext cx="289104" cy="604490"/>
              </a:xfrm>
              <a:custGeom>
                <a:avLst/>
                <a:gdLst/>
                <a:ahLst/>
                <a:cxnLst>
                  <a:cxn ang="0">
                    <a:pos x="524" y="530"/>
                  </a:cxn>
                  <a:cxn ang="0">
                    <a:pos x="528" y="642"/>
                  </a:cxn>
                  <a:cxn ang="0">
                    <a:pos x="522" y="746"/>
                  </a:cxn>
                  <a:cxn ang="0">
                    <a:pos x="506" y="842"/>
                  </a:cxn>
                  <a:cxn ang="0">
                    <a:pos x="482" y="926"/>
                  </a:cxn>
                  <a:cxn ang="0">
                    <a:pos x="450" y="998"/>
                  </a:cxn>
                  <a:cxn ang="0">
                    <a:pos x="410" y="1052"/>
                  </a:cxn>
                  <a:cxn ang="0">
                    <a:pos x="376" y="1082"/>
                  </a:cxn>
                  <a:cxn ang="0">
                    <a:pos x="350" y="1094"/>
                  </a:cxn>
                  <a:cxn ang="0">
                    <a:pos x="326" y="1102"/>
                  </a:cxn>
                  <a:cxn ang="0">
                    <a:pos x="312" y="1104"/>
                  </a:cxn>
                  <a:cxn ang="0">
                    <a:pos x="284" y="1104"/>
                  </a:cxn>
                  <a:cxn ang="0">
                    <a:pos x="258" y="1098"/>
                  </a:cxn>
                  <a:cxn ang="0">
                    <a:pos x="232" y="1086"/>
                  </a:cxn>
                  <a:cxn ang="0">
                    <a:pos x="182" y="1048"/>
                  </a:cxn>
                  <a:cxn ang="0">
                    <a:pos x="136" y="992"/>
                  </a:cxn>
                  <a:cxn ang="0">
                    <a:pos x="94" y="920"/>
                  </a:cxn>
                  <a:cxn ang="0">
                    <a:pos x="58" y="836"/>
                  </a:cxn>
                  <a:cxn ang="0">
                    <a:pos x="30" y="738"/>
                  </a:cxn>
                  <a:cxn ang="0">
                    <a:pos x="10" y="632"/>
                  </a:cxn>
                  <a:cxn ang="0">
                    <a:pos x="4" y="576"/>
                  </a:cxn>
                  <a:cxn ang="0">
                    <a:pos x="0" y="464"/>
                  </a:cxn>
                  <a:cxn ang="0">
                    <a:pos x="6" y="358"/>
                  </a:cxn>
                  <a:cxn ang="0">
                    <a:pos x="22" y="262"/>
                  </a:cxn>
                  <a:cxn ang="0">
                    <a:pos x="46" y="178"/>
                  </a:cxn>
                  <a:cxn ang="0">
                    <a:pos x="80" y="108"/>
                  </a:cxn>
                  <a:cxn ang="0">
                    <a:pos x="118" y="54"/>
                  </a:cxn>
                  <a:cxn ang="0">
                    <a:pos x="152" y="24"/>
                  </a:cxn>
                  <a:cxn ang="0">
                    <a:pos x="178" y="10"/>
                  </a:cxn>
                  <a:cxn ang="0">
                    <a:pos x="204" y="2"/>
                  </a:cxn>
                  <a:cxn ang="0">
                    <a:pos x="216" y="0"/>
                  </a:cxn>
                  <a:cxn ang="0">
                    <a:pos x="244" y="2"/>
                  </a:cxn>
                  <a:cxn ang="0">
                    <a:pos x="270" y="8"/>
                  </a:cxn>
                  <a:cxn ang="0">
                    <a:pos x="296" y="20"/>
                  </a:cxn>
                  <a:cxn ang="0">
                    <a:pos x="346" y="56"/>
                  </a:cxn>
                  <a:cxn ang="0">
                    <a:pos x="392" y="112"/>
                  </a:cxn>
                  <a:cxn ang="0">
                    <a:pos x="434" y="184"/>
                  </a:cxn>
                  <a:cxn ang="0">
                    <a:pos x="470" y="270"/>
                  </a:cxn>
                  <a:cxn ang="0">
                    <a:pos x="498" y="368"/>
                  </a:cxn>
                  <a:cxn ang="0">
                    <a:pos x="518" y="474"/>
                  </a:cxn>
                  <a:cxn ang="0">
                    <a:pos x="524" y="530"/>
                  </a:cxn>
                </a:cxnLst>
                <a:rect l="0" t="0" r="r" b="b"/>
                <a:pathLst>
                  <a:path w="528" h="1104">
                    <a:moveTo>
                      <a:pt x="524" y="530"/>
                    </a:moveTo>
                    <a:lnTo>
                      <a:pt x="524" y="530"/>
                    </a:lnTo>
                    <a:lnTo>
                      <a:pt x="528" y="586"/>
                    </a:lnTo>
                    <a:lnTo>
                      <a:pt x="528" y="642"/>
                    </a:lnTo>
                    <a:lnTo>
                      <a:pt x="526" y="696"/>
                    </a:lnTo>
                    <a:lnTo>
                      <a:pt x="522" y="746"/>
                    </a:lnTo>
                    <a:lnTo>
                      <a:pt x="516" y="796"/>
                    </a:lnTo>
                    <a:lnTo>
                      <a:pt x="506" y="842"/>
                    </a:lnTo>
                    <a:lnTo>
                      <a:pt x="496" y="886"/>
                    </a:lnTo>
                    <a:lnTo>
                      <a:pt x="482" y="926"/>
                    </a:lnTo>
                    <a:lnTo>
                      <a:pt x="466" y="964"/>
                    </a:lnTo>
                    <a:lnTo>
                      <a:pt x="450" y="998"/>
                    </a:lnTo>
                    <a:lnTo>
                      <a:pt x="430" y="1028"/>
                    </a:lnTo>
                    <a:lnTo>
                      <a:pt x="410" y="1052"/>
                    </a:lnTo>
                    <a:lnTo>
                      <a:pt x="388" y="1072"/>
                    </a:lnTo>
                    <a:lnTo>
                      <a:pt x="376" y="1082"/>
                    </a:lnTo>
                    <a:lnTo>
                      <a:pt x="364" y="1088"/>
                    </a:lnTo>
                    <a:lnTo>
                      <a:pt x="350" y="1094"/>
                    </a:lnTo>
                    <a:lnTo>
                      <a:pt x="338" y="1100"/>
                    </a:lnTo>
                    <a:lnTo>
                      <a:pt x="326" y="1102"/>
                    </a:lnTo>
                    <a:lnTo>
                      <a:pt x="312" y="1104"/>
                    </a:lnTo>
                    <a:lnTo>
                      <a:pt x="312" y="1104"/>
                    </a:lnTo>
                    <a:lnTo>
                      <a:pt x="298" y="1104"/>
                    </a:lnTo>
                    <a:lnTo>
                      <a:pt x="284" y="1104"/>
                    </a:lnTo>
                    <a:lnTo>
                      <a:pt x="272" y="1102"/>
                    </a:lnTo>
                    <a:lnTo>
                      <a:pt x="258" y="1098"/>
                    </a:lnTo>
                    <a:lnTo>
                      <a:pt x="246" y="1092"/>
                    </a:lnTo>
                    <a:lnTo>
                      <a:pt x="232" y="1086"/>
                    </a:lnTo>
                    <a:lnTo>
                      <a:pt x="206" y="1070"/>
                    </a:lnTo>
                    <a:lnTo>
                      <a:pt x="182" y="1048"/>
                    </a:lnTo>
                    <a:lnTo>
                      <a:pt x="158" y="1022"/>
                    </a:lnTo>
                    <a:lnTo>
                      <a:pt x="136" y="992"/>
                    </a:lnTo>
                    <a:lnTo>
                      <a:pt x="114" y="958"/>
                    </a:lnTo>
                    <a:lnTo>
                      <a:pt x="94" y="920"/>
                    </a:lnTo>
                    <a:lnTo>
                      <a:pt x="74" y="880"/>
                    </a:lnTo>
                    <a:lnTo>
                      <a:pt x="58" y="836"/>
                    </a:lnTo>
                    <a:lnTo>
                      <a:pt x="42" y="788"/>
                    </a:lnTo>
                    <a:lnTo>
                      <a:pt x="30" y="738"/>
                    </a:lnTo>
                    <a:lnTo>
                      <a:pt x="18" y="686"/>
                    </a:lnTo>
                    <a:lnTo>
                      <a:pt x="10" y="632"/>
                    </a:lnTo>
                    <a:lnTo>
                      <a:pt x="4" y="576"/>
                    </a:lnTo>
                    <a:lnTo>
                      <a:pt x="4" y="576"/>
                    </a:lnTo>
                    <a:lnTo>
                      <a:pt x="0" y="518"/>
                    </a:lnTo>
                    <a:lnTo>
                      <a:pt x="0" y="464"/>
                    </a:lnTo>
                    <a:lnTo>
                      <a:pt x="2" y="410"/>
                    </a:lnTo>
                    <a:lnTo>
                      <a:pt x="6" y="358"/>
                    </a:lnTo>
                    <a:lnTo>
                      <a:pt x="12" y="310"/>
                    </a:lnTo>
                    <a:lnTo>
                      <a:pt x="22" y="262"/>
                    </a:lnTo>
                    <a:lnTo>
                      <a:pt x="32" y="220"/>
                    </a:lnTo>
                    <a:lnTo>
                      <a:pt x="46" y="178"/>
                    </a:lnTo>
                    <a:lnTo>
                      <a:pt x="62" y="142"/>
                    </a:lnTo>
                    <a:lnTo>
                      <a:pt x="80" y="108"/>
                    </a:lnTo>
                    <a:lnTo>
                      <a:pt x="98" y="78"/>
                    </a:lnTo>
                    <a:lnTo>
                      <a:pt x="118" y="54"/>
                    </a:lnTo>
                    <a:lnTo>
                      <a:pt x="142" y="32"/>
                    </a:lnTo>
                    <a:lnTo>
                      <a:pt x="152" y="24"/>
                    </a:lnTo>
                    <a:lnTo>
                      <a:pt x="164" y="16"/>
                    </a:lnTo>
                    <a:lnTo>
                      <a:pt x="178" y="10"/>
                    </a:lnTo>
                    <a:lnTo>
                      <a:pt x="190" y="6"/>
                    </a:lnTo>
                    <a:lnTo>
                      <a:pt x="204" y="2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30" y="0"/>
                    </a:lnTo>
                    <a:lnTo>
                      <a:pt x="244" y="2"/>
                    </a:lnTo>
                    <a:lnTo>
                      <a:pt x="256" y="4"/>
                    </a:lnTo>
                    <a:lnTo>
                      <a:pt x="270" y="8"/>
                    </a:lnTo>
                    <a:lnTo>
                      <a:pt x="284" y="12"/>
                    </a:lnTo>
                    <a:lnTo>
                      <a:pt x="296" y="20"/>
                    </a:lnTo>
                    <a:lnTo>
                      <a:pt x="322" y="36"/>
                    </a:lnTo>
                    <a:lnTo>
                      <a:pt x="346" y="56"/>
                    </a:lnTo>
                    <a:lnTo>
                      <a:pt x="370" y="82"/>
                    </a:lnTo>
                    <a:lnTo>
                      <a:pt x="392" y="112"/>
                    </a:lnTo>
                    <a:lnTo>
                      <a:pt x="414" y="146"/>
                    </a:lnTo>
                    <a:lnTo>
                      <a:pt x="434" y="184"/>
                    </a:lnTo>
                    <a:lnTo>
                      <a:pt x="454" y="226"/>
                    </a:lnTo>
                    <a:lnTo>
                      <a:pt x="470" y="270"/>
                    </a:lnTo>
                    <a:lnTo>
                      <a:pt x="486" y="318"/>
                    </a:lnTo>
                    <a:lnTo>
                      <a:pt x="498" y="368"/>
                    </a:lnTo>
                    <a:lnTo>
                      <a:pt x="510" y="420"/>
                    </a:lnTo>
                    <a:lnTo>
                      <a:pt x="518" y="474"/>
                    </a:lnTo>
                    <a:lnTo>
                      <a:pt x="524" y="530"/>
                    </a:lnTo>
                    <a:lnTo>
                      <a:pt x="524" y="53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0" name="Forma Livre 6">
                <a:extLst>
                  <a:ext uri="{FF2B5EF4-FFF2-40B4-BE49-F238E27FC236}">
                    <a16:creationId xmlns:a16="http://schemas.microsoft.com/office/drawing/2014/main" id="{9E909DB0-B8A6-49C0-B909-9E3AAFFF5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656" y="656050"/>
                <a:ext cx="188355" cy="393138"/>
              </a:xfrm>
              <a:custGeom>
                <a:avLst/>
                <a:gdLst/>
                <a:ahLst/>
                <a:cxnLst>
                  <a:cxn ang="0">
                    <a:pos x="342" y="344"/>
                  </a:cxn>
                  <a:cxn ang="0">
                    <a:pos x="344" y="416"/>
                  </a:cxn>
                  <a:cxn ang="0">
                    <a:pos x="340" y="484"/>
                  </a:cxn>
                  <a:cxn ang="0">
                    <a:pos x="330" y="546"/>
                  </a:cxn>
                  <a:cxn ang="0">
                    <a:pos x="314" y="602"/>
                  </a:cxn>
                  <a:cxn ang="0">
                    <a:pos x="292" y="648"/>
                  </a:cxn>
                  <a:cxn ang="0">
                    <a:pos x="266" y="684"/>
                  </a:cxn>
                  <a:cxn ang="0">
                    <a:pos x="236" y="708"/>
                  </a:cxn>
                  <a:cxn ang="0">
                    <a:pos x="204" y="718"/>
                  </a:cxn>
                  <a:cxn ang="0">
                    <a:pos x="186" y="718"/>
                  </a:cxn>
                  <a:cxn ang="0">
                    <a:pos x="152" y="706"/>
                  </a:cxn>
                  <a:cxn ang="0">
                    <a:pos x="118" y="682"/>
                  </a:cxn>
                  <a:cxn ang="0">
                    <a:pos x="88" y="644"/>
                  </a:cxn>
                  <a:cxn ang="0">
                    <a:pos x="60" y="598"/>
                  </a:cxn>
                  <a:cxn ang="0">
                    <a:pos x="38" y="542"/>
                  </a:cxn>
                  <a:cxn ang="0">
                    <a:pos x="20" y="480"/>
                  </a:cxn>
                  <a:cxn ang="0">
                    <a:pos x="6" y="410"/>
                  </a:cxn>
                  <a:cxn ang="0">
                    <a:pos x="2" y="374"/>
                  </a:cxn>
                  <a:cxn ang="0">
                    <a:pos x="0" y="300"/>
                  </a:cxn>
                  <a:cxn ang="0">
                    <a:pos x="4" y="232"/>
                  </a:cxn>
                  <a:cxn ang="0">
                    <a:pos x="14" y="170"/>
                  </a:cxn>
                  <a:cxn ang="0">
                    <a:pos x="30" y="114"/>
                  </a:cxn>
                  <a:cxn ang="0">
                    <a:pos x="52" y="68"/>
                  </a:cxn>
                  <a:cxn ang="0">
                    <a:pos x="78" y="34"/>
                  </a:cxn>
                  <a:cxn ang="0">
                    <a:pos x="108" y="10"/>
                  </a:cxn>
                  <a:cxn ang="0">
                    <a:pos x="142" y="0"/>
                  </a:cxn>
                  <a:cxn ang="0">
                    <a:pos x="158" y="0"/>
                  </a:cxn>
                  <a:cxn ang="0">
                    <a:pos x="192" y="12"/>
                  </a:cxn>
                  <a:cxn ang="0">
                    <a:pos x="226" y="36"/>
                  </a:cxn>
                  <a:cxn ang="0">
                    <a:pos x="256" y="72"/>
                  </a:cxn>
                  <a:cxn ang="0">
                    <a:pos x="284" y="118"/>
                  </a:cxn>
                  <a:cxn ang="0">
                    <a:pos x="306" y="174"/>
                  </a:cxn>
                  <a:cxn ang="0">
                    <a:pos x="324" y="238"/>
                  </a:cxn>
                  <a:cxn ang="0">
                    <a:pos x="338" y="308"/>
                  </a:cxn>
                  <a:cxn ang="0">
                    <a:pos x="342" y="344"/>
                  </a:cxn>
                </a:cxnLst>
                <a:rect l="0" t="0" r="r" b="b"/>
                <a:pathLst>
                  <a:path w="344" h="718">
                    <a:moveTo>
                      <a:pt x="342" y="344"/>
                    </a:moveTo>
                    <a:lnTo>
                      <a:pt x="342" y="344"/>
                    </a:lnTo>
                    <a:lnTo>
                      <a:pt x="344" y="380"/>
                    </a:lnTo>
                    <a:lnTo>
                      <a:pt x="344" y="416"/>
                    </a:lnTo>
                    <a:lnTo>
                      <a:pt x="344" y="452"/>
                    </a:lnTo>
                    <a:lnTo>
                      <a:pt x="340" y="484"/>
                    </a:lnTo>
                    <a:lnTo>
                      <a:pt x="336" y="516"/>
                    </a:lnTo>
                    <a:lnTo>
                      <a:pt x="330" y="546"/>
                    </a:lnTo>
                    <a:lnTo>
                      <a:pt x="322" y="576"/>
                    </a:lnTo>
                    <a:lnTo>
                      <a:pt x="314" y="602"/>
                    </a:lnTo>
                    <a:lnTo>
                      <a:pt x="304" y="626"/>
                    </a:lnTo>
                    <a:lnTo>
                      <a:pt x="292" y="648"/>
                    </a:lnTo>
                    <a:lnTo>
                      <a:pt x="280" y="668"/>
                    </a:lnTo>
                    <a:lnTo>
                      <a:pt x="266" y="684"/>
                    </a:lnTo>
                    <a:lnTo>
                      <a:pt x="252" y="696"/>
                    </a:lnTo>
                    <a:lnTo>
                      <a:pt x="236" y="708"/>
                    </a:lnTo>
                    <a:lnTo>
                      <a:pt x="220" y="714"/>
                    </a:lnTo>
                    <a:lnTo>
                      <a:pt x="204" y="718"/>
                    </a:lnTo>
                    <a:lnTo>
                      <a:pt x="204" y="718"/>
                    </a:lnTo>
                    <a:lnTo>
                      <a:pt x="186" y="718"/>
                    </a:lnTo>
                    <a:lnTo>
                      <a:pt x="168" y="714"/>
                    </a:lnTo>
                    <a:lnTo>
                      <a:pt x="152" y="706"/>
                    </a:lnTo>
                    <a:lnTo>
                      <a:pt x="134" y="694"/>
                    </a:lnTo>
                    <a:lnTo>
                      <a:pt x="118" y="682"/>
                    </a:lnTo>
                    <a:lnTo>
                      <a:pt x="102" y="664"/>
                    </a:lnTo>
                    <a:lnTo>
                      <a:pt x="88" y="644"/>
                    </a:lnTo>
                    <a:lnTo>
                      <a:pt x="74" y="622"/>
                    </a:lnTo>
                    <a:lnTo>
                      <a:pt x="60" y="598"/>
                    </a:lnTo>
                    <a:lnTo>
                      <a:pt x="48" y="572"/>
                    </a:lnTo>
                    <a:lnTo>
                      <a:pt x="38" y="542"/>
                    </a:lnTo>
                    <a:lnTo>
                      <a:pt x="28" y="512"/>
                    </a:lnTo>
                    <a:lnTo>
                      <a:pt x="20" y="480"/>
                    </a:lnTo>
                    <a:lnTo>
                      <a:pt x="12" y="446"/>
                    </a:lnTo>
                    <a:lnTo>
                      <a:pt x="6" y="410"/>
                    </a:lnTo>
                    <a:lnTo>
                      <a:pt x="2" y="374"/>
                    </a:lnTo>
                    <a:lnTo>
                      <a:pt x="2" y="374"/>
                    </a:lnTo>
                    <a:lnTo>
                      <a:pt x="0" y="336"/>
                    </a:lnTo>
                    <a:lnTo>
                      <a:pt x="0" y="300"/>
                    </a:lnTo>
                    <a:lnTo>
                      <a:pt x="0" y="266"/>
                    </a:lnTo>
                    <a:lnTo>
                      <a:pt x="4" y="232"/>
                    </a:lnTo>
                    <a:lnTo>
                      <a:pt x="8" y="200"/>
                    </a:lnTo>
                    <a:lnTo>
                      <a:pt x="14" y="170"/>
                    </a:lnTo>
                    <a:lnTo>
                      <a:pt x="22" y="142"/>
                    </a:lnTo>
                    <a:lnTo>
                      <a:pt x="30" y="114"/>
                    </a:lnTo>
                    <a:lnTo>
                      <a:pt x="40" y="90"/>
                    </a:lnTo>
                    <a:lnTo>
                      <a:pt x="52" y="68"/>
                    </a:lnTo>
                    <a:lnTo>
                      <a:pt x="64" y="50"/>
                    </a:lnTo>
                    <a:lnTo>
                      <a:pt x="78" y="34"/>
                    </a:lnTo>
                    <a:lnTo>
                      <a:pt x="92" y="20"/>
                    </a:lnTo>
                    <a:lnTo>
                      <a:pt x="108" y="10"/>
                    </a:lnTo>
                    <a:lnTo>
                      <a:pt x="124" y="2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58" y="0"/>
                    </a:lnTo>
                    <a:lnTo>
                      <a:pt x="176" y="4"/>
                    </a:lnTo>
                    <a:lnTo>
                      <a:pt x="192" y="12"/>
                    </a:lnTo>
                    <a:lnTo>
                      <a:pt x="210" y="22"/>
                    </a:lnTo>
                    <a:lnTo>
                      <a:pt x="226" y="36"/>
                    </a:lnTo>
                    <a:lnTo>
                      <a:pt x="242" y="52"/>
                    </a:lnTo>
                    <a:lnTo>
                      <a:pt x="256" y="72"/>
                    </a:lnTo>
                    <a:lnTo>
                      <a:pt x="270" y="94"/>
                    </a:lnTo>
                    <a:lnTo>
                      <a:pt x="284" y="118"/>
                    </a:lnTo>
                    <a:lnTo>
                      <a:pt x="296" y="146"/>
                    </a:lnTo>
                    <a:lnTo>
                      <a:pt x="306" y="174"/>
                    </a:lnTo>
                    <a:lnTo>
                      <a:pt x="316" y="206"/>
                    </a:lnTo>
                    <a:lnTo>
                      <a:pt x="324" y="238"/>
                    </a:lnTo>
                    <a:lnTo>
                      <a:pt x="332" y="272"/>
                    </a:lnTo>
                    <a:lnTo>
                      <a:pt x="338" y="308"/>
                    </a:lnTo>
                    <a:lnTo>
                      <a:pt x="342" y="344"/>
                    </a:lnTo>
                    <a:lnTo>
                      <a:pt x="342" y="344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1" name="Forma Livre 7">
                <a:extLst>
                  <a:ext uri="{FF2B5EF4-FFF2-40B4-BE49-F238E27FC236}">
                    <a16:creationId xmlns:a16="http://schemas.microsoft.com/office/drawing/2014/main" id="{E579E96D-B863-4FA0-9B60-742CD76FF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7407" y="652765"/>
                <a:ext cx="142362" cy="396423"/>
              </a:xfrm>
              <a:custGeom>
                <a:avLst/>
                <a:gdLst/>
                <a:ahLst/>
                <a:cxnLst>
                  <a:cxn ang="0">
                    <a:pos x="118" y="718"/>
                  </a:cxn>
                  <a:cxn ang="0">
                    <a:pos x="152" y="708"/>
                  </a:cxn>
                  <a:cxn ang="0">
                    <a:pos x="182" y="684"/>
                  </a:cxn>
                  <a:cxn ang="0">
                    <a:pos x="208" y="648"/>
                  </a:cxn>
                  <a:cxn ang="0">
                    <a:pos x="228" y="602"/>
                  </a:cxn>
                  <a:cxn ang="0">
                    <a:pos x="244" y="548"/>
                  </a:cxn>
                  <a:cxn ang="0">
                    <a:pos x="254" y="486"/>
                  </a:cxn>
                  <a:cxn ang="0">
                    <a:pos x="260" y="416"/>
                  </a:cxn>
                  <a:cxn ang="0">
                    <a:pos x="256" y="344"/>
                  </a:cxn>
                  <a:cxn ang="0">
                    <a:pos x="252" y="308"/>
                  </a:cxn>
                  <a:cxn ang="0">
                    <a:pos x="240" y="238"/>
                  </a:cxn>
                  <a:cxn ang="0">
                    <a:pos x="220" y="174"/>
                  </a:cxn>
                  <a:cxn ang="0">
                    <a:pos x="198" y="120"/>
                  </a:cxn>
                  <a:cxn ang="0">
                    <a:pos x="170" y="72"/>
                  </a:cxn>
                  <a:cxn ang="0">
                    <a:pos x="140" y="36"/>
                  </a:cxn>
                  <a:cxn ang="0">
                    <a:pos x="108" y="12"/>
                  </a:cxn>
                  <a:cxn ang="0">
                    <a:pos x="74" y="0"/>
                  </a:cxn>
                  <a:cxn ang="0">
                    <a:pos x="0" y="6"/>
                  </a:cxn>
                  <a:cxn ang="0">
                    <a:pos x="16" y="6"/>
                  </a:cxn>
                  <a:cxn ang="0">
                    <a:pos x="50" y="18"/>
                  </a:cxn>
                  <a:cxn ang="0">
                    <a:pos x="84" y="42"/>
                  </a:cxn>
                  <a:cxn ang="0">
                    <a:pos x="114" y="78"/>
                  </a:cxn>
                  <a:cxn ang="0">
                    <a:pos x="142" y="124"/>
                  </a:cxn>
                  <a:cxn ang="0">
                    <a:pos x="164" y="180"/>
                  </a:cxn>
                  <a:cxn ang="0">
                    <a:pos x="182" y="244"/>
                  </a:cxn>
                  <a:cxn ang="0">
                    <a:pos x="196" y="314"/>
                  </a:cxn>
                  <a:cxn ang="0">
                    <a:pos x="200" y="350"/>
                  </a:cxn>
                  <a:cxn ang="0">
                    <a:pos x="202" y="422"/>
                  </a:cxn>
                  <a:cxn ang="0">
                    <a:pos x="198" y="490"/>
                  </a:cxn>
                  <a:cxn ang="0">
                    <a:pos x="188" y="552"/>
                  </a:cxn>
                  <a:cxn ang="0">
                    <a:pos x="172" y="608"/>
                  </a:cxn>
                  <a:cxn ang="0">
                    <a:pos x="150" y="654"/>
                  </a:cxn>
                  <a:cxn ang="0">
                    <a:pos x="124" y="690"/>
                  </a:cxn>
                  <a:cxn ang="0">
                    <a:pos x="94" y="714"/>
                  </a:cxn>
                  <a:cxn ang="0">
                    <a:pos x="62" y="724"/>
                  </a:cxn>
                </a:cxnLst>
                <a:rect l="0" t="0" r="r" b="b"/>
                <a:pathLst>
                  <a:path w="260" h="724">
                    <a:moveTo>
                      <a:pt x="118" y="718"/>
                    </a:moveTo>
                    <a:lnTo>
                      <a:pt x="118" y="718"/>
                    </a:lnTo>
                    <a:lnTo>
                      <a:pt x="134" y="714"/>
                    </a:lnTo>
                    <a:lnTo>
                      <a:pt x="152" y="708"/>
                    </a:lnTo>
                    <a:lnTo>
                      <a:pt x="166" y="698"/>
                    </a:lnTo>
                    <a:lnTo>
                      <a:pt x="182" y="684"/>
                    </a:lnTo>
                    <a:lnTo>
                      <a:pt x="194" y="668"/>
                    </a:lnTo>
                    <a:lnTo>
                      <a:pt x="208" y="648"/>
                    </a:lnTo>
                    <a:lnTo>
                      <a:pt x="218" y="626"/>
                    </a:lnTo>
                    <a:lnTo>
                      <a:pt x="228" y="602"/>
                    </a:lnTo>
                    <a:lnTo>
                      <a:pt x="238" y="576"/>
                    </a:lnTo>
                    <a:lnTo>
                      <a:pt x="244" y="548"/>
                    </a:lnTo>
                    <a:lnTo>
                      <a:pt x="250" y="518"/>
                    </a:lnTo>
                    <a:lnTo>
                      <a:pt x="254" y="486"/>
                    </a:lnTo>
                    <a:lnTo>
                      <a:pt x="258" y="452"/>
                    </a:lnTo>
                    <a:lnTo>
                      <a:pt x="260" y="416"/>
                    </a:lnTo>
                    <a:lnTo>
                      <a:pt x="258" y="380"/>
                    </a:lnTo>
                    <a:lnTo>
                      <a:pt x="256" y="344"/>
                    </a:lnTo>
                    <a:lnTo>
                      <a:pt x="256" y="344"/>
                    </a:lnTo>
                    <a:lnTo>
                      <a:pt x="252" y="308"/>
                    </a:lnTo>
                    <a:lnTo>
                      <a:pt x="246" y="272"/>
                    </a:lnTo>
                    <a:lnTo>
                      <a:pt x="240" y="238"/>
                    </a:lnTo>
                    <a:lnTo>
                      <a:pt x="230" y="206"/>
                    </a:lnTo>
                    <a:lnTo>
                      <a:pt x="220" y="174"/>
                    </a:lnTo>
                    <a:lnTo>
                      <a:pt x="210" y="146"/>
                    </a:lnTo>
                    <a:lnTo>
                      <a:pt x="198" y="120"/>
                    </a:lnTo>
                    <a:lnTo>
                      <a:pt x="184" y="94"/>
                    </a:lnTo>
                    <a:lnTo>
                      <a:pt x="170" y="72"/>
                    </a:lnTo>
                    <a:lnTo>
                      <a:pt x="156" y="52"/>
                    </a:lnTo>
                    <a:lnTo>
                      <a:pt x="140" y="36"/>
                    </a:lnTo>
                    <a:lnTo>
                      <a:pt x="124" y="22"/>
                    </a:lnTo>
                    <a:lnTo>
                      <a:pt x="108" y="12"/>
                    </a:lnTo>
                    <a:lnTo>
                      <a:pt x="90" y="4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6"/>
                    </a:lnTo>
                    <a:lnTo>
                      <a:pt x="34" y="10"/>
                    </a:lnTo>
                    <a:lnTo>
                      <a:pt x="50" y="18"/>
                    </a:lnTo>
                    <a:lnTo>
                      <a:pt x="68" y="28"/>
                    </a:lnTo>
                    <a:lnTo>
                      <a:pt x="84" y="42"/>
                    </a:lnTo>
                    <a:lnTo>
                      <a:pt x="100" y="58"/>
                    </a:lnTo>
                    <a:lnTo>
                      <a:pt x="114" y="78"/>
                    </a:lnTo>
                    <a:lnTo>
                      <a:pt x="128" y="100"/>
                    </a:lnTo>
                    <a:lnTo>
                      <a:pt x="142" y="124"/>
                    </a:lnTo>
                    <a:lnTo>
                      <a:pt x="154" y="152"/>
                    </a:lnTo>
                    <a:lnTo>
                      <a:pt x="164" y="180"/>
                    </a:lnTo>
                    <a:lnTo>
                      <a:pt x="174" y="212"/>
                    </a:lnTo>
                    <a:lnTo>
                      <a:pt x="182" y="244"/>
                    </a:lnTo>
                    <a:lnTo>
                      <a:pt x="190" y="278"/>
                    </a:lnTo>
                    <a:lnTo>
                      <a:pt x="196" y="314"/>
                    </a:lnTo>
                    <a:lnTo>
                      <a:pt x="200" y="350"/>
                    </a:lnTo>
                    <a:lnTo>
                      <a:pt x="200" y="350"/>
                    </a:lnTo>
                    <a:lnTo>
                      <a:pt x="202" y="386"/>
                    </a:lnTo>
                    <a:lnTo>
                      <a:pt x="202" y="422"/>
                    </a:lnTo>
                    <a:lnTo>
                      <a:pt x="202" y="458"/>
                    </a:lnTo>
                    <a:lnTo>
                      <a:pt x="198" y="490"/>
                    </a:lnTo>
                    <a:lnTo>
                      <a:pt x="194" y="522"/>
                    </a:lnTo>
                    <a:lnTo>
                      <a:pt x="188" y="552"/>
                    </a:lnTo>
                    <a:lnTo>
                      <a:pt x="180" y="582"/>
                    </a:lnTo>
                    <a:lnTo>
                      <a:pt x="172" y="608"/>
                    </a:lnTo>
                    <a:lnTo>
                      <a:pt x="162" y="632"/>
                    </a:lnTo>
                    <a:lnTo>
                      <a:pt x="150" y="654"/>
                    </a:lnTo>
                    <a:lnTo>
                      <a:pt x="138" y="674"/>
                    </a:lnTo>
                    <a:lnTo>
                      <a:pt x="124" y="690"/>
                    </a:lnTo>
                    <a:lnTo>
                      <a:pt x="110" y="702"/>
                    </a:lnTo>
                    <a:lnTo>
                      <a:pt x="94" y="714"/>
                    </a:lnTo>
                    <a:lnTo>
                      <a:pt x="78" y="720"/>
                    </a:lnTo>
                    <a:lnTo>
                      <a:pt x="62" y="724"/>
                    </a:lnTo>
                    <a:lnTo>
                      <a:pt x="118" y="718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2" name="Forma Livre 8">
                <a:extLst>
                  <a:ext uri="{FF2B5EF4-FFF2-40B4-BE49-F238E27FC236}">
                    <a16:creationId xmlns:a16="http://schemas.microsoft.com/office/drawing/2014/main" id="{CCA9FFEC-57A0-41FD-9504-254CEDFB9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070" y="533400"/>
                <a:ext cx="1710529" cy="614346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4" y="18"/>
                  </a:cxn>
                  <a:cxn ang="0">
                    <a:pos x="28" y="20"/>
                  </a:cxn>
                  <a:cxn ang="0">
                    <a:pos x="40" y="22"/>
                  </a:cxn>
                  <a:cxn ang="0">
                    <a:pos x="54" y="26"/>
                  </a:cxn>
                  <a:cxn ang="0">
                    <a:pos x="68" y="30"/>
                  </a:cxn>
                  <a:cxn ang="0">
                    <a:pos x="80" y="38"/>
                  </a:cxn>
                  <a:cxn ang="0">
                    <a:pos x="106" y="54"/>
                  </a:cxn>
                  <a:cxn ang="0">
                    <a:pos x="130" y="74"/>
                  </a:cxn>
                  <a:cxn ang="0">
                    <a:pos x="154" y="100"/>
                  </a:cxn>
                  <a:cxn ang="0">
                    <a:pos x="176" y="130"/>
                  </a:cxn>
                  <a:cxn ang="0">
                    <a:pos x="198" y="164"/>
                  </a:cxn>
                  <a:cxn ang="0">
                    <a:pos x="218" y="202"/>
                  </a:cxn>
                  <a:cxn ang="0">
                    <a:pos x="238" y="244"/>
                  </a:cxn>
                  <a:cxn ang="0">
                    <a:pos x="254" y="288"/>
                  </a:cxn>
                  <a:cxn ang="0">
                    <a:pos x="270" y="336"/>
                  </a:cxn>
                  <a:cxn ang="0">
                    <a:pos x="282" y="386"/>
                  </a:cxn>
                  <a:cxn ang="0">
                    <a:pos x="294" y="438"/>
                  </a:cxn>
                  <a:cxn ang="0">
                    <a:pos x="302" y="492"/>
                  </a:cxn>
                  <a:cxn ang="0">
                    <a:pos x="308" y="548"/>
                  </a:cxn>
                  <a:cxn ang="0">
                    <a:pos x="308" y="548"/>
                  </a:cxn>
                  <a:cxn ang="0">
                    <a:pos x="312" y="604"/>
                  </a:cxn>
                  <a:cxn ang="0">
                    <a:pos x="312" y="660"/>
                  </a:cxn>
                  <a:cxn ang="0">
                    <a:pos x="310" y="714"/>
                  </a:cxn>
                  <a:cxn ang="0">
                    <a:pos x="306" y="764"/>
                  </a:cxn>
                  <a:cxn ang="0">
                    <a:pos x="300" y="814"/>
                  </a:cxn>
                  <a:cxn ang="0">
                    <a:pos x="290" y="860"/>
                  </a:cxn>
                  <a:cxn ang="0">
                    <a:pos x="280" y="904"/>
                  </a:cxn>
                  <a:cxn ang="0">
                    <a:pos x="266" y="944"/>
                  </a:cxn>
                  <a:cxn ang="0">
                    <a:pos x="250" y="982"/>
                  </a:cxn>
                  <a:cxn ang="0">
                    <a:pos x="234" y="1016"/>
                  </a:cxn>
                  <a:cxn ang="0">
                    <a:pos x="214" y="1046"/>
                  </a:cxn>
                  <a:cxn ang="0">
                    <a:pos x="194" y="1070"/>
                  </a:cxn>
                  <a:cxn ang="0">
                    <a:pos x="172" y="1090"/>
                  </a:cxn>
                  <a:cxn ang="0">
                    <a:pos x="160" y="1100"/>
                  </a:cxn>
                  <a:cxn ang="0">
                    <a:pos x="148" y="1106"/>
                  </a:cxn>
                  <a:cxn ang="0">
                    <a:pos x="134" y="1112"/>
                  </a:cxn>
                  <a:cxn ang="0">
                    <a:pos x="122" y="1118"/>
                  </a:cxn>
                  <a:cxn ang="0">
                    <a:pos x="110" y="1120"/>
                  </a:cxn>
                  <a:cxn ang="0">
                    <a:pos x="96" y="1122"/>
                  </a:cxn>
                  <a:cxn ang="0">
                    <a:pos x="3040" y="812"/>
                  </a:cxn>
                  <a:cxn ang="0">
                    <a:pos x="3040" y="812"/>
                  </a:cxn>
                  <a:cxn ang="0">
                    <a:pos x="3062" y="808"/>
                  </a:cxn>
                  <a:cxn ang="0">
                    <a:pos x="3084" y="800"/>
                  </a:cxn>
                  <a:cxn ang="0">
                    <a:pos x="3104" y="788"/>
                  </a:cxn>
                  <a:cxn ang="0">
                    <a:pos x="3124" y="772"/>
                  </a:cxn>
                  <a:cxn ang="0">
                    <a:pos x="176" y="0"/>
                  </a:cxn>
                </a:cxnLst>
                <a:rect l="0" t="0" r="r" b="b"/>
                <a:pathLst>
                  <a:path w="3124" h="1122">
                    <a:moveTo>
                      <a:pt x="17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4" y="18"/>
                    </a:lnTo>
                    <a:lnTo>
                      <a:pt x="28" y="20"/>
                    </a:lnTo>
                    <a:lnTo>
                      <a:pt x="40" y="22"/>
                    </a:lnTo>
                    <a:lnTo>
                      <a:pt x="54" y="26"/>
                    </a:lnTo>
                    <a:lnTo>
                      <a:pt x="68" y="30"/>
                    </a:lnTo>
                    <a:lnTo>
                      <a:pt x="80" y="38"/>
                    </a:lnTo>
                    <a:lnTo>
                      <a:pt x="106" y="54"/>
                    </a:lnTo>
                    <a:lnTo>
                      <a:pt x="130" y="74"/>
                    </a:lnTo>
                    <a:lnTo>
                      <a:pt x="154" y="100"/>
                    </a:lnTo>
                    <a:lnTo>
                      <a:pt x="176" y="130"/>
                    </a:lnTo>
                    <a:lnTo>
                      <a:pt x="198" y="164"/>
                    </a:lnTo>
                    <a:lnTo>
                      <a:pt x="218" y="202"/>
                    </a:lnTo>
                    <a:lnTo>
                      <a:pt x="238" y="244"/>
                    </a:lnTo>
                    <a:lnTo>
                      <a:pt x="254" y="288"/>
                    </a:lnTo>
                    <a:lnTo>
                      <a:pt x="270" y="336"/>
                    </a:lnTo>
                    <a:lnTo>
                      <a:pt x="282" y="386"/>
                    </a:lnTo>
                    <a:lnTo>
                      <a:pt x="294" y="438"/>
                    </a:lnTo>
                    <a:lnTo>
                      <a:pt x="302" y="492"/>
                    </a:lnTo>
                    <a:lnTo>
                      <a:pt x="308" y="548"/>
                    </a:lnTo>
                    <a:lnTo>
                      <a:pt x="308" y="548"/>
                    </a:lnTo>
                    <a:lnTo>
                      <a:pt x="312" y="604"/>
                    </a:lnTo>
                    <a:lnTo>
                      <a:pt x="312" y="660"/>
                    </a:lnTo>
                    <a:lnTo>
                      <a:pt x="310" y="714"/>
                    </a:lnTo>
                    <a:lnTo>
                      <a:pt x="306" y="764"/>
                    </a:lnTo>
                    <a:lnTo>
                      <a:pt x="300" y="814"/>
                    </a:lnTo>
                    <a:lnTo>
                      <a:pt x="290" y="860"/>
                    </a:lnTo>
                    <a:lnTo>
                      <a:pt x="280" y="904"/>
                    </a:lnTo>
                    <a:lnTo>
                      <a:pt x="266" y="944"/>
                    </a:lnTo>
                    <a:lnTo>
                      <a:pt x="250" y="982"/>
                    </a:lnTo>
                    <a:lnTo>
                      <a:pt x="234" y="1016"/>
                    </a:lnTo>
                    <a:lnTo>
                      <a:pt x="214" y="1046"/>
                    </a:lnTo>
                    <a:lnTo>
                      <a:pt x="194" y="1070"/>
                    </a:lnTo>
                    <a:lnTo>
                      <a:pt x="172" y="1090"/>
                    </a:lnTo>
                    <a:lnTo>
                      <a:pt x="160" y="1100"/>
                    </a:lnTo>
                    <a:lnTo>
                      <a:pt x="148" y="1106"/>
                    </a:lnTo>
                    <a:lnTo>
                      <a:pt x="134" y="1112"/>
                    </a:lnTo>
                    <a:lnTo>
                      <a:pt x="122" y="1118"/>
                    </a:lnTo>
                    <a:lnTo>
                      <a:pt x="110" y="1120"/>
                    </a:lnTo>
                    <a:lnTo>
                      <a:pt x="96" y="1122"/>
                    </a:lnTo>
                    <a:lnTo>
                      <a:pt x="3040" y="812"/>
                    </a:lnTo>
                    <a:lnTo>
                      <a:pt x="3040" y="812"/>
                    </a:lnTo>
                    <a:lnTo>
                      <a:pt x="3062" y="808"/>
                    </a:lnTo>
                    <a:lnTo>
                      <a:pt x="3084" y="800"/>
                    </a:lnTo>
                    <a:lnTo>
                      <a:pt x="3104" y="788"/>
                    </a:lnTo>
                    <a:lnTo>
                      <a:pt x="3124" y="772"/>
                    </a:lnTo>
                    <a:lnTo>
                      <a:pt x="17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8" name="Grupo 241">
              <a:extLst>
                <a:ext uri="{FF2B5EF4-FFF2-40B4-BE49-F238E27FC236}">
                  <a16:creationId xmlns:a16="http://schemas.microsoft.com/office/drawing/2014/main" id="{BE91FB6C-55FF-4626-9A41-4D80030C6CC2}"/>
                </a:ext>
              </a:extLst>
            </p:cNvPr>
            <p:cNvGrpSpPr/>
            <p:nvPr/>
          </p:nvGrpSpPr>
          <p:grpSpPr>
            <a:xfrm>
              <a:off x="2503717" y="3729872"/>
              <a:ext cx="2207270" cy="739937"/>
              <a:chOff x="2569030" y="2976837"/>
              <a:chExt cx="2207270" cy="739937"/>
            </a:xfrm>
          </p:grpSpPr>
          <p:sp>
            <p:nvSpPr>
              <p:cNvPr id="25" name="Forma Livre 12">
                <a:extLst>
                  <a:ext uri="{FF2B5EF4-FFF2-40B4-BE49-F238E27FC236}">
                    <a16:creationId xmlns:a16="http://schemas.microsoft.com/office/drawing/2014/main" id="{23565C1E-FE5E-44BA-9FA2-55AF4811A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030" y="2982212"/>
                <a:ext cx="358323" cy="734562"/>
              </a:xfrm>
              <a:custGeom>
                <a:avLst/>
                <a:gdLst/>
                <a:ahLst/>
                <a:cxnLst>
                  <a:cxn ang="0">
                    <a:pos x="396" y="393"/>
                  </a:cxn>
                  <a:cxn ang="0">
                    <a:pos x="400" y="475"/>
                  </a:cxn>
                  <a:cxn ang="0">
                    <a:pos x="395" y="554"/>
                  </a:cxn>
                  <a:cxn ang="0">
                    <a:pos x="382" y="624"/>
                  </a:cxn>
                  <a:cxn ang="0">
                    <a:pos x="364" y="688"/>
                  </a:cxn>
                  <a:cxn ang="0">
                    <a:pos x="339" y="740"/>
                  </a:cxn>
                  <a:cxn ang="0">
                    <a:pos x="309" y="781"/>
                  </a:cxn>
                  <a:cxn ang="0">
                    <a:pos x="292" y="797"/>
                  </a:cxn>
                  <a:cxn ang="0">
                    <a:pos x="275" y="808"/>
                  </a:cxn>
                  <a:cxn ang="0">
                    <a:pos x="255" y="816"/>
                  </a:cxn>
                  <a:cxn ang="0">
                    <a:pos x="236" y="820"/>
                  </a:cxn>
                  <a:cxn ang="0">
                    <a:pos x="225" y="820"/>
                  </a:cxn>
                  <a:cxn ang="0">
                    <a:pos x="206" y="817"/>
                  </a:cxn>
                  <a:cxn ang="0">
                    <a:pos x="185" y="812"/>
                  </a:cxn>
                  <a:cxn ang="0">
                    <a:pos x="166" y="801"/>
                  </a:cxn>
                  <a:cxn ang="0">
                    <a:pos x="137" y="779"/>
                  </a:cxn>
                  <a:cxn ang="0">
                    <a:pos x="102" y="737"/>
                  </a:cxn>
                  <a:cxn ang="0">
                    <a:pos x="70" y="683"/>
                  </a:cxn>
                  <a:cxn ang="0">
                    <a:pos x="44" y="620"/>
                  </a:cxn>
                  <a:cxn ang="0">
                    <a:pos x="22" y="548"/>
                  </a:cxn>
                  <a:cxn ang="0">
                    <a:pos x="8" y="468"/>
                  </a:cxn>
                  <a:cxn ang="0">
                    <a:pos x="3" y="427"/>
                  </a:cxn>
                  <a:cxn ang="0">
                    <a:pos x="0" y="343"/>
                  </a:cxn>
                  <a:cxn ang="0">
                    <a:pos x="4" y="266"/>
                  </a:cxn>
                  <a:cxn ang="0">
                    <a:pos x="17" y="194"/>
                  </a:cxn>
                  <a:cxn ang="0">
                    <a:pos x="36" y="132"/>
                  </a:cxn>
                  <a:cxn ang="0">
                    <a:pos x="61" y="79"/>
                  </a:cxn>
                  <a:cxn ang="0">
                    <a:pos x="91" y="38"/>
                  </a:cxn>
                  <a:cxn ang="0">
                    <a:pos x="108" y="23"/>
                  </a:cxn>
                  <a:cxn ang="0">
                    <a:pos x="126" y="11"/>
                  </a:cxn>
                  <a:cxn ang="0">
                    <a:pos x="145" y="4"/>
                  </a:cxn>
                  <a:cxn ang="0">
                    <a:pos x="164" y="0"/>
                  </a:cxn>
                  <a:cxn ang="0">
                    <a:pos x="175" y="0"/>
                  </a:cxn>
                  <a:cxn ang="0">
                    <a:pos x="195" y="1"/>
                  </a:cxn>
                  <a:cxn ang="0">
                    <a:pos x="215" y="8"/>
                  </a:cxn>
                  <a:cxn ang="0">
                    <a:pos x="235" y="19"/>
                  </a:cxn>
                  <a:cxn ang="0">
                    <a:pos x="262" y="41"/>
                  </a:cxn>
                  <a:cxn ang="0">
                    <a:pos x="298" y="82"/>
                  </a:cxn>
                  <a:cxn ang="0">
                    <a:pos x="330" y="136"/>
                  </a:cxn>
                  <a:cxn ang="0">
                    <a:pos x="356" y="199"/>
                  </a:cxn>
                  <a:cxn ang="0">
                    <a:pos x="377" y="271"/>
                  </a:cxn>
                  <a:cxn ang="0">
                    <a:pos x="392" y="351"/>
                  </a:cxn>
                  <a:cxn ang="0">
                    <a:pos x="396" y="393"/>
                  </a:cxn>
                </a:cxnLst>
                <a:rect l="0" t="0" r="r" b="b"/>
                <a:pathLst>
                  <a:path w="400" h="820">
                    <a:moveTo>
                      <a:pt x="396" y="393"/>
                    </a:moveTo>
                    <a:lnTo>
                      <a:pt x="396" y="393"/>
                    </a:lnTo>
                    <a:lnTo>
                      <a:pt x="399" y="434"/>
                    </a:lnTo>
                    <a:lnTo>
                      <a:pt x="400" y="475"/>
                    </a:lnTo>
                    <a:lnTo>
                      <a:pt x="399" y="515"/>
                    </a:lnTo>
                    <a:lnTo>
                      <a:pt x="395" y="554"/>
                    </a:lnTo>
                    <a:lnTo>
                      <a:pt x="389" y="590"/>
                    </a:lnTo>
                    <a:lnTo>
                      <a:pt x="382" y="624"/>
                    </a:lnTo>
                    <a:lnTo>
                      <a:pt x="374" y="657"/>
                    </a:lnTo>
                    <a:lnTo>
                      <a:pt x="364" y="688"/>
                    </a:lnTo>
                    <a:lnTo>
                      <a:pt x="352" y="715"/>
                    </a:lnTo>
                    <a:lnTo>
                      <a:pt x="339" y="740"/>
                    </a:lnTo>
                    <a:lnTo>
                      <a:pt x="324" y="762"/>
                    </a:lnTo>
                    <a:lnTo>
                      <a:pt x="309" y="781"/>
                    </a:lnTo>
                    <a:lnTo>
                      <a:pt x="301" y="790"/>
                    </a:lnTo>
                    <a:lnTo>
                      <a:pt x="292" y="797"/>
                    </a:lnTo>
                    <a:lnTo>
                      <a:pt x="283" y="802"/>
                    </a:lnTo>
                    <a:lnTo>
                      <a:pt x="275" y="808"/>
                    </a:lnTo>
                    <a:lnTo>
                      <a:pt x="265" y="813"/>
                    </a:lnTo>
                    <a:lnTo>
                      <a:pt x="255" y="816"/>
                    </a:lnTo>
                    <a:lnTo>
                      <a:pt x="246" y="819"/>
                    </a:lnTo>
                    <a:lnTo>
                      <a:pt x="236" y="820"/>
                    </a:lnTo>
                    <a:lnTo>
                      <a:pt x="236" y="820"/>
                    </a:lnTo>
                    <a:lnTo>
                      <a:pt x="225" y="820"/>
                    </a:lnTo>
                    <a:lnTo>
                      <a:pt x="215" y="820"/>
                    </a:lnTo>
                    <a:lnTo>
                      <a:pt x="206" y="817"/>
                    </a:lnTo>
                    <a:lnTo>
                      <a:pt x="195" y="814"/>
                    </a:lnTo>
                    <a:lnTo>
                      <a:pt x="185" y="812"/>
                    </a:lnTo>
                    <a:lnTo>
                      <a:pt x="175" y="806"/>
                    </a:lnTo>
                    <a:lnTo>
                      <a:pt x="166" y="801"/>
                    </a:lnTo>
                    <a:lnTo>
                      <a:pt x="156" y="794"/>
                    </a:lnTo>
                    <a:lnTo>
                      <a:pt x="137" y="779"/>
                    </a:lnTo>
                    <a:lnTo>
                      <a:pt x="119" y="759"/>
                    </a:lnTo>
                    <a:lnTo>
                      <a:pt x="102" y="737"/>
                    </a:lnTo>
                    <a:lnTo>
                      <a:pt x="86" y="711"/>
                    </a:lnTo>
                    <a:lnTo>
                      <a:pt x="70" y="683"/>
                    </a:lnTo>
                    <a:lnTo>
                      <a:pt x="57" y="653"/>
                    </a:lnTo>
                    <a:lnTo>
                      <a:pt x="44" y="620"/>
                    </a:lnTo>
                    <a:lnTo>
                      <a:pt x="32" y="584"/>
                    </a:lnTo>
                    <a:lnTo>
                      <a:pt x="22" y="548"/>
                    </a:lnTo>
                    <a:lnTo>
                      <a:pt x="14" y="508"/>
                    </a:lnTo>
                    <a:lnTo>
                      <a:pt x="8" y="468"/>
                    </a:lnTo>
                    <a:lnTo>
                      <a:pt x="3" y="427"/>
                    </a:lnTo>
                    <a:lnTo>
                      <a:pt x="3" y="427"/>
                    </a:lnTo>
                    <a:lnTo>
                      <a:pt x="0" y="384"/>
                    </a:lnTo>
                    <a:lnTo>
                      <a:pt x="0" y="343"/>
                    </a:lnTo>
                    <a:lnTo>
                      <a:pt x="1" y="304"/>
                    </a:lnTo>
                    <a:lnTo>
                      <a:pt x="4" y="266"/>
                    </a:lnTo>
                    <a:lnTo>
                      <a:pt x="10" y="228"/>
                    </a:lnTo>
                    <a:lnTo>
                      <a:pt x="17" y="194"/>
                    </a:lnTo>
                    <a:lnTo>
                      <a:pt x="25" y="162"/>
                    </a:lnTo>
                    <a:lnTo>
                      <a:pt x="36" y="132"/>
                    </a:lnTo>
                    <a:lnTo>
                      <a:pt x="47" y="104"/>
                    </a:lnTo>
                    <a:lnTo>
                      <a:pt x="61" y="79"/>
                    </a:lnTo>
                    <a:lnTo>
                      <a:pt x="74" y="57"/>
                    </a:lnTo>
                    <a:lnTo>
                      <a:pt x="91" y="38"/>
                    </a:lnTo>
                    <a:lnTo>
                      <a:pt x="99" y="30"/>
                    </a:lnTo>
                    <a:lnTo>
                      <a:pt x="108" y="23"/>
                    </a:lnTo>
                    <a:lnTo>
                      <a:pt x="116" y="16"/>
                    </a:lnTo>
                    <a:lnTo>
                      <a:pt x="126" y="11"/>
                    </a:lnTo>
                    <a:lnTo>
                      <a:pt x="135" y="6"/>
                    </a:lnTo>
                    <a:lnTo>
                      <a:pt x="145" y="4"/>
                    </a:lnTo>
                    <a:lnTo>
                      <a:pt x="155" y="1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75" y="0"/>
                    </a:lnTo>
                    <a:lnTo>
                      <a:pt x="185" y="0"/>
                    </a:lnTo>
                    <a:lnTo>
                      <a:pt x="195" y="1"/>
                    </a:lnTo>
                    <a:lnTo>
                      <a:pt x="204" y="4"/>
                    </a:lnTo>
                    <a:lnTo>
                      <a:pt x="215" y="8"/>
                    </a:lnTo>
                    <a:lnTo>
                      <a:pt x="225" y="13"/>
                    </a:lnTo>
                    <a:lnTo>
                      <a:pt x="235" y="19"/>
                    </a:lnTo>
                    <a:lnTo>
                      <a:pt x="244" y="24"/>
                    </a:lnTo>
                    <a:lnTo>
                      <a:pt x="262" y="41"/>
                    </a:lnTo>
                    <a:lnTo>
                      <a:pt x="280" y="60"/>
                    </a:lnTo>
                    <a:lnTo>
                      <a:pt x="298" y="82"/>
                    </a:lnTo>
                    <a:lnTo>
                      <a:pt x="315" y="107"/>
                    </a:lnTo>
                    <a:lnTo>
                      <a:pt x="330" y="136"/>
                    </a:lnTo>
                    <a:lnTo>
                      <a:pt x="344" y="166"/>
                    </a:lnTo>
                    <a:lnTo>
                      <a:pt x="356" y="199"/>
                    </a:lnTo>
                    <a:lnTo>
                      <a:pt x="367" y="234"/>
                    </a:lnTo>
                    <a:lnTo>
                      <a:pt x="377" y="271"/>
                    </a:lnTo>
                    <a:lnTo>
                      <a:pt x="385" y="310"/>
                    </a:lnTo>
                    <a:lnTo>
                      <a:pt x="392" y="351"/>
                    </a:lnTo>
                    <a:lnTo>
                      <a:pt x="396" y="393"/>
                    </a:lnTo>
                    <a:lnTo>
                      <a:pt x="396" y="393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6" name="Forma Livre 13">
                <a:extLst>
                  <a:ext uri="{FF2B5EF4-FFF2-40B4-BE49-F238E27FC236}">
                    <a16:creationId xmlns:a16="http://schemas.microsoft.com/office/drawing/2014/main" id="{FC9C2DEA-DC69-4C45-B5D6-C958D2D43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572" y="3118375"/>
                <a:ext cx="232910" cy="476569"/>
              </a:xfrm>
              <a:custGeom>
                <a:avLst/>
                <a:gdLst/>
                <a:ahLst/>
                <a:cxnLst>
                  <a:cxn ang="0">
                    <a:pos x="258" y="257"/>
                  </a:cxn>
                  <a:cxn ang="0">
                    <a:pos x="261" y="310"/>
                  </a:cxn>
                  <a:cxn ang="0">
                    <a:pos x="256" y="361"/>
                  </a:cxn>
                  <a:cxn ang="0">
                    <a:pos x="250" y="407"/>
                  </a:cxn>
                  <a:cxn ang="0">
                    <a:pos x="237" y="448"/>
                  </a:cxn>
                  <a:cxn ang="0">
                    <a:pos x="221" y="483"/>
                  </a:cxn>
                  <a:cxn ang="0">
                    <a:pos x="201" y="509"/>
                  </a:cxn>
                  <a:cxn ang="0">
                    <a:pos x="178" y="527"/>
                  </a:cxn>
                  <a:cxn ang="0">
                    <a:pos x="153" y="534"/>
                  </a:cxn>
                  <a:cxn ang="0">
                    <a:pos x="139" y="534"/>
                  </a:cxn>
                  <a:cxn ang="0">
                    <a:pos x="114" y="526"/>
                  </a:cxn>
                  <a:cxn ang="0">
                    <a:pos x="89" y="508"/>
                  </a:cxn>
                  <a:cxn ang="0">
                    <a:pos x="66" y="480"/>
                  </a:cxn>
                  <a:cxn ang="0">
                    <a:pos x="45" y="446"/>
                  </a:cxn>
                  <a:cxn ang="0">
                    <a:pos x="29" y="404"/>
                  </a:cxn>
                  <a:cxn ang="0">
                    <a:pos x="15" y="357"/>
                  </a:cxn>
                  <a:cxn ang="0">
                    <a:pos x="5" y="305"/>
                  </a:cxn>
                  <a:cxn ang="0">
                    <a:pos x="1" y="279"/>
                  </a:cxn>
                  <a:cxn ang="0">
                    <a:pos x="0" y="225"/>
                  </a:cxn>
                  <a:cxn ang="0">
                    <a:pos x="3" y="174"/>
                  </a:cxn>
                  <a:cxn ang="0">
                    <a:pos x="11" y="127"/>
                  </a:cxn>
                  <a:cxn ang="0">
                    <a:pos x="23" y="86"/>
                  </a:cxn>
                  <a:cxn ang="0">
                    <a:pos x="40" y="53"/>
                  </a:cxn>
                  <a:cxn ang="0">
                    <a:pos x="59" y="25"/>
                  </a:cxn>
                  <a:cxn ang="0">
                    <a:pos x="81" y="8"/>
                  </a:cxn>
                  <a:cxn ang="0">
                    <a:pos x="107" y="0"/>
                  </a:cxn>
                  <a:cxn ang="0">
                    <a:pos x="120" y="0"/>
                  </a:cxn>
                  <a:cxn ang="0">
                    <a:pos x="146" y="8"/>
                  </a:cxn>
                  <a:cxn ang="0">
                    <a:pos x="171" y="28"/>
                  </a:cxn>
                  <a:cxn ang="0">
                    <a:pos x="193" y="54"/>
                  </a:cxn>
                  <a:cxn ang="0">
                    <a:pos x="214" y="88"/>
                  </a:cxn>
                  <a:cxn ang="0">
                    <a:pos x="232" y="130"/>
                  </a:cxn>
                  <a:cxn ang="0">
                    <a:pos x="245" y="177"/>
                  </a:cxn>
                  <a:cxn ang="0">
                    <a:pos x="255" y="229"/>
                  </a:cxn>
                  <a:cxn ang="0">
                    <a:pos x="258" y="257"/>
                  </a:cxn>
                </a:cxnLst>
                <a:rect l="0" t="0" r="r" b="b"/>
                <a:pathLst>
                  <a:path w="261" h="534">
                    <a:moveTo>
                      <a:pt x="258" y="257"/>
                    </a:moveTo>
                    <a:lnTo>
                      <a:pt x="258" y="257"/>
                    </a:lnTo>
                    <a:lnTo>
                      <a:pt x="259" y="284"/>
                    </a:lnTo>
                    <a:lnTo>
                      <a:pt x="261" y="310"/>
                    </a:lnTo>
                    <a:lnTo>
                      <a:pt x="259" y="337"/>
                    </a:lnTo>
                    <a:lnTo>
                      <a:pt x="256" y="361"/>
                    </a:lnTo>
                    <a:lnTo>
                      <a:pt x="254" y="385"/>
                    </a:lnTo>
                    <a:lnTo>
                      <a:pt x="250" y="407"/>
                    </a:lnTo>
                    <a:lnTo>
                      <a:pt x="244" y="429"/>
                    </a:lnTo>
                    <a:lnTo>
                      <a:pt x="237" y="448"/>
                    </a:lnTo>
                    <a:lnTo>
                      <a:pt x="229" y="466"/>
                    </a:lnTo>
                    <a:lnTo>
                      <a:pt x="221" y="483"/>
                    </a:lnTo>
                    <a:lnTo>
                      <a:pt x="211" y="497"/>
                    </a:lnTo>
                    <a:lnTo>
                      <a:pt x="201" y="509"/>
                    </a:lnTo>
                    <a:lnTo>
                      <a:pt x="190" y="519"/>
                    </a:lnTo>
                    <a:lnTo>
                      <a:pt x="178" y="527"/>
                    </a:lnTo>
                    <a:lnTo>
                      <a:pt x="165" y="531"/>
                    </a:lnTo>
                    <a:lnTo>
                      <a:pt x="153" y="534"/>
                    </a:lnTo>
                    <a:lnTo>
                      <a:pt x="153" y="534"/>
                    </a:lnTo>
                    <a:lnTo>
                      <a:pt x="139" y="534"/>
                    </a:lnTo>
                    <a:lnTo>
                      <a:pt x="127" y="531"/>
                    </a:lnTo>
                    <a:lnTo>
                      <a:pt x="114" y="526"/>
                    </a:lnTo>
                    <a:lnTo>
                      <a:pt x="102" y="517"/>
                    </a:lnTo>
                    <a:lnTo>
                      <a:pt x="89" y="508"/>
                    </a:lnTo>
                    <a:lnTo>
                      <a:pt x="77" y="495"/>
                    </a:lnTo>
                    <a:lnTo>
                      <a:pt x="66" y="480"/>
                    </a:lnTo>
                    <a:lnTo>
                      <a:pt x="55" y="464"/>
                    </a:lnTo>
                    <a:lnTo>
                      <a:pt x="45" y="446"/>
                    </a:lnTo>
                    <a:lnTo>
                      <a:pt x="37" y="426"/>
                    </a:lnTo>
                    <a:lnTo>
                      <a:pt x="29" y="404"/>
                    </a:lnTo>
                    <a:lnTo>
                      <a:pt x="20" y="381"/>
                    </a:lnTo>
                    <a:lnTo>
                      <a:pt x="15" y="357"/>
                    </a:lnTo>
                    <a:lnTo>
                      <a:pt x="9" y="333"/>
                    </a:lnTo>
                    <a:lnTo>
                      <a:pt x="5" y="305"/>
                    </a:lnTo>
                    <a:lnTo>
                      <a:pt x="1" y="279"/>
                    </a:lnTo>
                    <a:lnTo>
                      <a:pt x="1" y="279"/>
                    </a:lnTo>
                    <a:lnTo>
                      <a:pt x="0" y="251"/>
                    </a:lnTo>
                    <a:lnTo>
                      <a:pt x="0" y="225"/>
                    </a:lnTo>
                    <a:lnTo>
                      <a:pt x="1" y="199"/>
                    </a:lnTo>
                    <a:lnTo>
                      <a:pt x="3" y="174"/>
                    </a:lnTo>
                    <a:lnTo>
                      <a:pt x="7" y="149"/>
                    </a:lnTo>
                    <a:lnTo>
                      <a:pt x="11" y="127"/>
                    </a:lnTo>
                    <a:lnTo>
                      <a:pt x="16" y="106"/>
                    </a:lnTo>
                    <a:lnTo>
                      <a:pt x="23" y="86"/>
                    </a:lnTo>
                    <a:lnTo>
                      <a:pt x="30" y="68"/>
                    </a:lnTo>
                    <a:lnTo>
                      <a:pt x="40" y="53"/>
                    </a:lnTo>
                    <a:lnTo>
                      <a:pt x="48" y="37"/>
                    </a:lnTo>
                    <a:lnTo>
                      <a:pt x="59" y="25"/>
                    </a:lnTo>
                    <a:lnTo>
                      <a:pt x="70" y="15"/>
                    </a:lnTo>
                    <a:lnTo>
                      <a:pt x="81" y="8"/>
                    </a:lnTo>
                    <a:lnTo>
                      <a:pt x="94" y="3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20" y="0"/>
                    </a:lnTo>
                    <a:lnTo>
                      <a:pt x="134" y="3"/>
                    </a:lnTo>
                    <a:lnTo>
                      <a:pt x="146" y="8"/>
                    </a:lnTo>
                    <a:lnTo>
                      <a:pt x="158" y="17"/>
                    </a:lnTo>
                    <a:lnTo>
                      <a:pt x="171" y="28"/>
                    </a:lnTo>
                    <a:lnTo>
                      <a:pt x="182" y="40"/>
                    </a:lnTo>
                    <a:lnTo>
                      <a:pt x="193" y="54"/>
                    </a:lnTo>
                    <a:lnTo>
                      <a:pt x="204" y="71"/>
                    </a:lnTo>
                    <a:lnTo>
                      <a:pt x="214" y="88"/>
                    </a:lnTo>
                    <a:lnTo>
                      <a:pt x="223" y="109"/>
                    </a:lnTo>
                    <a:lnTo>
                      <a:pt x="232" y="130"/>
                    </a:lnTo>
                    <a:lnTo>
                      <a:pt x="238" y="153"/>
                    </a:lnTo>
                    <a:lnTo>
                      <a:pt x="245" y="177"/>
                    </a:lnTo>
                    <a:lnTo>
                      <a:pt x="251" y="203"/>
                    </a:lnTo>
                    <a:lnTo>
                      <a:pt x="255" y="229"/>
                    </a:lnTo>
                    <a:lnTo>
                      <a:pt x="258" y="257"/>
                    </a:lnTo>
                    <a:lnTo>
                      <a:pt x="258" y="257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7" name="Forma Livre 14">
                <a:extLst>
                  <a:ext uri="{FF2B5EF4-FFF2-40B4-BE49-F238E27FC236}">
                    <a16:creationId xmlns:a16="http://schemas.microsoft.com/office/drawing/2014/main" id="{216507D2-B1A3-4F94-BC1E-F8C752F58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319" y="3114792"/>
                <a:ext cx="175578" cy="480152"/>
              </a:xfrm>
              <a:custGeom>
                <a:avLst/>
                <a:gdLst/>
                <a:ahLst/>
                <a:cxnLst>
                  <a:cxn ang="0">
                    <a:pos x="89" y="534"/>
                  </a:cxn>
                  <a:cxn ang="0">
                    <a:pos x="114" y="527"/>
                  </a:cxn>
                  <a:cxn ang="0">
                    <a:pos x="137" y="509"/>
                  </a:cxn>
                  <a:cxn ang="0">
                    <a:pos x="156" y="483"/>
                  </a:cxn>
                  <a:cxn ang="0">
                    <a:pos x="173" y="448"/>
                  </a:cxn>
                  <a:cxn ang="0">
                    <a:pos x="185" y="407"/>
                  </a:cxn>
                  <a:cxn ang="0">
                    <a:pos x="192" y="361"/>
                  </a:cxn>
                  <a:cxn ang="0">
                    <a:pos x="196" y="310"/>
                  </a:cxn>
                  <a:cxn ang="0">
                    <a:pos x="194" y="257"/>
                  </a:cxn>
                  <a:cxn ang="0">
                    <a:pos x="191" y="229"/>
                  </a:cxn>
                  <a:cxn ang="0">
                    <a:pos x="181" y="177"/>
                  </a:cxn>
                  <a:cxn ang="0">
                    <a:pos x="167" y="130"/>
                  </a:cxn>
                  <a:cxn ang="0">
                    <a:pos x="149" y="88"/>
                  </a:cxn>
                  <a:cxn ang="0">
                    <a:pos x="129" y="54"/>
                  </a:cxn>
                  <a:cxn ang="0">
                    <a:pos x="107" y="28"/>
                  </a:cxn>
                  <a:cxn ang="0">
                    <a:pos x="82" y="8"/>
                  </a:cxn>
                  <a:cxn ang="0">
                    <a:pos x="56" y="0"/>
                  </a:cxn>
                  <a:cxn ang="0">
                    <a:pos x="0" y="4"/>
                  </a:cxn>
                  <a:cxn ang="0">
                    <a:pos x="13" y="4"/>
                  </a:cxn>
                  <a:cxn ang="0">
                    <a:pos x="39" y="12"/>
                  </a:cxn>
                  <a:cxn ang="0">
                    <a:pos x="64" y="32"/>
                  </a:cxn>
                  <a:cxn ang="0">
                    <a:pos x="86" y="58"/>
                  </a:cxn>
                  <a:cxn ang="0">
                    <a:pos x="107" y="92"/>
                  </a:cxn>
                  <a:cxn ang="0">
                    <a:pos x="125" y="134"/>
                  </a:cxn>
                  <a:cxn ang="0">
                    <a:pos x="138" y="181"/>
                  </a:cxn>
                  <a:cxn ang="0">
                    <a:pos x="148" y="233"/>
                  </a:cxn>
                  <a:cxn ang="0">
                    <a:pos x="151" y="261"/>
                  </a:cxn>
                  <a:cxn ang="0">
                    <a:pos x="154" y="314"/>
                  </a:cxn>
                  <a:cxn ang="0">
                    <a:pos x="149" y="365"/>
                  </a:cxn>
                  <a:cxn ang="0">
                    <a:pos x="143" y="411"/>
                  </a:cxn>
                  <a:cxn ang="0">
                    <a:pos x="130" y="452"/>
                  </a:cxn>
                  <a:cxn ang="0">
                    <a:pos x="114" y="487"/>
                  </a:cxn>
                  <a:cxn ang="0">
                    <a:pos x="94" y="513"/>
                  </a:cxn>
                  <a:cxn ang="0">
                    <a:pos x="71" y="531"/>
                  </a:cxn>
                  <a:cxn ang="0">
                    <a:pos x="46" y="538"/>
                  </a:cxn>
                </a:cxnLst>
                <a:rect l="0" t="0" r="r" b="b"/>
                <a:pathLst>
                  <a:path w="196" h="538">
                    <a:moveTo>
                      <a:pt x="89" y="534"/>
                    </a:moveTo>
                    <a:lnTo>
                      <a:pt x="89" y="534"/>
                    </a:lnTo>
                    <a:lnTo>
                      <a:pt x="101" y="531"/>
                    </a:lnTo>
                    <a:lnTo>
                      <a:pt x="114" y="527"/>
                    </a:lnTo>
                    <a:lnTo>
                      <a:pt x="126" y="519"/>
                    </a:lnTo>
                    <a:lnTo>
                      <a:pt x="137" y="509"/>
                    </a:lnTo>
                    <a:lnTo>
                      <a:pt x="147" y="496"/>
                    </a:lnTo>
                    <a:lnTo>
                      <a:pt x="156" y="483"/>
                    </a:lnTo>
                    <a:lnTo>
                      <a:pt x="165" y="466"/>
                    </a:lnTo>
                    <a:lnTo>
                      <a:pt x="173" y="448"/>
                    </a:lnTo>
                    <a:lnTo>
                      <a:pt x="180" y="429"/>
                    </a:lnTo>
                    <a:lnTo>
                      <a:pt x="185" y="407"/>
                    </a:lnTo>
                    <a:lnTo>
                      <a:pt x="189" y="385"/>
                    </a:lnTo>
                    <a:lnTo>
                      <a:pt x="192" y="361"/>
                    </a:lnTo>
                    <a:lnTo>
                      <a:pt x="195" y="337"/>
                    </a:lnTo>
                    <a:lnTo>
                      <a:pt x="196" y="310"/>
                    </a:lnTo>
                    <a:lnTo>
                      <a:pt x="195" y="283"/>
                    </a:lnTo>
                    <a:lnTo>
                      <a:pt x="194" y="257"/>
                    </a:lnTo>
                    <a:lnTo>
                      <a:pt x="194" y="257"/>
                    </a:lnTo>
                    <a:lnTo>
                      <a:pt x="191" y="229"/>
                    </a:lnTo>
                    <a:lnTo>
                      <a:pt x="187" y="203"/>
                    </a:lnTo>
                    <a:lnTo>
                      <a:pt x="181" y="177"/>
                    </a:lnTo>
                    <a:lnTo>
                      <a:pt x="174" y="153"/>
                    </a:lnTo>
                    <a:lnTo>
                      <a:pt x="167" y="130"/>
                    </a:lnTo>
                    <a:lnTo>
                      <a:pt x="159" y="109"/>
                    </a:lnTo>
                    <a:lnTo>
                      <a:pt x="149" y="88"/>
                    </a:lnTo>
                    <a:lnTo>
                      <a:pt x="140" y="70"/>
                    </a:lnTo>
                    <a:lnTo>
                      <a:pt x="129" y="54"/>
                    </a:lnTo>
                    <a:lnTo>
                      <a:pt x="118" y="40"/>
                    </a:lnTo>
                    <a:lnTo>
                      <a:pt x="107" y="28"/>
                    </a:lnTo>
                    <a:lnTo>
                      <a:pt x="94" y="17"/>
                    </a:lnTo>
                    <a:lnTo>
                      <a:pt x="82" y="8"/>
                    </a:lnTo>
                    <a:lnTo>
                      <a:pt x="69" y="3"/>
                    </a:lnTo>
                    <a:lnTo>
                      <a:pt x="56" y="0"/>
                    </a:lnTo>
                    <a:lnTo>
                      <a:pt x="4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3" y="4"/>
                    </a:lnTo>
                    <a:lnTo>
                      <a:pt x="27" y="7"/>
                    </a:lnTo>
                    <a:lnTo>
                      <a:pt x="39" y="12"/>
                    </a:lnTo>
                    <a:lnTo>
                      <a:pt x="51" y="21"/>
                    </a:lnTo>
                    <a:lnTo>
                      <a:pt x="64" y="32"/>
                    </a:lnTo>
                    <a:lnTo>
                      <a:pt x="75" y="44"/>
                    </a:lnTo>
                    <a:lnTo>
                      <a:pt x="86" y="58"/>
                    </a:lnTo>
                    <a:lnTo>
                      <a:pt x="97" y="75"/>
                    </a:lnTo>
                    <a:lnTo>
                      <a:pt x="107" y="92"/>
                    </a:lnTo>
                    <a:lnTo>
                      <a:pt x="116" y="113"/>
                    </a:lnTo>
                    <a:lnTo>
                      <a:pt x="125" y="134"/>
                    </a:lnTo>
                    <a:lnTo>
                      <a:pt x="131" y="157"/>
                    </a:lnTo>
                    <a:lnTo>
                      <a:pt x="138" y="181"/>
                    </a:lnTo>
                    <a:lnTo>
                      <a:pt x="144" y="207"/>
                    </a:lnTo>
                    <a:lnTo>
                      <a:pt x="148" y="233"/>
                    </a:lnTo>
                    <a:lnTo>
                      <a:pt x="151" y="261"/>
                    </a:lnTo>
                    <a:lnTo>
                      <a:pt x="151" y="261"/>
                    </a:lnTo>
                    <a:lnTo>
                      <a:pt x="152" y="288"/>
                    </a:lnTo>
                    <a:lnTo>
                      <a:pt x="154" y="314"/>
                    </a:lnTo>
                    <a:lnTo>
                      <a:pt x="152" y="341"/>
                    </a:lnTo>
                    <a:lnTo>
                      <a:pt x="149" y="365"/>
                    </a:lnTo>
                    <a:lnTo>
                      <a:pt x="147" y="389"/>
                    </a:lnTo>
                    <a:lnTo>
                      <a:pt x="143" y="411"/>
                    </a:lnTo>
                    <a:lnTo>
                      <a:pt x="137" y="433"/>
                    </a:lnTo>
                    <a:lnTo>
                      <a:pt x="130" y="452"/>
                    </a:lnTo>
                    <a:lnTo>
                      <a:pt x="122" y="470"/>
                    </a:lnTo>
                    <a:lnTo>
                      <a:pt x="114" y="487"/>
                    </a:lnTo>
                    <a:lnTo>
                      <a:pt x="104" y="501"/>
                    </a:lnTo>
                    <a:lnTo>
                      <a:pt x="94" y="513"/>
                    </a:lnTo>
                    <a:lnTo>
                      <a:pt x="83" y="523"/>
                    </a:lnTo>
                    <a:lnTo>
                      <a:pt x="71" y="531"/>
                    </a:lnTo>
                    <a:lnTo>
                      <a:pt x="58" y="535"/>
                    </a:lnTo>
                    <a:lnTo>
                      <a:pt x="46" y="538"/>
                    </a:lnTo>
                    <a:lnTo>
                      <a:pt x="89" y="534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8" name="Forma Livre 15">
                <a:extLst>
                  <a:ext uri="{FF2B5EF4-FFF2-40B4-BE49-F238E27FC236}">
                    <a16:creationId xmlns:a16="http://schemas.microsoft.com/office/drawing/2014/main" id="{682BF816-A447-4314-9094-29316D738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942" y="2976837"/>
                <a:ext cx="2060358" cy="739937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21" y="6"/>
                  </a:cxn>
                  <a:cxn ang="0">
                    <a:pos x="31" y="7"/>
                  </a:cxn>
                  <a:cxn ang="0">
                    <a:pos x="40" y="10"/>
                  </a:cxn>
                  <a:cxn ang="0">
                    <a:pos x="51" y="14"/>
                  </a:cxn>
                  <a:cxn ang="0">
                    <a:pos x="61" y="19"/>
                  </a:cxn>
                  <a:cxn ang="0">
                    <a:pos x="71" y="25"/>
                  </a:cxn>
                  <a:cxn ang="0">
                    <a:pos x="80" y="30"/>
                  </a:cxn>
                  <a:cxn ang="0">
                    <a:pos x="98" y="47"/>
                  </a:cxn>
                  <a:cxn ang="0">
                    <a:pos x="116" y="66"/>
                  </a:cxn>
                  <a:cxn ang="0">
                    <a:pos x="134" y="88"/>
                  </a:cxn>
                  <a:cxn ang="0">
                    <a:pos x="151" y="113"/>
                  </a:cxn>
                  <a:cxn ang="0">
                    <a:pos x="166" y="142"/>
                  </a:cxn>
                  <a:cxn ang="0">
                    <a:pos x="180" y="172"/>
                  </a:cxn>
                  <a:cxn ang="0">
                    <a:pos x="192" y="205"/>
                  </a:cxn>
                  <a:cxn ang="0">
                    <a:pos x="203" y="240"/>
                  </a:cxn>
                  <a:cxn ang="0">
                    <a:pos x="213" y="277"/>
                  </a:cxn>
                  <a:cxn ang="0">
                    <a:pos x="221" y="316"/>
                  </a:cxn>
                  <a:cxn ang="0">
                    <a:pos x="228" y="357"/>
                  </a:cxn>
                  <a:cxn ang="0">
                    <a:pos x="232" y="399"/>
                  </a:cxn>
                  <a:cxn ang="0">
                    <a:pos x="232" y="399"/>
                  </a:cxn>
                  <a:cxn ang="0">
                    <a:pos x="235" y="440"/>
                  </a:cxn>
                  <a:cxn ang="0">
                    <a:pos x="236" y="481"/>
                  </a:cxn>
                  <a:cxn ang="0">
                    <a:pos x="235" y="521"/>
                  </a:cxn>
                  <a:cxn ang="0">
                    <a:pos x="231" y="560"/>
                  </a:cxn>
                  <a:cxn ang="0">
                    <a:pos x="225" y="596"/>
                  </a:cxn>
                  <a:cxn ang="0">
                    <a:pos x="218" y="630"/>
                  </a:cxn>
                  <a:cxn ang="0">
                    <a:pos x="210" y="663"/>
                  </a:cxn>
                  <a:cxn ang="0">
                    <a:pos x="200" y="694"/>
                  </a:cxn>
                  <a:cxn ang="0">
                    <a:pos x="188" y="721"/>
                  </a:cxn>
                  <a:cxn ang="0">
                    <a:pos x="175" y="746"/>
                  </a:cxn>
                  <a:cxn ang="0">
                    <a:pos x="160" y="768"/>
                  </a:cxn>
                  <a:cxn ang="0">
                    <a:pos x="145" y="787"/>
                  </a:cxn>
                  <a:cxn ang="0">
                    <a:pos x="137" y="796"/>
                  </a:cxn>
                  <a:cxn ang="0">
                    <a:pos x="128" y="803"/>
                  </a:cxn>
                  <a:cxn ang="0">
                    <a:pos x="119" y="808"/>
                  </a:cxn>
                  <a:cxn ang="0">
                    <a:pos x="111" y="814"/>
                  </a:cxn>
                  <a:cxn ang="0">
                    <a:pos x="101" y="819"/>
                  </a:cxn>
                  <a:cxn ang="0">
                    <a:pos x="91" y="822"/>
                  </a:cxn>
                  <a:cxn ang="0">
                    <a:pos x="82" y="825"/>
                  </a:cxn>
                  <a:cxn ang="0">
                    <a:pos x="72" y="826"/>
                  </a:cxn>
                  <a:cxn ang="0">
                    <a:pos x="2296" y="592"/>
                  </a:cxn>
                  <a:cxn ang="0">
                    <a:pos x="2296" y="592"/>
                  </a:cxn>
                  <a:cxn ang="0">
                    <a:pos x="2300" y="590"/>
                  </a:cxn>
                  <a:cxn ang="0">
                    <a:pos x="46" y="0"/>
                  </a:cxn>
                </a:cxnLst>
                <a:rect l="0" t="0" r="r" b="b"/>
                <a:pathLst>
                  <a:path w="2300" h="826">
                    <a:moveTo>
                      <a:pt x="4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lnTo>
                      <a:pt x="21" y="6"/>
                    </a:lnTo>
                    <a:lnTo>
                      <a:pt x="31" y="7"/>
                    </a:lnTo>
                    <a:lnTo>
                      <a:pt x="40" y="10"/>
                    </a:lnTo>
                    <a:lnTo>
                      <a:pt x="51" y="14"/>
                    </a:lnTo>
                    <a:lnTo>
                      <a:pt x="61" y="19"/>
                    </a:lnTo>
                    <a:lnTo>
                      <a:pt x="71" y="25"/>
                    </a:lnTo>
                    <a:lnTo>
                      <a:pt x="80" y="30"/>
                    </a:lnTo>
                    <a:lnTo>
                      <a:pt x="98" y="47"/>
                    </a:lnTo>
                    <a:lnTo>
                      <a:pt x="116" y="66"/>
                    </a:lnTo>
                    <a:lnTo>
                      <a:pt x="134" y="88"/>
                    </a:lnTo>
                    <a:lnTo>
                      <a:pt x="151" y="113"/>
                    </a:lnTo>
                    <a:lnTo>
                      <a:pt x="166" y="142"/>
                    </a:lnTo>
                    <a:lnTo>
                      <a:pt x="180" y="172"/>
                    </a:lnTo>
                    <a:lnTo>
                      <a:pt x="192" y="205"/>
                    </a:lnTo>
                    <a:lnTo>
                      <a:pt x="203" y="240"/>
                    </a:lnTo>
                    <a:lnTo>
                      <a:pt x="213" y="277"/>
                    </a:lnTo>
                    <a:lnTo>
                      <a:pt x="221" y="316"/>
                    </a:lnTo>
                    <a:lnTo>
                      <a:pt x="228" y="357"/>
                    </a:lnTo>
                    <a:lnTo>
                      <a:pt x="232" y="399"/>
                    </a:lnTo>
                    <a:lnTo>
                      <a:pt x="232" y="399"/>
                    </a:lnTo>
                    <a:lnTo>
                      <a:pt x="235" y="440"/>
                    </a:lnTo>
                    <a:lnTo>
                      <a:pt x="236" y="481"/>
                    </a:lnTo>
                    <a:lnTo>
                      <a:pt x="235" y="521"/>
                    </a:lnTo>
                    <a:lnTo>
                      <a:pt x="231" y="560"/>
                    </a:lnTo>
                    <a:lnTo>
                      <a:pt x="225" y="596"/>
                    </a:lnTo>
                    <a:lnTo>
                      <a:pt x="218" y="630"/>
                    </a:lnTo>
                    <a:lnTo>
                      <a:pt x="210" y="663"/>
                    </a:lnTo>
                    <a:lnTo>
                      <a:pt x="200" y="694"/>
                    </a:lnTo>
                    <a:lnTo>
                      <a:pt x="188" y="721"/>
                    </a:lnTo>
                    <a:lnTo>
                      <a:pt x="175" y="746"/>
                    </a:lnTo>
                    <a:lnTo>
                      <a:pt x="160" y="768"/>
                    </a:lnTo>
                    <a:lnTo>
                      <a:pt x="145" y="787"/>
                    </a:lnTo>
                    <a:lnTo>
                      <a:pt x="137" y="796"/>
                    </a:lnTo>
                    <a:lnTo>
                      <a:pt x="128" y="803"/>
                    </a:lnTo>
                    <a:lnTo>
                      <a:pt x="119" y="808"/>
                    </a:lnTo>
                    <a:lnTo>
                      <a:pt x="111" y="814"/>
                    </a:lnTo>
                    <a:lnTo>
                      <a:pt x="101" y="819"/>
                    </a:lnTo>
                    <a:lnTo>
                      <a:pt x="91" y="822"/>
                    </a:lnTo>
                    <a:lnTo>
                      <a:pt x="82" y="825"/>
                    </a:lnTo>
                    <a:lnTo>
                      <a:pt x="72" y="826"/>
                    </a:lnTo>
                    <a:lnTo>
                      <a:pt x="2296" y="592"/>
                    </a:lnTo>
                    <a:lnTo>
                      <a:pt x="2296" y="592"/>
                    </a:lnTo>
                    <a:lnTo>
                      <a:pt x="2300" y="590"/>
                    </a:lnTo>
                    <a:lnTo>
                      <a:pt x="4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9" name="Grupo 240">
              <a:extLst>
                <a:ext uri="{FF2B5EF4-FFF2-40B4-BE49-F238E27FC236}">
                  <a16:creationId xmlns:a16="http://schemas.microsoft.com/office/drawing/2014/main" id="{036FB1FA-F980-4D1C-B2FB-E5DD2A98A903}"/>
                </a:ext>
              </a:extLst>
            </p:cNvPr>
            <p:cNvGrpSpPr/>
            <p:nvPr/>
          </p:nvGrpSpPr>
          <p:grpSpPr>
            <a:xfrm>
              <a:off x="3546824" y="4007863"/>
              <a:ext cx="2323725" cy="809812"/>
              <a:chOff x="3603172" y="3254828"/>
              <a:chExt cx="2323725" cy="809812"/>
            </a:xfrm>
          </p:grpSpPr>
          <p:sp>
            <p:nvSpPr>
              <p:cNvPr id="21" name="Forma Livre 19">
                <a:extLst>
                  <a:ext uri="{FF2B5EF4-FFF2-40B4-BE49-F238E27FC236}">
                    <a16:creationId xmlns:a16="http://schemas.microsoft.com/office/drawing/2014/main" id="{91F13321-4A38-4DEA-8D9A-EEBB23145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172" y="3263787"/>
                <a:ext cx="408488" cy="800853"/>
              </a:xfrm>
              <a:custGeom>
                <a:avLst/>
                <a:gdLst/>
                <a:ahLst/>
                <a:cxnLst>
                  <a:cxn ang="0">
                    <a:pos x="450" y="423"/>
                  </a:cxn>
                  <a:cxn ang="0">
                    <a:pos x="455" y="513"/>
                  </a:cxn>
                  <a:cxn ang="0">
                    <a:pos x="451" y="599"/>
                  </a:cxn>
                  <a:cxn ang="0">
                    <a:pos x="439" y="676"/>
                  </a:cxn>
                  <a:cxn ang="0">
                    <a:pos x="419" y="745"/>
                  </a:cxn>
                  <a:cxn ang="0">
                    <a:pos x="392" y="803"/>
                  </a:cxn>
                  <a:cxn ang="0">
                    <a:pos x="367" y="839"/>
                  </a:cxn>
                  <a:cxn ang="0">
                    <a:pos x="349" y="858"/>
                  </a:cxn>
                  <a:cxn ang="0">
                    <a:pos x="330" y="873"/>
                  </a:cxn>
                  <a:cxn ang="0">
                    <a:pos x="309" y="884"/>
                  </a:cxn>
                  <a:cxn ang="0">
                    <a:pos x="287" y="891"/>
                  </a:cxn>
                  <a:cxn ang="0">
                    <a:pos x="276" y="893"/>
                  </a:cxn>
                  <a:cxn ang="0">
                    <a:pos x="253" y="893"/>
                  </a:cxn>
                  <a:cxn ang="0">
                    <a:pos x="229" y="888"/>
                  </a:cxn>
                  <a:cxn ang="0">
                    <a:pos x="207" y="880"/>
                  </a:cxn>
                  <a:cxn ang="0">
                    <a:pos x="185" y="866"/>
                  </a:cxn>
                  <a:cxn ang="0">
                    <a:pos x="164" y="850"/>
                  </a:cxn>
                  <a:cxn ang="0">
                    <a:pos x="123" y="806"/>
                  </a:cxn>
                  <a:cxn ang="0">
                    <a:pos x="87" y="749"/>
                  </a:cxn>
                  <a:cxn ang="0">
                    <a:pos x="55" y="680"/>
                  </a:cxn>
                  <a:cxn ang="0">
                    <a:pos x="29" y="601"/>
                  </a:cxn>
                  <a:cxn ang="0">
                    <a:pos x="11" y="516"/>
                  </a:cxn>
                  <a:cxn ang="0">
                    <a:pos x="6" y="470"/>
                  </a:cxn>
                  <a:cxn ang="0">
                    <a:pos x="0" y="381"/>
                  </a:cxn>
                  <a:cxn ang="0">
                    <a:pos x="4" y="295"/>
                  </a:cxn>
                  <a:cxn ang="0">
                    <a:pos x="17" y="216"/>
                  </a:cxn>
                  <a:cxn ang="0">
                    <a:pos x="37" y="149"/>
                  </a:cxn>
                  <a:cxn ang="0">
                    <a:pos x="63" y="89"/>
                  </a:cxn>
                  <a:cxn ang="0">
                    <a:pos x="88" y="55"/>
                  </a:cxn>
                  <a:cxn ang="0">
                    <a:pos x="106" y="36"/>
                  </a:cxn>
                  <a:cxn ang="0">
                    <a:pos x="126" y="20"/>
                  </a:cxn>
                  <a:cxn ang="0">
                    <a:pos x="146" y="9"/>
                  </a:cxn>
                  <a:cxn ang="0">
                    <a:pos x="168" y="2"/>
                  </a:cxn>
                  <a:cxn ang="0">
                    <a:pos x="181" y="1"/>
                  </a:cxn>
                  <a:cxn ang="0">
                    <a:pos x="203" y="1"/>
                  </a:cxn>
                  <a:cxn ang="0">
                    <a:pos x="226" y="5"/>
                  </a:cxn>
                  <a:cxn ang="0">
                    <a:pos x="248" y="13"/>
                  </a:cxn>
                  <a:cxn ang="0">
                    <a:pos x="270" y="26"/>
                  </a:cxn>
                  <a:cxn ang="0">
                    <a:pos x="293" y="42"/>
                  </a:cxn>
                  <a:cxn ang="0">
                    <a:pos x="333" y="87"/>
                  </a:cxn>
                  <a:cxn ang="0">
                    <a:pos x="370" y="145"/>
                  </a:cxn>
                  <a:cxn ang="0">
                    <a:pos x="400" y="214"/>
                  </a:cxn>
                  <a:cxn ang="0">
                    <a:pos x="426" y="291"/>
                  </a:cxn>
                  <a:cxn ang="0">
                    <a:pos x="444" y="378"/>
                  </a:cxn>
                  <a:cxn ang="0">
                    <a:pos x="450" y="423"/>
                  </a:cxn>
                </a:cxnLst>
                <a:rect l="0" t="0" r="r" b="b"/>
                <a:pathLst>
                  <a:path w="455" h="894">
                    <a:moveTo>
                      <a:pt x="450" y="423"/>
                    </a:moveTo>
                    <a:lnTo>
                      <a:pt x="450" y="423"/>
                    </a:lnTo>
                    <a:lnTo>
                      <a:pt x="454" y="469"/>
                    </a:lnTo>
                    <a:lnTo>
                      <a:pt x="455" y="513"/>
                    </a:lnTo>
                    <a:lnTo>
                      <a:pt x="454" y="557"/>
                    </a:lnTo>
                    <a:lnTo>
                      <a:pt x="451" y="599"/>
                    </a:lnTo>
                    <a:lnTo>
                      <a:pt x="446" y="639"/>
                    </a:lnTo>
                    <a:lnTo>
                      <a:pt x="439" y="676"/>
                    </a:lnTo>
                    <a:lnTo>
                      <a:pt x="430" y="712"/>
                    </a:lnTo>
                    <a:lnTo>
                      <a:pt x="419" y="745"/>
                    </a:lnTo>
                    <a:lnTo>
                      <a:pt x="406" y="775"/>
                    </a:lnTo>
                    <a:lnTo>
                      <a:pt x="392" y="803"/>
                    </a:lnTo>
                    <a:lnTo>
                      <a:pt x="375" y="828"/>
                    </a:lnTo>
                    <a:lnTo>
                      <a:pt x="367" y="839"/>
                    </a:lnTo>
                    <a:lnTo>
                      <a:pt x="359" y="848"/>
                    </a:lnTo>
                    <a:lnTo>
                      <a:pt x="349" y="858"/>
                    </a:lnTo>
                    <a:lnTo>
                      <a:pt x="339" y="865"/>
                    </a:lnTo>
                    <a:lnTo>
                      <a:pt x="330" y="873"/>
                    </a:lnTo>
                    <a:lnTo>
                      <a:pt x="319" y="879"/>
                    </a:lnTo>
                    <a:lnTo>
                      <a:pt x="309" y="884"/>
                    </a:lnTo>
                    <a:lnTo>
                      <a:pt x="298" y="888"/>
                    </a:lnTo>
                    <a:lnTo>
                      <a:pt x="287" y="891"/>
                    </a:lnTo>
                    <a:lnTo>
                      <a:pt x="276" y="893"/>
                    </a:lnTo>
                    <a:lnTo>
                      <a:pt x="276" y="893"/>
                    </a:lnTo>
                    <a:lnTo>
                      <a:pt x="264" y="894"/>
                    </a:lnTo>
                    <a:lnTo>
                      <a:pt x="253" y="893"/>
                    </a:lnTo>
                    <a:lnTo>
                      <a:pt x="241" y="891"/>
                    </a:lnTo>
                    <a:lnTo>
                      <a:pt x="229" y="888"/>
                    </a:lnTo>
                    <a:lnTo>
                      <a:pt x="218" y="884"/>
                    </a:lnTo>
                    <a:lnTo>
                      <a:pt x="207" y="880"/>
                    </a:lnTo>
                    <a:lnTo>
                      <a:pt x="196" y="873"/>
                    </a:lnTo>
                    <a:lnTo>
                      <a:pt x="185" y="866"/>
                    </a:lnTo>
                    <a:lnTo>
                      <a:pt x="174" y="859"/>
                    </a:lnTo>
                    <a:lnTo>
                      <a:pt x="164" y="850"/>
                    </a:lnTo>
                    <a:lnTo>
                      <a:pt x="143" y="831"/>
                    </a:lnTo>
                    <a:lnTo>
                      <a:pt x="123" y="806"/>
                    </a:lnTo>
                    <a:lnTo>
                      <a:pt x="103" y="779"/>
                    </a:lnTo>
                    <a:lnTo>
                      <a:pt x="87" y="749"/>
                    </a:lnTo>
                    <a:lnTo>
                      <a:pt x="70" y="716"/>
                    </a:lnTo>
                    <a:lnTo>
                      <a:pt x="55" y="680"/>
                    </a:lnTo>
                    <a:lnTo>
                      <a:pt x="41" y="643"/>
                    </a:lnTo>
                    <a:lnTo>
                      <a:pt x="29" y="601"/>
                    </a:lnTo>
                    <a:lnTo>
                      <a:pt x="19" y="560"/>
                    </a:lnTo>
                    <a:lnTo>
                      <a:pt x="11" y="516"/>
                    </a:lnTo>
                    <a:lnTo>
                      <a:pt x="6" y="470"/>
                    </a:lnTo>
                    <a:lnTo>
                      <a:pt x="6" y="470"/>
                    </a:lnTo>
                    <a:lnTo>
                      <a:pt x="1" y="425"/>
                    </a:lnTo>
                    <a:lnTo>
                      <a:pt x="0" y="381"/>
                    </a:lnTo>
                    <a:lnTo>
                      <a:pt x="1" y="336"/>
                    </a:lnTo>
                    <a:lnTo>
                      <a:pt x="4" y="295"/>
                    </a:lnTo>
                    <a:lnTo>
                      <a:pt x="10" y="255"/>
                    </a:lnTo>
                    <a:lnTo>
                      <a:pt x="17" y="216"/>
                    </a:lnTo>
                    <a:lnTo>
                      <a:pt x="26" y="182"/>
                    </a:lnTo>
                    <a:lnTo>
                      <a:pt x="37" y="149"/>
                    </a:lnTo>
                    <a:lnTo>
                      <a:pt x="50" y="117"/>
                    </a:lnTo>
                    <a:lnTo>
                      <a:pt x="63" y="89"/>
                    </a:lnTo>
                    <a:lnTo>
                      <a:pt x="80" y="66"/>
                    </a:lnTo>
                    <a:lnTo>
                      <a:pt x="88" y="55"/>
                    </a:lnTo>
                    <a:lnTo>
                      <a:pt x="97" y="45"/>
                    </a:lnTo>
                    <a:lnTo>
                      <a:pt x="106" y="36"/>
                    </a:lnTo>
                    <a:lnTo>
                      <a:pt x="116" y="27"/>
                    </a:lnTo>
                    <a:lnTo>
                      <a:pt x="126" y="20"/>
                    </a:lnTo>
                    <a:lnTo>
                      <a:pt x="137" y="15"/>
                    </a:lnTo>
                    <a:lnTo>
                      <a:pt x="146" y="9"/>
                    </a:lnTo>
                    <a:lnTo>
                      <a:pt x="157" y="5"/>
                    </a:lnTo>
                    <a:lnTo>
                      <a:pt x="168" y="2"/>
                    </a:lnTo>
                    <a:lnTo>
                      <a:pt x="181" y="1"/>
                    </a:lnTo>
                    <a:lnTo>
                      <a:pt x="181" y="1"/>
                    </a:lnTo>
                    <a:lnTo>
                      <a:pt x="192" y="0"/>
                    </a:lnTo>
                    <a:lnTo>
                      <a:pt x="203" y="1"/>
                    </a:lnTo>
                    <a:lnTo>
                      <a:pt x="214" y="2"/>
                    </a:lnTo>
                    <a:lnTo>
                      <a:pt x="226" y="5"/>
                    </a:lnTo>
                    <a:lnTo>
                      <a:pt x="237" y="9"/>
                    </a:lnTo>
                    <a:lnTo>
                      <a:pt x="248" y="13"/>
                    </a:lnTo>
                    <a:lnTo>
                      <a:pt x="259" y="19"/>
                    </a:lnTo>
                    <a:lnTo>
                      <a:pt x="270" y="26"/>
                    </a:lnTo>
                    <a:lnTo>
                      <a:pt x="281" y="34"/>
                    </a:lnTo>
                    <a:lnTo>
                      <a:pt x="293" y="42"/>
                    </a:lnTo>
                    <a:lnTo>
                      <a:pt x="313" y="63"/>
                    </a:lnTo>
                    <a:lnTo>
                      <a:pt x="333" y="87"/>
                    </a:lnTo>
                    <a:lnTo>
                      <a:pt x="352" y="114"/>
                    </a:lnTo>
                    <a:lnTo>
                      <a:pt x="370" y="145"/>
                    </a:lnTo>
                    <a:lnTo>
                      <a:pt x="385" y="178"/>
                    </a:lnTo>
                    <a:lnTo>
                      <a:pt x="400" y="214"/>
                    </a:lnTo>
                    <a:lnTo>
                      <a:pt x="414" y="251"/>
                    </a:lnTo>
                    <a:lnTo>
                      <a:pt x="426" y="291"/>
                    </a:lnTo>
                    <a:lnTo>
                      <a:pt x="436" y="334"/>
                    </a:lnTo>
                    <a:lnTo>
                      <a:pt x="444" y="378"/>
                    </a:lnTo>
                    <a:lnTo>
                      <a:pt x="450" y="423"/>
                    </a:lnTo>
                    <a:lnTo>
                      <a:pt x="450" y="423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2" name="Forma Livre 20">
                <a:extLst>
                  <a:ext uri="{FF2B5EF4-FFF2-40B4-BE49-F238E27FC236}">
                    <a16:creationId xmlns:a16="http://schemas.microsoft.com/office/drawing/2014/main" id="{95D2F2DC-453F-48F1-B472-00171C232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505" y="3412490"/>
                <a:ext cx="266951" cy="521361"/>
              </a:xfrm>
              <a:custGeom>
                <a:avLst/>
                <a:gdLst/>
                <a:ahLst/>
                <a:cxnLst>
                  <a:cxn ang="0">
                    <a:pos x="292" y="276"/>
                  </a:cxn>
                  <a:cxn ang="0">
                    <a:pos x="296" y="334"/>
                  </a:cxn>
                  <a:cxn ang="0">
                    <a:pos x="293" y="389"/>
                  </a:cxn>
                  <a:cxn ang="0">
                    <a:pos x="285" y="440"/>
                  </a:cxn>
                  <a:cxn ang="0">
                    <a:pos x="271" y="485"/>
                  </a:cxn>
                  <a:cxn ang="0">
                    <a:pos x="255" y="523"/>
                  </a:cxn>
                  <a:cxn ang="0">
                    <a:pos x="233" y="552"/>
                  </a:cxn>
                  <a:cxn ang="0">
                    <a:pos x="207" y="572"/>
                  </a:cxn>
                  <a:cxn ang="0">
                    <a:pos x="179" y="581"/>
                  </a:cxn>
                  <a:cxn ang="0">
                    <a:pos x="164" y="581"/>
                  </a:cxn>
                  <a:cxn ang="0">
                    <a:pos x="135" y="572"/>
                  </a:cxn>
                  <a:cxn ang="0">
                    <a:pos x="106" y="553"/>
                  </a:cxn>
                  <a:cxn ang="0">
                    <a:pos x="80" y="524"/>
                  </a:cxn>
                  <a:cxn ang="0">
                    <a:pos x="56" y="487"/>
                  </a:cxn>
                  <a:cxn ang="0">
                    <a:pos x="35" y="443"/>
                  </a:cxn>
                  <a:cxn ang="0">
                    <a:pos x="19" y="392"/>
                  </a:cxn>
                  <a:cxn ang="0">
                    <a:pos x="6" y="336"/>
                  </a:cxn>
                  <a:cxn ang="0">
                    <a:pos x="2" y="306"/>
                  </a:cxn>
                  <a:cxn ang="0">
                    <a:pos x="0" y="248"/>
                  </a:cxn>
                  <a:cxn ang="0">
                    <a:pos x="2" y="192"/>
                  </a:cxn>
                  <a:cxn ang="0">
                    <a:pos x="11" y="142"/>
                  </a:cxn>
                  <a:cxn ang="0">
                    <a:pos x="23" y="96"/>
                  </a:cxn>
                  <a:cxn ang="0">
                    <a:pos x="41" y="59"/>
                  </a:cxn>
                  <a:cxn ang="0">
                    <a:pos x="63" y="29"/>
                  </a:cxn>
                  <a:cxn ang="0">
                    <a:pos x="88" y="9"/>
                  </a:cxn>
                  <a:cxn ang="0">
                    <a:pos x="117" y="1"/>
                  </a:cxn>
                  <a:cxn ang="0">
                    <a:pos x="132" y="0"/>
                  </a:cxn>
                  <a:cxn ang="0">
                    <a:pos x="161" y="9"/>
                  </a:cxn>
                  <a:cxn ang="0">
                    <a:pos x="190" y="29"/>
                  </a:cxn>
                  <a:cxn ang="0">
                    <a:pos x="216" y="56"/>
                  </a:cxn>
                  <a:cxn ang="0">
                    <a:pos x="240" y="94"/>
                  </a:cxn>
                  <a:cxn ang="0">
                    <a:pos x="260" y="139"/>
                  </a:cxn>
                  <a:cxn ang="0">
                    <a:pos x="277" y="190"/>
                  </a:cxn>
                  <a:cxn ang="0">
                    <a:pos x="288" y="245"/>
                  </a:cxn>
                  <a:cxn ang="0">
                    <a:pos x="292" y="276"/>
                  </a:cxn>
                </a:cxnLst>
                <a:rect l="0" t="0" r="r" b="b"/>
                <a:pathLst>
                  <a:path w="296" h="581">
                    <a:moveTo>
                      <a:pt x="292" y="276"/>
                    </a:moveTo>
                    <a:lnTo>
                      <a:pt x="292" y="276"/>
                    </a:lnTo>
                    <a:lnTo>
                      <a:pt x="295" y="305"/>
                    </a:lnTo>
                    <a:lnTo>
                      <a:pt x="296" y="334"/>
                    </a:lnTo>
                    <a:lnTo>
                      <a:pt x="295" y="363"/>
                    </a:lnTo>
                    <a:lnTo>
                      <a:pt x="293" y="389"/>
                    </a:lnTo>
                    <a:lnTo>
                      <a:pt x="289" y="415"/>
                    </a:lnTo>
                    <a:lnTo>
                      <a:pt x="285" y="440"/>
                    </a:lnTo>
                    <a:lnTo>
                      <a:pt x="280" y="463"/>
                    </a:lnTo>
                    <a:lnTo>
                      <a:pt x="271" y="485"/>
                    </a:lnTo>
                    <a:lnTo>
                      <a:pt x="263" y="505"/>
                    </a:lnTo>
                    <a:lnTo>
                      <a:pt x="255" y="523"/>
                    </a:lnTo>
                    <a:lnTo>
                      <a:pt x="244" y="539"/>
                    </a:lnTo>
                    <a:lnTo>
                      <a:pt x="233" y="552"/>
                    </a:lnTo>
                    <a:lnTo>
                      <a:pt x="220" y="564"/>
                    </a:lnTo>
                    <a:lnTo>
                      <a:pt x="207" y="572"/>
                    </a:lnTo>
                    <a:lnTo>
                      <a:pt x="193" y="578"/>
                    </a:lnTo>
                    <a:lnTo>
                      <a:pt x="179" y="581"/>
                    </a:lnTo>
                    <a:lnTo>
                      <a:pt x="179" y="581"/>
                    </a:lnTo>
                    <a:lnTo>
                      <a:pt x="164" y="581"/>
                    </a:lnTo>
                    <a:lnTo>
                      <a:pt x="149" y="578"/>
                    </a:lnTo>
                    <a:lnTo>
                      <a:pt x="135" y="572"/>
                    </a:lnTo>
                    <a:lnTo>
                      <a:pt x="120" y="564"/>
                    </a:lnTo>
                    <a:lnTo>
                      <a:pt x="106" y="553"/>
                    </a:lnTo>
                    <a:lnTo>
                      <a:pt x="92" y="541"/>
                    </a:lnTo>
                    <a:lnTo>
                      <a:pt x="80" y="524"/>
                    </a:lnTo>
                    <a:lnTo>
                      <a:pt x="67" y="508"/>
                    </a:lnTo>
                    <a:lnTo>
                      <a:pt x="56" y="487"/>
                    </a:lnTo>
                    <a:lnTo>
                      <a:pt x="45" y="466"/>
                    </a:lnTo>
                    <a:lnTo>
                      <a:pt x="35" y="443"/>
                    </a:lnTo>
                    <a:lnTo>
                      <a:pt x="26" y="418"/>
                    </a:lnTo>
                    <a:lnTo>
                      <a:pt x="19" y="392"/>
                    </a:lnTo>
                    <a:lnTo>
                      <a:pt x="12" y="364"/>
                    </a:lnTo>
                    <a:lnTo>
                      <a:pt x="6" y="336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1" y="277"/>
                    </a:lnTo>
                    <a:lnTo>
                      <a:pt x="0" y="248"/>
                    </a:lnTo>
                    <a:lnTo>
                      <a:pt x="0" y="219"/>
                    </a:lnTo>
                    <a:lnTo>
                      <a:pt x="2" y="192"/>
                    </a:lnTo>
                    <a:lnTo>
                      <a:pt x="5" y="165"/>
                    </a:lnTo>
                    <a:lnTo>
                      <a:pt x="11" y="142"/>
                    </a:lnTo>
                    <a:lnTo>
                      <a:pt x="16" y="118"/>
                    </a:lnTo>
                    <a:lnTo>
                      <a:pt x="23" y="96"/>
                    </a:lnTo>
                    <a:lnTo>
                      <a:pt x="31" y="77"/>
                    </a:lnTo>
                    <a:lnTo>
                      <a:pt x="41" y="59"/>
                    </a:lnTo>
                    <a:lnTo>
                      <a:pt x="51" y="42"/>
                    </a:lnTo>
                    <a:lnTo>
                      <a:pt x="63" y="29"/>
                    </a:lnTo>
                    <a:lnTo>
                      <a:pt x="75" y="18"/>
                    </a:lnTo>
                    <a:lnTo>
                      <a:pt x="88" y="9"/>
                    </a:lnTo>
                    <a:lnTo>
                      <a:pt x="102" y="4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32" y="0"/>
                    </a:lnTo>
                    <a:lnTo>
                      <a:pt x="146" y="4"/>
                    </a:lnTo>
                    <a:lnTo>
                      <a:pt x="161" y="9"/>
                    </a:lnTo>
                    <a:lnTo>
                      <a:pt x="175" y="18"/>
                    </a:lnTo>
                    <a:lnTo>
                      <a:pt x="190" y="29"/>
                    </a:lnTo>
                    <a:lnTo>
                      <a:pt x="202" y="41"/>
                    </a:lnTo>
                    <a:lnTo>
                      <a:pt x="216" y="56"/>
                    </a:lnTo>
                    <a:lnTo>
                      <a:pt x="229" y="74"/>
                    </a:lnTo>
                    <a:lnTo>
                      <a:pt x="240" y="94"/>
                    </a:lnTo>
                    <a:lnTo>
                      <a:pt x="251" y="116"/>
                    </a:lnTo>
                    <a:lnTo>
                      <a:pt x="260" y="139"/>
                    </a:lnTo>
                    <a:lnTo>
                      <a:pt x="269" y="164"/>
                    </a:lnTo>
                    <a:lnTo>
                      <a:pt x="277" y="190"/>
                    </a:lnTo>
                    <a:lnTo>
                      <a:pt x="284" y="218"/>
                    </a:lnTo>
                    <a:lnTo>
                      <a:pt x="288" y="245"/>
                    </a:lnTo>
                    <a:lnTo>
                      <a:pt x="292" y="276"/>
                    </a:lnTo>
                    <a:lnTo>
                      <a:pt x="292" y="276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3" name="Forma Livre 21">
                <a:extLst>
                  <a:ext uri="{FF2B5EF4-FFF2-40B4-BE49-F238E27FC236}">
                    <a16:creationId xmlns:a16="http://schemas.microsoft.com/office/drawing/2014/main" id="{67706386-DCB8-4D0C-91D8-6CE0BB294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211" y="3408907"/>
                <a:ext cx="204244" cy="524944"/>
              </a:xfrm>
              <a:custGeom>
                <a:avLst/>
                <a:gdLst/>
                <a:ahLst/>
                <a:cxnLst>
                  <a:cxn ang="0">
                    <a:pos x="110" y="581"/>
                  </a:cxn>
                  <a:cxn ang="0">
                    <a:pos x="139" y="573"/>
                  </a:cxn>
                  <a:cxn ang="0">
                    <a:pos x="164" y="552"/>
                  </a:cxn>
                  <a:cxn ang="0">
                    <a:pos x="186" y="523"/>
                  </a:cxn>
                  <a:cxn ang="0">
                    <a:pos x="204" y="486"/>
                  </a:cxn>
                  <a:cxn ang="0">
                    <a:pos x="216" y="440"/>
                  </a:cxn>
                  <a:cxn ang="0">
                    <a:pos x="225" y="389"/>
                  </a:cxn>
                  <a:cxn ang="0">
                    <a:pos x="228" y="334"/>
                  </a:cxn>
                  <a:cxn ang="0">
                    <a:pos x="223" y="275"/>
                  </a:cxn>
                  <a:cxn ang="0">
                    <a:pos x="221" y="246"/>
                  </a:cxn>
                  <a:cxn ang="0">
                    <a:pos x="208" y="189"/>
                  </a:cxn>
                  <a:cxn ang="0">
                    <a:pos x="192" y="140"/>
                  </a:cxn>
                  <a:cxn ang="0">
                    <a:pos x="171" y="94"/>
                  </a:cxn>
                  <a:cxn ang="0">
                    <a:pos x="147" y="57"/>
                  </a:cxn>
                  <a:cxn ang="0">
                    <a:pos x="121" y="28"/>
                  </a:cxn>
                  <a:cxn ang="0">
                    <a:pos x="92" y="8"/>
                  </a:cxn>
                  <a:cxn ang="0">
                    <a:pos x="63" y="0"/>
                  </a:cxn>
                  <a:cxn ang="0">
                    <a:pos x="0" y="7"/>
                  </a:cxn>
                  <a:cxn ang="0">
                    <a:pos x="15" y="6"/>
                  </a:cxn>
                  <a:cxn ang="0">
                    <a:pos x="44" y="15"/>
                  </a:cxn>
                  <a:cxn ang="0">
                    <a:pos x="73" y="35"/>
                  </a:cxn>
                  <a:cxn ang="0">
                    <a:pos x="99" y="62"/>
                  </a:cxn>
                  <a:cxn ang="0">
                    <a:pos x="123" y="100"/>
                  </a:cxn>
                  <a:cxn ang="0">
                    <a:pos x="143" y="145"/>
                  </a:cxn>
                  <a:cxn ang="0">
                    <a:pos x="160" y="196"/>
                  </a:cxn>
                  <a:cxn ang="0">
                    <a:pos x="171" y="251"/>
                  </a:cxn>
                  <a:cxn ang="0">
                    <a:pos x="175" y="282"/>
                  </a:cxn>
                  <a:cxn ang="0">
                    <a:pos x="179" y="340"/>
                  </a:cxn>
                  <a:cxn ang="0">
                    <a:pos x="176" y="395"/>
                  </a:cxn>
                  <a:cxn ang="0">
                    <a:pos x="168" y="446"/>
                  </a:cxn>
                  <a:cxn ang="0">
                    <a:pos x="154" y="491"/>
                  </a:cxn>
                  <a:cxn ang="0">
                    <a:pos x="138" y="529"/>
                  </a:cxn>
                  <a:cxn ang="0">
                    <a:pos x="116" y="558"/>
                  </a:cxn>
                  <a:cxn ang="0">
                    <a:pos x="90" y="578"/>
                  </a:cxn>
                  <a:cxn ang="0">
                    <a:pos x="62" y="587"/>
                  </a:cxn>
                </a:cxnLst>
                <a:rect l="0" t="0" r="r" b="b"/>
                <a:pathLst>
                  <a:path w="228" h="587">
                    <a:moveTo>
                      <a:pt x="110" y="581"/>
                    </a:moveTo>
                    <a:lnTo>
                      <a:pt x="110" y="581"/>
                    </a:lnTo>
                    <a:lnTo>
                      <a:pt x="124" y="578"/>
                    </a:lnTo>
                    <a:lnTo>
                      <a:pt x="139" y="573"/>
                    </a:lnTo>
                    <a:lnTo>
                      <a:pt x="152" y="563"/>
                    </a:lnTo>
                    <a:lnTo>
                      <a:pt x="164" y="552"/>
                    </a:lnTo>
                    <a:lnTo>
                      <a:pt x="175" y="538"/>
                    </a:lnTo>
                    <a:lnTo>
                      <a:pt x="186" y="523"/>
                    </a:lnTo>
                    <a:lnTo>
                      <a:pt x="196" y="505"/>
                    </a:lnTo>
                    <a:lnTo>
                      <a:pt x="204" y="486"/>
                    </a:lnTo>
                    <a:lnTo>
                      <a:pt x="211" y="464"/>
                    </a:lnTo>
                    <a:lnTo>
                      <a:pt x="216" y="440"/>
                    </a:lnTo>
                    <a:lnTo>
                      <a:pt x="221" y="416"/>
                    </a:lnTo>
                    <a:lnTo>
                      <a:pt x="225" y="389"/>
                    </a:lnTo>
                    <a:lnTo>
                      <a:pt x="226" y="363"/>
                    </a:lnTo>
                    <a:lnTo>
                      <a:pt x="228" y="334"/>
                    </a:lnTo>
                    <a:lnTo>
                      <a:pt x="226" y="305"/>
                    </a:lnTo>
                    <a:lnTo>
                      <a:pt x="223" y="275"/>
                    </a:lnTo>
                    <a:lnTo>
                      <a:pt x="223" y="275"/>
                    </a:lnTo>
                    <a:lnTo>
                      <a:pt x="221" y="246"/>
                    </a:lnTo>
                    <a:lnTo>
                      <a:pt x="215" y="217"/>
                    </a:lnTo>
                    <a:lnTo>
                      <a:pt x="208" y="189"/>
                    </a:lnTo>
                    <a:lnTo>
                      <a:pt x="200" y="163"/>
                    </a:lnTo>
                    <a:lnTo>
                      <a:pt x="192" y="140"/>
                    </a:lnTo>
                    <a:lnTo>
                      <a:pt x="182" y="116"/>
                    </a:lnTo>
                    <a:lnTo>
                      <a:pt x="171" y="94"/>
                    </a:lnTo>
                    <a:lnTo>
                      <a:pt x="160" y="75"/>
                    </a:lnTo>
                    <a:lnTo>
                      <a:pt x="147" y="57"/>
                    </a:lnTo>
                    <a:lnTo>
                      <a:pt x="134" y="42"/>
                    </a:lnTo>
                    <a:lnTo>
                      <a:pt x="121" y="28"/>
                    </a:lnTo>
                    <a:lnTo>
                      <a:pt x="107" y="17"/>
                    </a:lnTo>
                    <a:lnTo>
                      <a:pt x="92" y="8"/>
                    </a:lnTo>
                    <a:lnTo>
                      <a:pt x="77" y="3"/>
                    </a:lnTo>
                    <a:lnTo>
                      <a:pt x="63" y="0"/>
                    </a:lnTo>
                    <a:lnTo>
                      <a:pt x="48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6"/>
                    </a:lnTo>
                    <a:lnTo>
                      <a:pt x="29" y="10"/>
                    </a:lnTo>
                    <a:lnTo>
                      <a:pt x="44" y="15"/>
                    </a:lnTo>
                    <a:lnTo>
                      <a:pt x="58" y="24"/>
                    </a:lnTo>
                    <a:lnTo>
                      <a:pt x="73" y="35"/>
                    </a:lnTo>
                    <a:lnTo>
                      <a:pt x="85" y="47"/>
                    </a:lnTo>
                    <a:lnTo>
                      <a:pt x="99" y="62"/>
                    </a:lnTo>
                    <a:lnTo>
                      <a:pt x="112" y="80"/>
                    </a:lnTo>
                    <a:lnTo>
                      <a:pt x="123" y="100"/>
                    </a:lnTo>
                    <a:lnTo>
                      <a:pt x="134" y="122"/>
                    </a:lnTo>
                    <a:lnTo>
                      <a:pt x="143" y="145"/>
                    </a:lnTo>
                    <a:lnTo>
                      <a:pt x="152" y="170"/>
                    </a:lnTo>
                    <a:lnTo>
                      <a:pt x="160" y="196"/>
                    </a:lnTo>
                    <a:lnTo>
                      <a:pt x="167" y="224"/>
                    </a:lnTo>
                    <a:lnTo>
                      <a:pt x="171" y="251"/>
                    </a:lnTo>
                    <a:lnTo>
                      <a:pt x="175" y="282"/>
                    </a:lnTo>
                    <a:lnTo>
                      <a:pt x="175" y="282"/>
                    </a:lnTo>
                    <a:lnTo>
                      <a:pt x="178" y="311"/>
                    </a:lnTo>
                    <a:lnTo>
                      <a:pt x="179" y="340"/>
                    </a:lnTo>
                    <a:lnTo>
                      <a:pt x="178" y="369"/>
                    </a:lnTo>
                    <a:lnTo>
                      <a:pt x="176" y="395"/>
                    </a:lnTo>
                    <a:lnTo>
                      <a:pt x="172" y="421"/>
                    </a:lnTo>
                    <a:lnTo>
                      <a:pt x="168" y="446"/>
                    </a:lnTo>
                    <a:lnTo>
                      <a:pt x="163" y="469"/>
                    </a:lnTo>
                    <a:lnTo>
                      <a:pt x="154" y="491"/>
                    </a:lnTo>
                    <a:lnTo>
                      <a:pt x="146" y="511"/>
                    </a:lnTo>
                    <a:lnTo>
                      <a:pt x="138" y="529"/>
                    </a:lnTo>
                    <a:lnTo>
                      <a:pt x="127" y="545"/>
                    </a:lnTo>
                    <a:lnTo>
                      <a:pt x="116" y="558"/>
                    </a:lnTo>
                    <a:lnTo>
                      <a:pt x="103" y="570"/>
                    </a:lnTo>
                    <a:lnTo>
                      <a:pt x="90" y="578"/>
                    </a:lnTo>
                    <a:lnTo>
                      <a:pt x="76" y="584"/>
                    </a:lnTo>
                    <a:lnTo>
                      <a:pt x="62" y="587"/>
                    </a:lnTo>
                    <a:lnTo>
                      <a:pt x="110" y="581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4" name="Forma Livre 22">
                <a:extLst>
                  <a:ext uri="{FF2B5EF4-FFF2-40B4-BE49-F238E27FC236}">
                    <a16:creationId xmlns:a16="http://schemas.microsoft.com/office/drawing/2014/main" id="{70FADD9C-C2F4-415C-B77D-77E66A482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417" y="3254828"/>
                <a:ext cx="2162480" cy="80802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11"/>
                  </a:cxn>
                  <a:cxn ang="0">
                    <a:pos x="11" y="10"/>
                  </a:cxn>
                  <a:cxn ang="0">
                    <a:pos x="22" y="11"/>
                  </a:cxn>
                  <a:cxn ang="0">
                    <a:pos x="33" y="12"/>
                  </a:cxn>
                  <a:cxn ang="0">
                    <a:pos x="45" y="15"/>
                  </a:cxn>
                  <a:cxn ang="0">
                    <a:pos x="56" y="19"/>
                  </a:cxn>
                  <a:cxn ang="0">
                    <a:pos x="67" y="23"/>
                  </a:cxn>
                  <a:cxn ang="0">
                    <a:pos x="78" y="29"/>
                  </a:cxn>
                  <a:cxn ang="0">
                    <a:pos x="89" y="36"/>
                  </a:cxn>
                  <a:cxn ang="0">
                    <a:pos x="100" y="44"/>
                  </a:cxn>
                  <a:cxn ang="0">
                    <a:pos x="112" y="52"/>
                  </a:cxn>
                  <a:cxn ang="0">
                    <a:pos x="132" y="73"/>
                  </a:cxn>
                  <a:cxn ang="0">
                    <a:pos x="152" y="97"/>
                  </a:cxn>
                  <a:cxn ang="0">
                    <a:pos x="171" y="124"/>
                  </a:cxn>
                  <a:cxn ang="0">
                    <a:pos x="189" y="155"/>
                  </a:cxn>
                  <a:cxn ang="0">
                    <a:pos x="204" y="188"/>
                  </a:cxn>
                  <a:cxn ang="0">
                    <a:pos x="219" y="224"/>
                  </a:cxn>
                  <a:cxn ang="0">
                    <a:pos x="233" y="261"/>
                  </a:cxn>
                  <a:cxn ang="0">
                    <a:pos x="245" y="301"/>
                  </a:cxn>
                  <a:cxn ang="0">
                    <a:pos x="255" y="344"/>
                  </a:cxn>
                  <a:cxn ang="0">
                    <a:pos x="263" y="388"/>
                  </a:cxn>
                  <a:cxn ang="0">
                    <a:pos x="269" y="433"/>
                  </a:cxn>
                  <a:cxn ang="0">
                    <a:pos x="269" y="433"/>
                  </a:cxn>
                  <a:cxn ang="0">
                    <a:pos x="273" y="479"/>
                  </a:cxn>
                  <a:cxn ang="0">
                    <a:pos x="274" y="523"/>
                  </a:cxn>
                  <a:cxn ang="0">
                    <a:pos x="273" y="567"/>
                  </a:cxn>
                  <a:cxn ang="0">
                    <a:pos x="270" y="609"/>
                  </a:cxn>
                  <a:cxn ang="0">
                    <a:pos x="265" y="649"/>
                  </a:cxn>
                  <a:cxn ang="0">
                    <a:pos x="258" y="686"/>
                  </a:cxn>
                  <a:cxn ang="0">
                    <a:pos x="249" y="722"/>
                  </a:cxn>
                  <a:cxn ang="0">
                    <a:pos x="238" y="755"/>
                  </a:cxn>
                  <a:cxn ang="0">
                    <a:pos x="225" y="785"/>
                  </a:cxn>
                  <a:cxn ang="0">
                    <a:pos x="211" y="813"/>
                  </a:cxn>
                  <a:cxn ang="0">
                    <a:pos x="194" y="838"/>
                  </a:cxn>
                  <a:cxn ang="0">
                    <a:pos x="186" y="849"/>
                  </a:cxn>
                  <a:cxn ang="0">
                    <a:pos x="178" y="858"/>
                  </a:cxn>
                  <a:cxn ang="0">
                    <a:pos x="168" y="868"/>
                  </a:cxn>
                  <a:cxn ang="0">
                    <a:pos x="158" y="875"/>
                  </a:cxn>
                  <a:cxn ang="0">
                    <a:pos x="149" y="883"/>
                  </a:cxn>
                  <a:cxn ang="0">
                    <a:pos x="138" y="889"/>
                  </a:cxn>
                  <a:cxn ang="0">
                    <a:pos x="128" y="894"/>
                  </a:cxn>
                  <a:cxn ang="0">
                    <a:pos x="117" y="898"/>
                  </a:cxn>
                  <a:cxn ang="0">
                    <a:pos x="106" y="901"/>
                  </a:cxn>
                  <a:cxn ang="0">
                    <a:pos x="95" y="903"/>
                  </a:cxn>
                  <a:cxn ang="0">
                    <a:pos x="2413" y="613"/>
                  </a:cxn>
                  <a:cxn ang="0">
                    <a:pos x="80" y="0"/>
                  </a:cxn>
                  <a:cxn ang="0">
                    <a:pos x="0" y="11"/>
                  </a:cxn>
                </a:cxnLst>
                <a:rect l="0" t="0" r="r" b="b"/>
                <a:pathLst>
                  <a:path w="2413" h="903">
                    <a:moveTo>
                      <a:pt x="0" y="11"/>
                    </a:moveTo>
                    <a:lnTo>
                      <a:pt x="0" y="11"/>
                    </a:lnTo>
                    <a:lnTo>
                      <a:pt x="11" y="10"/>
                    </a:lnTo>
                    <a:lnTo>
                      <a:pt x="22" y="11"/>
                    </a:lnTo>
                    <a:lnTo>
                      <a:pt x="33" y="12"/>
                    </a:lnTo>
                    <a:lnTo>
                      <a:pt x="45" y="15"/>
                    </a:lnTo>
                    <a:lnTo>
                      <a:pt x="56" y="19"/>
                    </a:lnTo>
                    <a:lnTo>
                      <a:pt x="67" y="23"/>
                    </a:lnTo>
                    <a:lnTo>
                      <a:pt x="78" y="29"/>
                    </a:lnTo>
                    <a:lnTo>
                      <a:pt x="89" y="36"/>
                    </a:lnTo>
                    <a:lnTo>
                      <a:pt x="100" y="44"/>
                    </a:lnTo>
                    <a:lnTo>
                      <a:pt x="112" y="52"/>
                    </a:lnTo>
                    <a:lnTo>
                      <a:pt x="132" y="73"/>
                    </a:lnTo>
                    <a:lnTo>
                      <a:pt x="152" y="97"/>
                    </a:lnTo>
                    <a:lnTo>
                      <a:pt x="171" y="124"/>
                    </a:lnTo>
                    <a:lnTo>
                      <a:pt x="189" y="155"/>
                    </a:lnTo>
                    <a:lnTo>
                      <a:pt x="204" y="188"/>
                    </a:lnTo>
                    <a:lnTo>
                      <a:pt x="219" y="224"/>
                    </a:lnTo>
                    <a:lnTo>
                      <a:pt x="233" y="261"/>
                    </a:lnTo>
                    <a:lnTo>
                      <a:pt x="245" y="301"/>
                    </a:lnTo>
                    <a:lnTo>
                      <a:pt x="255" y="344"/>
                    </a:lnTo>
                    <a:lnTo>
                      <a:pt x="263" y="388"/>
                    </a:lnTo>
                    <a:lnTo>
                      <a:pt x="269" y="433"/>
                    </a:lnTo>
                    <a:lnTo>
                      <a:pt x="269" y="433"/>
                    </a:lnTo>
                    <a:lnTo>
                      <a:pt x="273" y="479"/>
                    </a:lnTo>
                    <a:lnTo>
                      <a:pt x="274" y="523"/>
                    </a:lnTo>
                    <a:lnTo>
                      <a:pt x="273" y="567"/>
                    </a:lnTo>
                    <a:lnTo>
                      <a:pt x="270" y="609"/>
                    </a:lnTo>
                    <a:lnTo>
                      <a:pt x="265" y="649"/>
                    </a:lnTo>
                    <a:lnTo>
                      <a:pt x="258" y="686"/>
                    </a:lnTo>
                    <a:lnTo>
                      <a:pt x="249" y="722"/>
                    </a:lnTo>
                    <a:lnTo>
                      <a:pt x="238" y="755"/>
                    </a:lnTo>
                    <a:lnTo>
                      <a:pt x="225" y="785"/>
                    </a:lnTo>
                    <a:lnTo>
                      <a:pt x="211" y="813"/>
                    </a:lnTo>
                    <a:lnTo>
                      <a:pt x="194" y="838"/>
                    </a:lnTo>
                    <a:lnTo>
                      <a:pt x="186" y="849"/>
                    </a:lnTo>
                    <a:lnTo>
                      <a:pt x="178" y="858"/>
                    </a:lnTo>
                    <a:lnTo>
                      <a:pt x="168" y="868"/>
                    </a:lnTo>
                    <a:lnTo>
                      <a:pt x="158" y="875"/>
                    </a:lnTo>
                    <a:lnTo>
                      <a:pt x="149" y="883"/>
                    </a:lnTo>
                    <a:lnTo>
                      <a:pt x="138" y="889"/>
                    </a:lnTo>
                    <a:lnTo>
                      <a:pt x="128" y="894"/>
                    </a:lnTo>
                    <a:lnTo>
                      <a:pt x="117" y="898"/>
                    </a:lnTo>
                    <a:lnTo>
                      <a:pt x="106" y="901"/>
                    </a:lnTo>
                    <a:lnTo>
                      <a:pt x="95" y="903"/>
                    </a:lnTo>
                    <a:lnTo>
                      <a:pt x="2413" y="613"/>
                    </a:lnTo>
                    <a:lnTo>
                      <a:pt x="80" y="0"/>
                    </a:lnTo>
                    <a:lnTo>
                      <a:pt x="0" y="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10" name="Grupo 239">
              <a:extLst>
                <a:ext uri="{FF2B5EF4-FFF2-40B4-BE49-F238E27FC236}">
                  <a16:creationId xmlns:a16="http://schemas.microsoft.com/office/drawing/2014/main" id="{B0CE579E-1CA8-495D-BE3F-D9E3ABE3815E}"/>
                </a:ext>
              </a:extLst>
            </p:cNvPr>
            <p:cNvGrpSpPr/>
            <p:nvPr/>
          </p:nvGrpSpPr>
          <p:grpSpPr>
            <a:xfrm>
              <a:off x="4856312" y="4354286"/>
              <a:ext cx="1771908" cy="856393"/>
              <a:chOff x="4876800" y="3592286"/>
              <a:chExt cx="1771908" cy="856393"/>
            </a:xfrm>
          </p:grpSpPr>
          <p:sp>
            <p:nvSpPr>
              <p:cNvPr id="17" name="Forma Livre 26">
                <a:extLst>
                  <a:ext uri="{FF2B5EF4-FFF2-40B4-BE49-F238E27FC236}">
                    <a16:creationId xmlns:a16="http://schemas.microsoft.com/office/drawing/2014/main" id="{03D880DD-A739-487B-94A6-502C2C6F4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6800" y="3604828"/>
                <a:ext cx="440737" cy="843851"/>
              </a:xfrm>
              <a:custGeom>
                <a:avLst/>
                <a:gdLst/>
                <a:ahLst/>
                <a:cxnLst>
                  <a:cxn ang="0">
                    <a:pos x="486" y="444"/>
                  </a:cxn>
                  <a:cxn ang="0">
                    <a:pos x="491" y="541"/>
                  </a:cxn>
                  <a:cxn ang="0">
                    <a:pos x="487" y="630"/>
                  </a:cxn>
                  <a:cxn ang="0">
                    <a:pos x="473" y="712"/>
                  </a:cxn>
                  <a:cxn ang="0">
                    <a:pos x="451" y="785"/>
                  </a:cxn>
                  <a:cxn ang="0">
                    <a:pos x="422" y="847"/>
                  </a:cxn>
                  <a:cxn ang="0">
                    <a:pos x="406" y="872"/>
                  </a:cxn>
                  <a:cxn ang="0">
                    <a:pos x="386" y="894"/>
                  </a:cxn>
                  <a:cxn ang="0">
                    <a:pos x="367" y="912"/>
                  </a:cxn>
                  <a:cxn ang="0">
                    <a:pos x="345" y="927"/>
                  </a:cxn>
                  <a:cxn ang="0">
                    <a:pos x="321" y="936"/>
                  </a:cxn>
                  <a:cxn ang="0">
                    <a:pos x="298" y="941"/>
                  </a:cxn>
                  <a:cxn ang="0">
                    <a:pos x="286" y="942"/>
                  </a:cxn>
                  <a:cxn ang="0">
                    <a:pos x="261" y="939"/>
                  </a:cxn>
                  <a:cxn ang="0">
                    <a:pos x="236" y="934"/>
                  </a:cxn>
                  <a:cxn ang="0">
                    <a:pos x="212" y="921"/>
                  </a:cxn>
                  <a:cxn ang="0">
                    <a:pos x="189" y="906"/>
                  </a:cxn>
                  <a:cxn ang="0">
                    <a:pos x="166" y="887"/>
                  </a:cxn>
                  <a:cxn ang="0">
                    <a:pos x="132" y="851"/>
                  </a:cxn>
                  <a:cxn ang="0">
                    <a:pos x="94" y="790"/>
                  </a:cxn>
                  <a:cxn ang="0">
                    <a:pos x="59" y="719"/>
                  </a:cxn>
                  <a:cxn ang="0">
                    <a:pos x="32" y="636"/>
                  </a:cxn>
                  <a:cxn ang="0">
                    <a:pos x="12" y="546"/>
                  </a:cxn>
                  <a:cxn ang="0">
                    <a:pos x="6" y="498"/>
                  </a:cxn>
                  <a:cxn ang="0">
                    <a:pos x="0" y="403"/>
                  </a:cxn>
                  <a:cxn ang="0">
                    <a:pos x="4" y="313"/>
                  </a:cxn>
                  <a:cxn ang="0">
                    <a:pos x="18" y="230"/>
                  </a:cxn>
                  <a:cxn ang="0">
                    <a:pos x="39" y="157"/>
                  </a:cxn>
                  <a:cxn ang="0">
                    <a:pos x="68" y="96"/>
                  </a:cxn>
                  <a:cxn ang="0">
                    <a:pos x="86" y="70"/>
                  </a:cxn>
                  <a:cxn ang="0">
                    <a:pos x="103" y="48"/>
                  </a:cxn>
                  <a:cxn ang="0">
                    <a:pos x="124" y="30"/>
                  </a:cxn>
                  <a:cxn ang="0">
                    <a:pos x="146" y="16"/>
                  </a:cxn>
                  <a:cxn ang="0">
                    <a:pos x="170" y="7"/>
                  </a:cxn>
                  <a:cxn ang="0">
                    <a:pos x="193" y="1"/>
                  </a:cxn>
                  <a:cxn ang="0">
                    <a:pos x="206" y="0"/>
                  </a:cxn>
                  <a:cxn ang="0">
                    <a:pos x="230" y="3"/>
                  </a:cxn>
                  <a:cxn ang="0">
                    <a:pos x="255" y="9"/>
                  </a:cxn>
                  <a:cxn ang="0">
                    <a:pos x="279" y="20"/>
                  </a:cxn>
                  <a:cxn ang="0">
                    <a:pos x="302" y="36"/>
                  </a:cxn>
                  <a:cxn ang="0">
                    <a:pos x="326" y="55"/>
                  </a:cxn>
                  <a:cxn ang="0">
                    <a:pos x="357" y="92"/>
                  </a:cxn>
                  <a:cxn ang="0">
                    <a:pos x="397" y="152"/>
                  </a:cxn>
                  <a:cxn ang="0">
                    <a:pos x="432" y="223"/>
                  </a:cxn>
                  <a:cxn ang="0">
                    <a:pos x="459" y="306"/>
                  </a:cxn>
                  <a:cxn ang="0">
                    <a:pos x="479" y="397"/>
                  </a:cxn>
                  <a:cxn ang="0">
                    <a:pos x="486" y="444"/>
                  </a:cxn>
                </a:cxnLst>
                <a:rect l="0" t="0" r="r" b="b"/>
                <a:pathLst>
                  <a:path w="491" h="942">
                    <a:moveTo>
                      <a:pt x="486" y="444"/>
                    </a:moveTo>
                    <a:lnTo>
                      <a:pt x="486" y="444"/>
                    </a:lnTo>
                    <a:lnTo>
                      <a:pt x="490" y="492"/>
                    </a:lnTo>
                    <a:lnTo>
                      <a:pt x="491" y="541"/>
                    </a:lnTo>
                    <a:lnTo>
                      <a:pt x="490" y="586"/>
                    </a:lnTo>
                    <a:lnTo>
                      <a:pt x="487" y="630"/>
                    </a:lnTo>
                    <a:lnTo>
                      <a:pt x="481" y="672"/>
                    </a:lnTo>
                    <a:lnTo>
                      <a:pt x="473" y="712"/>
                    </a:lnTo>
                    <a:lnTo>
                      <a:pt x="463" y="750"/>
                    </a:lnTo>
                    <a:lnTo>
                      <a:pt x="451" y="785"/>
                    </a:lnTo>
                    <a:lnTo>
                      <a:pt x="437" y="816"/>
                    </a:lnTo>
                    <a:lnTo>
                      <a:pt x="422" y="847"/>
                    </a:lnTo>
                    <a:lnTo>
                      <a:pt x="414" y="859"/>
                    </a:lnTo>
                    <a:lnTo>
                      <a:pt x="406" y="872"/>
                    </a:lnTo>
                    <a:lnTo>
                      <a:pt x="396" y="884"/>
                    </a:lnTo>
                    <a:lnTo>
                      <a:pt x="386" y="894"/>
                    </a:lnTo>
                    <a:lnTo>
                      <a:pt x="377" y="903"/>
                    </a:lnTo>
                    <a:lnTo>
                      <a:pt x="367" y="912"/>
                    </a:lnTo>
                    <a:lnTo>
                      <a:pt x="356" y="920"/>
                    </a:lnTo>
                    <a:lnTo>
                      <a:pt x="345" y="927"/>
                    </a:lnTo>
                    <a:lnTo>
                      <a:pt x="334" y="932"/>
                    </a:lnTo>
                    <a:lnTo>
                      <a:pt x="321" y="936"/>
                    </a:lnTo>
                    <a:lnTo>
                      <a:pt x="309" y="939"/>
                    </a:lnTo>
                    <a:lnTo>
                      <a:pt x="298" y="941"/>
                    </a:lnTo>
                    <a:lnTo>
                      <a:pt x="298" y="941"/>
                    </a:lnTo>
                    <a:lnTo>
                      <a:pt x="286" y="942"/>
                    </a:lnTo>
                    <a:lnTo>
                      <a:pt x="273" y="942"/>
                    </a:lnTo>
                    <a:lnTo>
                      <a:pt x="261" y="939"/>
                    </a:lnTo>
                    <a:lnTo>
                      <a:pt x="248" y="936"/>
                    </a:lnTo>
                    <a:lnTo>
                      <a:pt x="236" y="934"/>
                    </a:lnTo>
                    <a:lnTo>
                      <a:pt x="223" y="928"/>
                    </a:lnTo>
                    <a:lnTo>
                      <a:pt x="212" y="921"/>
                    </a:lnTo>
                    <a:lnTo>
                      <a:pt x="200" y="914"/>
                    </a:lnTo>
                    <a:lnTo>
                      <a:pt x="189" y="906"/>
                    </a:lnTo>
                    <a:lnTo>
                      <a:pt x="177" y="898"/>
                    </a:lnTo>
                    <a:lnTo>
                      <a:pt x="166" y="887"/>
                    </a:lnTo>
                    <a:lnTo>
                      <a:pt x="154" y="876"/>
                    </a:lnTo>
                    <a:lnTo>
                      <a:pt x="132" y="851"/>
                    </a:lnTo>
                    <a:lnTo>
                      <a:pt x="113" y="822"/>
                    </a:lnTo>
                    <a:lnTo>
                      <a:pt x="94" y="790"/>
                    </a:lnTo>
                    <a:lnTo>
                      <a:pt x="76" y="756"/>
                    </a:lnTo>
                    <a:lnTo>
                      <a:pt x="59" y="719"/>
                    </a:lnTo>
                    <a:lnTo>
                      <a:pt x="44" y="679"/>
                    </a:lnTo>
                    <a:lnTo>
                      <a:pt x="32" y="636"/>
                    </a:lnTo>
                    <a:lnTo>
                      <a:pt x="21" y="592"/>
                    </a:lnTo>
                    <a:lnTo>
                      <a:pt x="12" y="546"/>
                    </a:lnTo>
                    <a:lnTo>
                      <a:pt x="6" y="498"/>
                    </a:lnTo>
                    <a:lnTo>
                      <a:pt x="6" y="498"/>
                    </a:lnTo>
                    <a:lnTo>
                      <a:pt x="1" y="450"/>
                    </a:lnTo>
                    <a:lnTo>
                      <a:pt x="0" y="403"/>
                    </a:lnTo>
                    <a:lnTo>
                      <a:pt x="1" y="357"/>
                    </a:lnTo>
                    <a:lnTo>
                      <a:pt x="4" y="313"/>
                    </a:lnTo>
                    <a:lnTo>
                      <a:pt x="10" y="270"/>
                    </a:lnTo>
                    <a:lnTo>
                      <a:pt x="18" y="230"/>
                    </a:lnTo>
                    <a:lnTo>
                      <a:pt x="28" y="193"/>
                    </a:lnTo>
                    <a:lnTo>
                      <a:pt x="39" y="157"/>
                    </a:lnTo>
                    <a:lnTo>
                      <a:pt x="52" y="125"/>
                    </a:lnTo>
                    <a:lnTo>
                      <a:pt x="68" y="96"/>
                    </a:lnTo>
                    <a:lnTo>
                      <a:pt x="76" y="83"/>
                    </a:lnTo>
                    <a:lnTo>
                      <a:pt x="86" y="70"/>
                    </a:lnTo>
                    <a:lnTo>
                      <a:pt x="94" y="59"/>
                    </a:lnTo>
                    <a:lnTo>
                      <a:pt x="103" y="48"/>
                    </a:lnTo>
                    <a:lnTo>
                      <a:pt x="114" y="38"/>
                    </a:lnTo>
                    <a:lnTo>
                      <a:pt x="124" y="30"/>
                    </a:lnTo>
                    <a:lnTo>
                      <a:pt x="135" y="22"/>
                    </a:lnTo>
                    <a:lnTo>
                      <a:pt x="146" y="16"/>
                    </a:lnTo>
                    <a:lnTo>
                      <a:pt x="157" y="11"/>
                    </a:lnTo>
                    <a:lnTo>
                      <a:pt x="170" y="7"/>
                    </a:lnTo>
                    <a:lnTo>
                      <a:pt x="181" y="3"/>
                    </a:lnTo>
                    <a:lnTo>
                      <a:pt x="193" y="1"/>
                    </a:lnTo>
                    <a:lnTo>
                      <a:pt x="193" y="1"/>
                    </a:lnTo>
                    <a:lnTo>
                      <a:pt x="206" y="0"/>
                    </a:lnTo>
                    <a:lnTo>
                      <a:pt x="218" y="1"/>
                    </a:lnTo>
                    <a:lnTo>
                      <a:pt x="230" y="3"/>
                    </a:lnTo>
                    <a:lnTo>
                      <a:pt x="243" y="5"/>
                    </a:lnTo>
                    <a:lnTo>
                      <a:pt x="255" y="9"/>
                    </a:lnTo>
                    <a:lnTo>
                      <a:pt x="266" y="15"/>
                    </a:lnTo>
                    <a:lnTo>
                      <a:pt x="279" y="20"/>
                    </a:lnTo>
                    <a:lnTo>
                      <a:pt x="291" y="27"/>
                    </a:lnTo>
                    <a:lnTo>
                      <a:pt x="302" y="36"/>
                    </a:lnTo>
                    <a:lnTo>
                      <a:pt x="313" y="45"/>
                    </a:lnTo>
                    <a:lnTo>
                      <a:pt x="326" y="55"/>
                    </a:lnTo>
                    <a:lnTo>
                      <a:pt x="337" y="66"/>
                    </a:lnTo>
                    <a:lnTo>
                      <a:pt x="357" y="92"/>
                    </a:lnTo>
                    <a:lnTo>
                      <a:pt x="378" y="120"/>
                    </a:lnTo>
                    <a:lnTo>
                      <a:pt x="397" y="152"/>
                    </a:lnTo>
                    <a:lnTo>
                      <a:pt x="415" y="186"/>
                    </a:lnTo>
                    <a:lnTo>
                      <a:pt x="432" y="223"/>
                    </a:lnTo>
                    <a:lnTo>
                      <a:pt x="446" y="263"/>
                    </a:lnTo>
                    <a:lnTo>
                      <a:pt x="459" y="306"/>
                    </a:lnTo>
                    <a:lnTo>
                      <a:pt x="469" y="350"/>
                    </a:lnTo>
                    <a:lnTo>
                      <a:pt x="479" y="397"/>
                    </a:lnTo>
                    <a:lnTo>
                      <a:pt x="486" y="444"/>
                    </a:lnTo>
                    <a:lnTo>
                      <a:pt x="486" y="444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18" name="Forma Livre 27">
                <a:extLst>
                  <a:ext uri="{FF2B5EF4-FFF2-40B4-BE49-F238E27FC236}">
                    <a16:creationId xmlns:a16="http://schemas.microsoft.com/office/drawing/2014/main" id="{1AF2D330-4144-4C25-B255-3FB13336A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925" y="3764281"/>
                <a:ext cx="284867" cy="546443"/>
              </a:xfrm>
              <a:custGeom>
                <a:avLst/>
                <a:gdLst/>
                <a:ahLst/>
                <a:cxnLst>
                  <a:cxn ang="0">
                    <a:pos x="316" y="288"/>
                  </a:cxn>
                  <a:cxn ang="0">
                    <a:pos x="319" y="350"/>
                  </a:cxn>
                  <a:cxn ang="0">
                    <a:pos x="316" y="408"/>
                  </a:cxn>
                  <a:cxn ang="0">
                    <a:pos x="308" y="462"/>
                  </a:cxn>
                  <a:cxn ang="0">
                    <a:pos x="294" y="509"/>
                  </a:cxn>
                  <a:cxn ang="0">
                    <a:pos x="274" y="549"/>
                  </a:cxn>
                  <a:cxn ang="0">
                    <a:pos x="251" y="581"/>
                  </a:cxn>
                  <a:cxn ang="0">
                    <a:pos x="223" y="601"/>
                  </a:cxn>
                  <a:cxn ang="0">
                    <a:pos x="193" y="611"/>
                  </a:cxn>
                  <a:cxn ang="0">
                    <a:pos x="176" y="611"/>
                  </a:cxn>
                  <a:cxn ang="0">
                    <a:pos x="145" y="603"/>
                  </a:cxn>
                  <a:cxn ang="0">
                    <a:pos x="114" y="582"/>
                  </a:cxn>
                  <a:cxn ang="0">
                    <a:pos x="87" y="553"/>
                  </a:cxn>
                  <a:cxn ang="0">
                    <a:pos x="61" y="513"/>
                  </a:cxn>
                  <a:cxn ang="0">
                    <a:pos x="39" y="466"/>
                  </a:cxn>
                  <a:cxn ang="0">
                    <a:pos x="21" y="412"/>
                  </a:cxn>
                  <a:cxn ang="0">
                    <a:pos x="8" y="354"/>
                  </a:cxn>
                  <a:cxn ang="0">
                    <a:pos x="3" y="323"/>
                  </a:cxn>
                  <a:cxn ang="0">
                    <a:pos x="0" y="260"/>
                  </a:cxn>
                  <a:cxn ang="0">
                    <a:pos x="3" y="203"/>
                  </a:cxn>
                  <a:cxn ang="0">
                    <a:pos x="11" y="149"/>
                  </a:cxn>
                  <a:cxn ang="0">
                    <a:pos x="25" y="100"/>
                  </a:cxn>
                  <a:cxn ang="0">
                    <a:pos x="44" y="62"/>
                  </a:cxn>
                  <a:cxn ang="0">
                    <a:pos x="68" y="30"/>
                  </a:cxn>
                  <a:cxn ang="0">
                    <a:pos x="95" y="9"/>
                  </a:cxn>
                  <a:cxn ang="0">
                    <a:pos x="125" y="0"/>
                  </a:cxn>
                  <a:cxn ang="0">
                    <a:pos x="142" y="0"/>
                  </a:cxn>
                  <a:cxn ang="0">
                    <a:pos x="174" y="8"/>
                  </a:cxn>
                  <a:cxn ang="0">
                    <a:pos x="204" y="27"/>
                  </a:cxn>
                  <a:cxn ang="0">
                    <a:pos x="232" y="58"/>
                  </a:cxn>
                  <a:cxn ang="0">
                    <a:pos x="258" y="98"/>
                  </a:cxn>
                  <a:cxn ang="0">
                    <a:pos x="280" y="145"/>
                  </a:cxn>
                  <a:cxn ang="0">
                    <a:pos x="298" y="198"/>
                  </a:cxn>
                  <a:cxn ang="0">
                    <a:pos x="310" y="256"/>
                  </a:cxn>
                  <a:cxn ang="0">
                    <a:pos x="316" y="288"/>
                  </a:cxn>
                </a:cxnLst>
                <a:rect l="0" t="0" r="r" b="b"/>
                <a:pathLst>
                  <a:path w="319" h="611">
                    <a:moveTo>
                      <a:pt x="316" y="288"/>
                    </a:moveTo>
                    <a:lnTo>
                      <a:pt x="316" y="288"/>
                    </a:lnTo>
                    <a:lnTo>
                      <a:pt x="317" y="320"/>
                    </a:lnTo>
                    <a:lnTo>
                      <a:pt x="319" y="350"/>
                    </a:lnTo>
                    <a:lnTo>
                      <a:pt x="319" y="379"/>
                    </a:lnTo>
                    <a:lnTo>
                      <a:pt x="316" y="408"/>
                    </a:lnTo>
                    <a:lnTo>
                      <a:pt x="313" y="436"/>
                    </a:lnTo>
                    <a:lnTo>
                      <a:pt x="308" y="462"/>
                    </a:lnTo>
                    <a:lnTo>
                      <a:pt x="301" y="487"/>
                    </a:lnTo>
                    <a:lnTo>
                      <a:pt x="294" y="509"/>
                    </a:lnTo>
                    <a:lnTo>
                      <a:pt x="284" y="531"/>
                    </a:lnTo>
                    <a:lnTo>
                      <a:pt x="274" y="549"/>
                    </a:lnTo>
                    <a:lnTo>
                      <a:pt x="263" y="567"/>
                    </a:lnTo>
                    <a:lnTo>
                      <a:pt x="251" y="581"/>
                    </a:lnTo>
                    <a:lnTo>
                      <a:pt x="239" y="593"/>
                    </a:lnTo>
                    <a:lnTo>
                      <a:pt x="223" y="601"/>
                    </a:lnTo>
                    <a:lnTo>
                      <a:pt x="208" y="608"/>
                    </a:lnTo>
                    <a:lnTo>
                      <a:pt x="193" y="611"/>
                    </a:lnTo>
                    <a:lnTo>
                      <a:pt x="193" y="611"/>
                    </a:lnTo>
                    <a:lnTo>
                      <a:pt x="176" y="611"/>
                    </a:lnTo>
                    <a:lnTo>
                      <a:pt x="161" y="608"/>
                    </a:lnTo>
                    <a:lnTo>
                      <a:pt x="145" y="603"/>
                    </a:lnTo>
                    <a:lnTo>
                      <a:pt x="130" y="594"/>
                    </a:lnTo>
                    <a:lnTo>
                      <a:pt x="114" y="582"/>
                    </a:lnTo>
                    <a:lnTo>
                      <a:pt x="101" y="568"/>
                    </a:lnTo>
                    <a:lnTo>
                      <a:pt x="87" y="553"/>
                    </a:lnTo>
                    <a:lnTo>
                      <a:pt x="73" y="534"/>
                    </a:lnTo>
                    <a:lnTo>
                      <a:pt x="61" y="513"/>
                    </a:lnTo>
                    <a:lnTo>
                      <a:pt x="48" y="491"/>
                    </a:lnTo>
                    <a:lnTo>
                      <a:pt x="39" y="466"/>
                    </a:lnTo>
                    <a:lnTo>
                      <a:pt x="29" y="440"/>
                    </a:lnTo>
                    <a:lnTo>
                      <a:pt x="21" y="412"/>
                    </a:lnTo>
                    <a:lnTo>
                      <a:pt x="14" y="383"/>
                    </a:lnTo>
                    <a:lnTo>
                      <a:pt x="8" y="354"/>
                    </a:lnTo>
                    <a:lnTo>
                      <a:pt x="3" y="323"/>
                    </a:lnTo>
                    <a:lnTo>
                      <a:pt x="3" y="323"/>
                    </a:lnTo>
                    <a:lnTo>
                      <a:pt x="0" y="291"/>
                    </a:lnTo>
                    <a:lnTo>
                      <a:pt x="0" y="260"/>
                    </a:lnTo>
                    <a:lnTo>
                      <a:pt x="0" y="230"/>
                    </a:lnTo>
                    <a:lnTo>
                      <a:pt x="3" y="203"/>
                    </a:lnTo>
                    <a:lnTo>
                      <a:pt x="5" y="175"/>
                    </a:lnTo>
                    <a:lnTo>
                      <a:pt x="11" y="149"/>
                    </a:lnTo>
                    <a:lnTo>
                      <a:pt x="18" y="124"/>
                    </a:lnTo>
                    <a:lnTo>
                      <a:pt x="25" y="100"/>
                    </a:lnTo>
                    <a:lnTo>
                      <a:pt x="34" y="80"/>
                    </a:lnTo>
                    <a:lnTo>
                      <a:pt x="44" y="62"/>
                    </a:lnTo>
                    <a:lnTo>
                      <a:pt x="55" y="44"/>
                    </a:lnTo>
                    <a:lnTo>
                      <a:pt x="68" y="30"/>
                    </a:lnTo>
                    <a:lnTo>
                      <a:pt x="80" y="18"/>
                    </a:lnTo>
                    <a:lnTo>
                      <a:pt x="95" y="9"/>
                    </a:lnTo>
                    <a:lnTo>
                      <a:pt x="109" y="3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42" y="0"/>
                    </a:lnTo>
                    <a:lnTo>
                      <a:pt x="157" y="3"/>
                    </a:lnTo>
                    <a:lnTo>
                      <a:pt x="174" y="8"/>
                    </a:lnTo>
                    <a:lnTo>
                      <a:pt x="189" y="16"/>
                    </a:lnTo>
                    <a:lnTo>
                      <a:pt x="204" y="27"/>
                    </a:lnTo>
                    <a:lnTo>
                      <a:pt x="218" y="43"/>
                    </a:lnTo>
                    <a:lnTo>
                      <a:pt x="232" y="58"/>
                    </a:lnTo>
                    <a:lnTo>
                      <a:pt x="245" y="77"/>
                    </a:lnTo>
                    <a:lnTo>
                      <a:pt x="258" y="98"/>
                    </a:lnTo>
                    <a:lnTo>
                      <a:pt x="269" y="120"/>
                    </a:lnTo>
                    <a:lnTo>
                      <a:pt x="280" y="145"/>
                    </a:lnTo>
                    <a:lnTo>
                      <a:pt x="290" y="171"/>
                    </a:lnTo>
                    <a:lnTo>
                      <a:pt x="298" y="198"/>
                    </a:lnTo>
                    <a:lnTo>
                      <a:pt x="305" y="227"/>
                    </a:lnTo>
                    <a:lnTo>
                      <a:pt x="310" y="256"/>
                    </a:lnTo>
                    <a:lnTo>
                      <a:pt x="316" y="288"/>
                    </a:lnTo>
                    <a:lnTo>
                      <a:pt x="316" y="288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19" name="Forma Livre 28">
                <a:extLst>
                  <a:ext uri="{FF2B5EF4-FFF2-40B4-BE49-F238E27FC236}">
                    <a16:creationId xmlns:a16="http://schemas.microsoft.com/office/drawing/2014/main" id="{7C4A9770-8F14-44A5-95DC-AE0C2215D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796" y="3757115"/>
                <a:ext cx="218577" cy="553610"/>
              </a:xfrm>
              <a:custGeom>
                <a:avLst/>
                <a:gdLst/>
                <a:ahLst/>
                <a:cxnLst>
                  <a:cxn ang="0">
                    <a:pos x="120" y="612"/>
                  </a:cxn>
                  <a:cxn ang="0">
                    <a:pos x="151" y="603"/>
                  </a:cxn>
                  <a:cxn ang="0">
                    <a:pos x="178" y="581"/>
                  </a:cxn>
                  <a:cxn ang="0">
                    <a:pos x="202" y="550"/>
                  </a:cxn>
                  <a:cxn ang="0">
                    <a:pos x="221" y="510"/>
                  </a:cxn>
                  <a:cxn ang="0">
                    <a:pos x="235" y="462"/>
                  </a:cxn>
                  <a:cxn ang="0">
                    <a:pos x="243" y="410"/>
                  </a:cxn>
                  <a:cxn ang="0">
                    <a:pos x="246" y="350"/>
                  </a:cxn>
                  <a:cxn ang="0">
                    <a:pos x="242" y="288"/>
                  </a:cxn>
                  <a:cxn ang="0">
                    <a:pos x="238" y="258"/>
                  </a:cxn>
                  <a:cxn ang="0">
                    <a:pos x="225" y="199"/>
                  </a:cxn>
                  <a:cxn ang="0">
                    <a:pos x="207" y="145"/>
                  </a:cxn>
                  <a:cxn ang="0">
                    <a:pos x="185" y="98"/>
                  </a:cxn>
                  <a:cxn ang="0">
                    <a:pos x="159" y="59"/>
                  </a:cxn>
                  <a:cxn ang="0">
                    <a:pos x="131" y="29"/>
                  </a:cxn>
                  <a:cxn ang="0">
                    <a:pos x="100" y="8"/>
                  </a:cxn>
                  <a:cxn ang="0">
                    <a:pos x="68" y="0"/>
                  </a:cxn>
                  <a:cxn ang="0">
                    <a:pos x="0" y="7"/>
                  </a:cxn>
                  <a:cxn ang="0">
                    <a:pos x="17" y="7"/>
                  </a:cxn>
                  <a:cxn ang="0">
                    <a:pos x="49" y="15"/>
                  </a:cxn>
                  <a:cxn ang="0">
                    <a:pos x="79" y="34"/>
                  </a:cxn>
                  <a:cxn ang="0">
                    <a:pos x="107" y="65"/>
                  </a:cxn>
                  <a:cxn ang="0">
                    <a:pos x="133" y="105"/>
                  </a:cxn>
                  <a:cxn ang="0">
                    <a:pos x="155" y="152"/>
                  </a:cxn>
                  <a:cxn ang="0">
                    <a:pos x="173" y="205"/>
                  </a:cxn>
                  <a:cxn ang="0">
                    <a:pos x="185" y="263"/>
                  </a:cxn>
                  <a:cxn ang="0">
                    <a:pos x="191" y="295"/>
                  </a:cxn>
                  <a:cxn ang="0">
                    <a:pos x="194" y="357"/>
                  </a:cxn>
                  <a:cxn ang="0">
                    <a:pos x="191" y="415"/>
                  </a:cxn>
                  <a:cxn ang="0">
                    <a:pos x="183" y="469"/>
                  </a:cxn>
                  <a:cxn ang="0">
                    <a:pos x="169" y="516"/>
                  </a:cxn>
                  <a:cxn ang="0">
                    <a:pos x="149" y="556"/>
                  </a:cxn>
                  <a:cxn ang="0">
                    <a:pos x="126" y="588"/>
                  </a:cxn>
                  <a:cxn ang="0">
                    <a:pos x="98" y="608"/>
                  </a:cxn>
                  <a:cxn ang="0">
                    <a:pos x="68" y="618"/>
                  </a:cxn>
                </a:cxnLst>
                <a:rect l="0" t="0" r="r" b="b"/>
                <a:pathLst>
                  <a:path w="246" h="618">
                    <a:moveTo>
                      <a:pt x="120" y="612"/>
                    </a:moveTo>
                    <a:lnTo>
                      <a:pt x="120" y="612"/>
                    </a:lnTo>
                    <a:lnTo>
                      <a:pt x="136" y="608"/>
                    </a:lnTo>
                    <a:lnTo>
                      <a:pt x="151" y="603"/>
                    </a:lnTo>
                    <a:lnTo>
                      <a:pt x="165" y="593"/>
                    </a:lnTo>
                    <a:lnTo>
                      <a:pt x="178" y="581"/>
                    </a:lnTo>
                    <a:lnTo>
                      <a:pt x="191" y="567"/>
                    </a:lnTo>
                    <a:lnTo>
                      <a:pt x="202" y="550"/>
                    </a:lnTo>
                    <a:lnTo>
                      <a:pt x="211" y="531"/>
                    </a:lnTo>
                    <a:lnTo>
                      <a:pt x="221" y="510"/>
                    </a:lnTo>
                    <a:lnTo>
                      <a:pt x="228" y="487"/>
                    </a:lnTo>
                    <a:lnTo>
                      <a:pt x="235" y="462"/>
                    </a:lnTo>
                    <a:lnTo>
                      <a:pt x="239" y="437"/>
                    </a:lnTo>
                    <a:lnTo>
                      <a:pt x="243" y="410"/>
                    </a:lnTo>
                    <a:lnTo>
                      <a:pt x="246" y="381"/>
                    </a:lnTo>
                    <a:lnTo>
                      <a:pt x="246" y="350"/>
                    </a:lnTo>
                    <a:lnTo>
                      <a:pt x="245" y="320"/>
                    </a:lnTo>
                    <a:lnTo>
                      <a:pt x="242" y="288"/>
                    </a:lnTo>
                    <a:lnTo>
                      <a:pt x="242" y="288"/>
                    </a:lnTo>
                    <a:lnTo>
                      <a:pt x="238" y="258"/>
                    </a:lnTo>
                    <a:lnTo>
                      <a:pt x="232" y="227"/>
                    </a:lnTo>
                    <a:lnTo>
                      <a:pt x="225" y="199"/>
                    </a:lnTo>
                    <a:lnTo>
                      <a:pt x="217" y="171"/>
                    </a:lnTo>
                    <a:lnTo>
                      <a:pt x="207" y="145"/>
                    </a:lnTo>
                    <a:lnTo>
                      <a:pt x="196" y="120"/>
                    </a:lnTo>
                    <a:lnTo>
                      <a:pt x="185" y="98"/>
                    </a:lnTo>
                    <a:lnTo>
                      <a:pt x="173" y="77"/>
                    </a:lnTo>
                    <a:lnTo>
                      <a:pt x="159" y="59"/>
                    </a:lnTo>
                    <a:lnTo>
                      <a:pt x="145" y="43"/>
                    </a:lnTo>
                    <a:lnTo>
                      <a:pt x="131" y="29"/>
                    </a:lnTo>
                    <a:lnTo>
                      <a:pt x="116" y="18"/>
                    </a:lnTo>
                    <a:lnTo>
                      <a:pt x="100" y="8"/>
                    </a:lnTo>
                    <a:lnTo>
                      <a:pt x="85" y="3"/>
                    </a:lnTo>
                    <a:lnTo>
                      <a:pt x="68" y="0"/>
                    </a:lnTo>
                    <a:lnTo>
                      <a:pt x="5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7" y="7"/>
                    </a:lnTo>
                    <a:lnTo>
                      <a:pt x="32" y="10"/>
                    </a:lnTo>
                    <a:lnTo>
                      <a:pt x="49" y="15"/>
                    </a:lnTo>
                    <a:lnTo>
                      <a:pt x="64" y="23"/>
                    </a:lnTo>
                    <a:lnTo>
                      <a:pt x="79" y="34"/>
                    </a:lnTo>
                    <a:lnTo>
                      <a:pt x="93" y="50"/>
                    </a:lnTo>
                    <a:lnTo>
                      <a:pt x="107" y="65"/>
                    </a:lnTo>
                    <a:lnTo>
                      <a:pt x="120" y="84"/>
                    </a:lnTo>
                    <a:lnTo>
                      <a:pt x="133" y="105"/>
                    </a:lnTo>
                    <a:lnTo>
                      <a:pt x="144" y="127"/>
                    </a:lnTo>
                    <a:lnTo>
                      <a:pt x="155" y="152"/>
                    </a:lnTo>
                    <a:lnTo>
                      <a:pt x="165" y="178"/>
                    </a:lnTo>
                    <a:lnTo>
                      <a:pt x="173" y="205"/>
                    </a:lnTo>
                    <a:lnTo>
                      <a:pt x="180" y="234"/>
                    </a:lnTo>
                    <a:lnTo>
                      <a:pt x="185" y="263"/>
                    </a:lnTo>
                    <a:lnTo>
                      <a:pt x="191" y="295"/>
                    </a:lnTo>
                    <a:lnTo>
                      <a:pt x="191" y="295"/>
                    </a:lnTo>
                    <a:lnTo>
                      <a:pt x="192" y="327"/>
                    </a:lnTo>
                    <a:lnTo>
                      <a:pt x="194" y="357"/>
                    </a:lnTo>
                    <a:lnTo>
                      <a:pt x="194" y="386"/>
                    </a:lnTo>
                    <a:lnTo>
                      <a:pt x="191" y="415"/>
                    </a:lnTo>
                    <a:lnTo>
                      <a:pt x="188" y="443"/>
                    </a:lnTo>
                    <a:lnTo>
                      <a:pt x="183" y="469"/>
                    </a:lnTo>
                    <a:lnTo>
                      <a:pt x="176" y="494"/>
                    </a:lnTo>
                    <a:lnTo>
                      <a:pt x="169" y="516"/>
                    </a:lnTo>
                    <a:lnTo>
                      <a:pt x="159" y="538"/>
                    </a:lnTo>
                    <a:lnTo>
                      <a:pt x="149" y="556"/>
                    </a:lnTo>
                    <a:lnTo>
                      <a:pt x="138" y="574"/>
                    </a:lnTo>
                    <a:lnTo>
                      <a:pt x="126" y="588"/>
                    </a:lnTo>
                    <a:lnTo>
                      <a:pt x="114" y="600"/>
                    </a:lnTo>
                    <a:lnTo>
                      <a:pt x="98" y="608"/>
                    </a:lnTo>
                    <a:lnTo>
                      <a:pt x="83" y="615"/>
                    </a:lnTo>
                    <a:lnTo>
                      <a:pt x="68" y="618"/>
                    </a:lnTo>
                    <a:lnTo>
                      <a:pt x="120" y="612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20" name="Forma Livre 29">
                <a:extLst>
                  <a:ext uri="{FF2B5EF4-FFF2-40B4-BE49-F238E27FC236}">
                    <a16:creationId xmlns:a16="http://schemas.microsoft.com/office/drawing/2014/main" id="{1F0E7A1C-EB0D-4591-B06B-F0A9AC529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0587" y="3592286"/>
                <a:ext cx="1598121" cy="854601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15"/>
                  </a:cxn>
                  <a:cxn ang="0">
                    <a:pos x="25" y="15"/>
                  </a:cxn>
                  <a:cxn ang="0">
                    <a:pos x="50" y="19"/>
                  </a:cxn>
                  <a:cxn ang="0">
                    <a:pos x="73" y="29"/>
                  </a:cxn>
                  <a:cxn ang="0">
                    <a:pos x="98" y="41"/>
                  </a:cxn>
                  <a:cxn ang="0">
                    <a:pos x="120" y="59"/>
                  </a:cxn>
                  <a:cxn ang="0">
                    <a:pos x="144" y="80"/>
                  </a:cxn>
                  <a:cxn ang="0">
                    <a:pos x="185" y="134"/>
                  </a:cxn>
                  <a:cxn ang="0">
                    <a:pos x="222" y="200"/>
                  </a:cxn>
                  <a:cxn ang="0">
                    <a:pos x="253" y="277"/>
                  </a:cxn>
                  <a:cxn ang="0">
                    <a:pos x="276" y="364"/>
                  </a:cxn>
                  <a:cxn ang="0">
                    <a:pos x="293" y="458"/>
                  </a:cxn>
                  <a:cxn ang="0">
                    <a:pos x="297" y="506"/>
                  </a:cxn>
                  <a:cxn ang="0">
                    <a:pos x="297" y="600"/>
                  </a:cxn>
                  <a:cxn ang="0">
                    <a:pos x="288" y="686"/>
                  </a:cxn>
                  <a:cxn ang="0">
                    <a:pos x="270" y="764"/>
                  </a:cxn>
                  <a:cxn ang="0">
                    <a:pos x="244" y="830"/>
                  </a:cxn>
                  <a:cxn ang="0">
                    <a:pos x="221" y="873"/>
                  </a:cxn>
                  <a:cxn ang="0">
                    <a:pos x="203" y="898"/>
                  </a:cxn>
                  <a:cxn ang="0">
                    <a:pos x="184" y="917"/>
                  </a:cxn>
                  <a:cxn ang="0">
                    <a:pos x="163" y="934"/>
                  </a:cxn>
                  <a:cxn ang="0">
                    <a:pos x="141" y="946"/>
                  </a:cxn>
                  <a:cxn ang="0">
                    <a:pos x="116" y="953"/>
                  </a:cxn>
                  <a:cxn ang="0">
                    <a:pos x="1785" y="739"/>
                  </a:cxn>
                  <a:cxn ang="0">
                    <a:pos x="1775" y="710"/>
                  </a:cxn>
                  <a:cxn ang="0">
                    <a:pos x="1753" y="655"/>
                  </a:cxn>
                  <a:cxn ang="0">
                    <a:pos x="1728" y="607"/>
                  </a:cxn>
                  <a:cxn ang="0">
                    <a:pos x="1699" y="563"/>
                  </a:cxn>
                  <a:cxn ang="0">
                    <a:pos x="1669" y="524"/>
                  </a:cxn>
                  <a:cxn ang="0">
                    <a:pos x="1637" y="488"/>
                  </a:cxn>
                  <a:cxn ang="0">
                    <a:pos x="1589" y="444"/>
                  </a:cxn>
                  <a:cxn ang="0">
                    <a:pos x="1526" y="399"/>
                  </a:cxn>
                  <a:cxn ang="0">
                    <a:pos x="1471" y="367"/>
                  </a:cxn>
                  <a:cxn ang="0">
                    <a:pos x="1428" y="348"/>
                  </a:cxn>
                  <a:cxn ang="0">
                    <a:pos x="1400" y="338"/>
                  </a:cxn>
                </a:cxnLst>
                <a:rect l="0" t="0" r="r" b="b"/>
                <a:pathLst>
                  <a:path w="1785" h="955">
                    <a:moveTo>
                      <a:pt x="1400" y="338"/>
                    </a:moveTo>
                    <a:lnTo>
                      <a:pt x="112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3" y="14"/>
                    </a:lnTo>
                    <a:lnTo>
                      <a:pt x="25" y="15"/>
                    </a:lnTo>
                    <a:lnTo>
                      <a:pt x="37" y="17"/>
                    </a:lnTo>
                    <a:lnTo>
                      <a:pt x="50" y="19"/>
                    </a:lnTo>
                    <a:lnTo>
                      <a:pt x="62" y="23"/>
                    </a:lnTo>
                    <a:lnTo>
                      <a:pt x="73" y="29"/>
                    </a:lnTo>
                    <a:lnTo>
                      <a:pt x="86" y="34"/>
                    </a:lnTo>
                    <a:lnTo>
                      <a:pt x="98" y="41"/>
                    </a:lnTo>
                    <a:lnTo>
                      <a:pt x="109" y="50"/>
                    </a:lnTo>
                    <a:lnTo>
                      <a:pt x="120" y="59"/>
                    </a:lnTo>
                    <a:lnTo>
                      <a:pt x="133" y="69"/>
                    </a:lnTo>
                    <a:lnTo>
                      <a:pt x="144" y="80"/>
                    </a:lnTo>
                    <a:lnTo>
                      <a:pt x="164" y="106"/>
                    </a:lnTo>
                    <a:lnTo>
                      <a:pt x="185" y="134"/>
                    </a:lnTo>
                    <a:lnTo>
                      <a:pt x="204" y="166"/>
                    </a:lnTo>
                    <a:lnTo>
                      <a:pt x="222" y="200"/>
                    </a:lnTo>
                    <a:lnTo>
                      <a:pt x="239" y="237"/>
                    </a:lnTo>
                    <a:lnTo>
                      <a:pt x="253" y="277"/>
                    </a:lnTo>
                    <a:lnTo>
                      <a:pt x="266" y="320"/>
                    </a:lnTo>
                    <a:lnTo>
                      <a:pt x="276" y="364"/>
                    </a:lnTo>
                    <a:lnTo>
                      <a:pt x="286" y="411"/>
                    </a:lnTo>
                    <a:lnTo>
                      <a:pt x="293" y="458"/>
                    </a:lnTo>
                    <a:lnTo>
                      <a:pt x="293" y="458"/>
                    </a:lnTo>
                    <a:lnTo>
                      <a:pt x="297" y="506"/>
                    </a:lnTo>
                    <a:lnTo>
                      <a:pt x="298" y="555"/>
                    </a:lnTo>
                    <a:lnTo>
                      <a:pt x="297" y="600"/>
                    </a:lnTo>
                    <a:lnTo>
                      <a:pt x="294" y="644"/>
                    </a:lnTo>
                    <a:lnTo>
                      <a:pt x="288" y="686"/>
                    </a:lnTo>
                    <a:lnTo>
                      <a:pt x="280" y="726"/>
                    </a:lnTo>
                    <a:lnTo>
                      <a:pt x="270" y="764"/>
                    </a:lnTo>
                    <a:lnTo>
                      <a:pt x="258" y="799"/>
                    </a:lnTo>
                    <a:lnTo>
                      <a:pt x="244" y="830"/>
                    </a:lnTo>
                    <a:lnTo>
                      <a:pt x="229" y="861"/>
                    </a:lnTo>
                    <a:lnTo>
                      <a:pt x="221" y="873"/>
                    </a:lnTo>
                    <a:lnTo>
                      <a:pt x="213" y="886"/>
                    </a:lnTo>
                    <a:lnTo>
                      <a:pt x="203" y="898"/>
                    </a:lnTo>
                    <a:lnTo>
                      <a:pt x="193" y="908"/>
                    </a:lnTo>
                    <a:lnTo>
                      <a:pt x="184" y="917"/>
                    </a:lnTo>
                    <a:lnTo>
                      <a:pt x="174" y="926"/>
                    </a:lnTo>
                    <a:lnTo>
                      <a:pt x="163" y="934"/>
                    </a:lnTo>
                    <a:lnTo>
                      <a:pt x="152" y="941"/>
                    </a:lnTo>
                    <a:lnTo>
                      <a:pt x="141" y="946"/>
                    </a:lnTo>
                    <a:lnTo>
                      <a:pt x="128" y="950"/>
                    </a:lnTo>
                    <a:lnTo>
                      <a:pt x="116" y="953"/>
                    </a:lnTo>
                    <a:lnTo>
                      <a:pt x="105" y="955"/>
                    </a:lnTo>
                    <a:lnTo>
                      <a:pt x="1785" y="739"/>
                    </a:lnTo>
                    <a:lnTo>
                      <a:pt x="1785" y="739"/>
                    </a:lnTo>
                    <a:lnTo>
                      <a:pt x="1775" y="710"/>
                    </a:lnTo>
                    <a:lnTo>
                      <a:pt x="1766" y="683"/>
                    </a:lnTo>
                    <a:lnTo>
                      <a:pt x="1753" y="655"/>
                    </a:lnTo>
                    <a:lnTo>
                      <a:pt x="1741" y="630"/>
                    </a:lnTo>
                    <a:lnTo>
                      <a:pt x="1728" y="607"/>
                    </a:lnTo>
                    <a:lnTo>
                      <a:pt x="1715" y="585"/>
                    </a:lnTo>
                    <a:lnTo>
                      <a:pt x="1699" y="563"/>
                    </a:lnTo>
                    <a:lnTo>
                      <a:pt x="1684" y="542"/>
                    </a:lnTo>
                    <a:lnTo>
                      <a:pt x="1669" y="524"/>
                    </a:lnTo>
                    <a:lnTo>
                      <a:pt x="1654" y="506"/>
                    </a:lnTo>
                    <a:lnTo>
                      <a:pt x="1637" y="488"/>
                    </a:lnTo>
                    <a:lnTo>
                      <a:pt x="1621" y="473"/>
                    </a:lnTo>
                    <a:lnTo>
                      <a:pt x="1589" y="444"/>
                    </a:lnTo>
                    <a:lnTo>
                      <a:pt x="1557" y="419"/>
                    </a:lnTo>
                    <a:lnTo>
                      <a:pt x="1526" y="399"/>
                    </a:lnTo>
                    <a:lnTo>
                      <a:pt x="1497" y="382"/>
                    </a:lnTo>
                    <a:lnTo>
                      <a:pt x="1471" y="367"/>
                    </a:lnTo>
                    <a:lnTo>
                      <a:pt x="1447" y="356"/>
                    </a:lnTo>
                    <a:lnTo>
                      <a:pt x="1428" y="348"/>
                    </a:lnTo>
                    <a:lnTo>
                      <a:pt x="1413" y="342"/>
                    </a:lnTo>
                    <a:lnTo>
                      <a:pt x="1400" y="338"/>
                    </a:lnTo>
                    <a:lnTo>
                      <a:pt x="1400" y="33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11" name="Grupo 238">
              <a:extLst>
                <a:ext uri="{FF2B5EF4-FFF2-40B4-BE49-F238E27FC236}">
                  <a16:creationId xmlns:a16="http://schemas.microsoft.com/office/drawing/2014/main" id="{DF344061-F8D3-43BF-8012-DF46A8F13522}"/>
                </a:ext>
              </a:extLst>
            </p:cNvPr>
            <p:cNvGrpSpPr/>
            <p:nvPr/>
          </p:nvGrpSpPr>
          <p:grpSpPr>
            <a:xfrm>
              <a:off x="6052459" y="4713514"/>
              <a:ext cx="546443" cy="906559"/>
              <a:chOff x="6117772" y="3951514"/>
              <a:chExt cx="546443" cy="906559"/>
            </a:xfrm>
          </p:grpSpPr>
          <p:sp>
            <p:nvSpPr>
              <p:cNvPr id="13" name="Forma Livre 40">
                <a:extLst>
                  <a:ext uri="{FF2B5EF4-FFF2-40B4-BE49-F238E27FC236}">
                    <a16:creationId xmlns:a16="http://schemas.microsoft.com/office/drawing/2014/main" id="{08810E19-1970-46E9-BB70-A210EE95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7772" y="3964056"/>
                <a:ext cx="494486" cy="894017"/>
              </a:xfrm>
              <a:custGeom>
                <a:avLst/>
                <a:gdLst/>
                <a:ahLst/>
                <a:cxnLst>
                  <a:cxn ang="0">
                    <a:pos x="545" y="464"/>
                  </a:cxn>
                  <a:cxn ang="0">
                    <a:pos x="552" y="566"/>
                  </a:cxn>
                  <a:cxn ang="0">
                    <a:pos x="549" y="662"/>
                  </a:cxn>
                  <a:cxn ang="0">
                    <a:pos x="534" y="750"/>
                  </a:cxn>
                  <a:cxn ang="0">
                    <a:pos x="511" y="827"/>
                  </a:cxn>
                  <a:cxn ang="0">
                    <a:pos x="489" y="878"/>
                  </a:cxn>
                  <a:cxn ang="0">
                    <a:pos x="471" y="907"/>
                  </a:cxn>
                  <a:cxn ang="0">
                    <a:pos x="450" y="933"/>
                  </a:cxn>
                  <a:cxn ang="0">
                    <a:pos x="428" y="955"/>
                  </a:cxn>
                  <a:cxn ang="0">
                    <a:pos x="404" y="973"/>
                  </a:cxn>
                  <a:cxn ang="0">
                    <a:pos x="380" y="986"/>
                  </a:cxn>
                  <a:cxn ang="0">
                    <a:pos x="353" y="995"/>
                  </a:cxn>
                  <a:cxn ang="0">
                    <a:pos x="340" y="997"/>
                  </a:cxn>
                  <a:cxn ang="0">
                    <a:pos x="312" y="998"/>
                  </a:cxn>
                  <a:cxn ang="0">
                    <a:pos x="284" y="994"/>
                  </a:cxn>
                  <a:cxn ang="0">
                    <a:pos x="257" y="986"/>
                  </a:cxn>
                  <a:cxn ang="0">
                    <a:pos x="230" y="972"/>
                  </a:cxn>
                  <a:cxn ang="0">
                    <a:pos x="204" y="954"/>
                  </a:cxn>
                  <a:cxn ang="0">
                    <a:pos x="178" y="932"/>
                  </a:cxn>
                  <a:cxn ang="0">
                    <a:pos x="155" y="906"/>
                  </a:cxn>
                  <a:cxn ang="0">
                    <a:pos x="109" y="842"/>
                  </a:cxn>
                  <a:cxn ang="0">
                    <a:pos x="70" y="766"/>
                  </a:cxn>
                  <a:cxn ang="0">
                    <a:pos x="37" y="680"/>
                  </a:cxn>
                  <a:cxn ang="0">
                    <a:pos x="15" y="584"/>
                  </a:cxn>
                  <a:cxn ang="0">
                    <a:pos x="7" y="533"/>
                  </a:cxn>
                  <a:cxn ang="0">
                    <a:pos x="0" y="433"/>
                  </a:cxn>
                  <a:cxn ang="0">
                    <a:pos x="3" y="338"/>
                  </a:cxn>
                  <a:cxn ang="0">
                    <a:pos x="18" y="249"/>
                  </a:cxn>
                  <a:cxn ang="0">
                    <a:pos x="41" y="171"/>
                  </a:cxn>
                  <a:cxn ang="0">
                    <a:pos x="63" y="121"/>
                  </a:cxn>
                  <a:cxn ang="0">
                    <a:pos x="81" y="91"/>
                  </a:cxn>
                  <a:cxn ang="0">
                    <a:pos x="102" y="65"/>
                  </a:cxn>
                  <a:cxn ang="0">
                    <a:pos x="124" y="44"/>
                  </a:cxn>
                  <a:cxn ang="0">
                    <a:pos x="148" y="26"/>
                  </a:cxn>
                  <a:cxn ang="0">
                    <a:pos x="173" y="12"/>
                  </a:cxn>
                  <a:cxn ang="0">
                    <a:pos x="199" y="4"/>
                  </a:cxn>
                  <a:cxn ang="0">
                    <a:pos x="213" y="1"/>
                  </a:cxn>
                  <a:cxn ang="0">
                    <a:pos x="240" y="0"/>
                  </a:cxn>
                  <a:cxn ang="0">
                    <a:pos x="268" y="4"/>
                  </a:cxn>
                  <a:cxn ang="0">
                    <a:pos x="295" y="14"/>
                  </a:cxn>
                  <a:cxn ang="0">
                    <a:pos x="322" y="27"/>
                  </a:cxn>
                  <a:cxn ang="0">
                    <a:pos x="348" y="45"/>
                  </a:cxn>
                  <a:cxn ang="0">
                    <a:pos x="374" y="67"/>
                  </a:cxn>
                  <a:cxn ang="0">
                    <a:pos x="397" y="94"/>
                  </a:cxn>
                  <a:cxn ang="0">
                    <a:pos x="443" y="156"/>
                  </a:cxn>
                  <a:cxn ang="0">
                    <a:pos x="482" y="231"/>
                  </a:cxn>
                  <a:cxn ang="0">
                    <a:pos x="515" y="318"/>
                  </a:cxn>
                  <a:cxn ang="0">
                    <a:pos x="537" y="415"/>
                  </a:cxn>
                  <a:cxn ang="0">
                    <a:pos x="545" y="464"/>
                  </a:cxn>
                </a:cxnLst>
                <a:rect l="0" t="0" r="r" b="b"/>
                <a:pathLst>
                  <a:path w="552" h="998">
                    <a:moveTo>
                      <a:pt x="545" y="464"/>
                    </a:moveTo>
                    <a:lnTo>
                      <a:pt x="545" y="464"/>
                    </a:lnTo>
                    <a:lnTo>
                      <a:pt x="551" y="515"/>
                    </a:lnTo>
                    <a:lnTo>
                      <a:pt x="552" y="566"/>
                    </a:lnTo>
                    <a:lnTo>
                      <a:pt x="552" y="615"/>
                    </a:lnTo>
                    <a:lnTo>
                      <a:pt x="549" y="662"/>
                    </a:lnTo>
                    <a:lnTo>
                      <a:pt x="542" y="707"/>
                    </a:lnTo>
                    <a:lnTo>
                      <a:pt x="534" y="750"/>
                    </a:lnTo>
                    <a:lnTo>
                      <a:pt x="524" y="790"/>
                    </a:lnTo>
                    <a:lnTo>
                      <a:pt x="511" y="827"/>
                    </a:lnTo>
                    <a:lnTo>
                      <a:pt x="497" y="862"/>
                    </a:lnTo>
                    <a:lnTo>
                      <a:pt x="489" y="878"/>
                    </a:lnTo>
                    <a:lnTo>
                      <a:pt x="479" y="893"/>
                    </a:lnTo>
                    <a:lnTo>
                      <a:pt x="471" y="907"/>
                    </a:lnTo>
                    <a:lnTo>
                      <a:pt x="460" y="921"/>
                    </a:lnTo>
                    <a:lnTo>
                      <a:pt x="450" y="933"/>
                    </a:lnTo>
                    <a:lnTo>
                      <a:pt x="439" y="944"/>
                    </a:lnTo>
                    <a:lnTo>
                      <a:pt x="428" y="955"/>
                    </a:lnTo>
                    <a:lnTo>
                      <a:pt x="417" y="965"/>
                    </a:lnTo>
                    <a:lnTo>
                      <a:pt x="404" y="973"/>
                    </a:lnTo>
                    <a:lnTo>
                      <a:pt x="392" y="980"/>
                    </a:lnTo>
                    <a:lnTo>
                      <a:pt x="380" y="986"/>
                    </a:lnTo>
                    <a:lnTo>
                      <a:pt x="367" y="991"/>
                    </a:lnTo>
                    <a:lnTo>
                      <a:pt x="353" y="995"/>
                    </a:lnTo>
                    <a:lnTo>
                      <a:pt x="340" y="997"/>
                    </a:lnTo>
                    <a:lnTo>
                      <a:pt x="340" y="997"/>
                    </a:lnTo>
                    <a:lnTo>
                      <a:pt x="326" y="998"/>
                    </a:lnTo>
                    <a:lnTo>
                      <a:pt x="312" y="998"/>
                    </a:lnTo>
                    <a:lnTo>
                      <a:pt x="298" y="997"/>
                    </a:lnTo>
                    <a:lnTo>
                      <a:pt x="284" y="994"/>
                    </a:lnTo>
                    <a:lnTo>
                      <a:pt x="270" y="990"/>
                    </a:lnTo>
                    <a:lnTo>
                      <a:pt x="257" y="986"/>
                    </a:lnTo>
                    <a:lnTo>
                      <a:pt x="243" y="979"/>
                    </a:lnTo>
                    <a:lnTo>
                      <a:pt x="230" y="972"/>
                    </a:lnTo>
                    <a:lnTo>
                      <a:pt x="217" y="964"/>
                    </a:lnTo>
                    <a:lnTo>
                      <a:pt x="204" y="954"/>
                    </a:lnTo>
                    <a:lnTo>
                      <a:pt x="190" y="943"/>
                    </a:lnTo>
                    <a:lnTo>
                      <a:pt x="178" y="932"/>
                    </a:lnTo>
                    <a:lnTo>
                      <a:pt x="166" y="919"/>
                    </a:lnTo>
                    <a:lnTo>
                      <a:pt x="155" y="906"/>
                    </a:lnTo>
                    <a:lnTo>
                      <a:pt x="131" y="875"/>
                    </a:lnTo>
                    <a:lnTo>
                      <a:pt x="109" y="842"/>
                    </a:lnTo>
                    <a:lnTo>
                      <a:pt x="88" y="806"/>
                    </a:lnTo>
                    <a:lnTo>
                      <a:pt x="70" y="766"/>
                    </a:lnTo>
                    <a:lnTo>
                      <a:pt x="52" y="725"/>
                    </a:lnTo>
                    <a:lnTo>
                      <a:pt x="37" y="680"/>
                    </a:lnTo>
                    <a:lnTo>
                      <a:pt x="25" y="633"/>
                    </a:lnTo>
                    <a:lnTo>
                      <a:pt x="15" y="584"/>
                    </a:lnTo>
                    <a:lnTo>
                      <a:pt x="7" y="533"/>
                    </a:lnTo>
                    <a:lnTo>
                      <a:pt x="7" y="533"/>
                    </a:lnTo>
                    <a:lnTo>
                      <a:pt x="1" y="482"/>
                    </a:lnTo>
                    <a:lnTo>
                      <a:pt x="0" y="433"/>
                    </a:lnTo>
                    <a:lnTo>
                      <a:pt x="0" y="384"/>
                    </a:lnTo>
                    <a:lnTo>
                      <a:pt x="3" y="338"/>
                    </a:lnTo>
                    <a:lnTo>
                      <a:pt x="10" y="292"/>
                    </a:lnTo>
                    <a:lnTo>
                      <a:pt x="18" y="249"/>
                    </a:lnTo>
                    <a:lnTo>
                      <a:pt x="28" y="209"/>
                    </a:lnTo>
                    <a:lnTo>
                      <a:pt x="41" y="171"/>
                    </a:lnTo>
                    <a:lnTo>
                      <a:pt x="55" y="136"/>
                    </a:lnTo>
                    <a:lnTo>
                      <a:pt x="63" y="121"/>
                    </a:lnTo>
                    <a:lnTo>
                      <a:pt x="73" y="106"/>
                    </a:lnTo>
                    <a:lnTo>
                      <a:pt x="81" y="91"/>
                    </a:lnTo>
                    <a:lnTo>
                      <a:pt x="92" y="78"/>
                    </a:lnTo>
                    <a:lnTo>
                      <a:pt x="102" y="65"/>
                    </a:lnTo>
                    <a:lnTo>
                      <a:pt x="113" y="54"/>
                    </a:lnTo>
                    <a:lnTo>
                      <a:pt x="124" y="44"/>
                    </a:lnTo>
                    <a:lnTo>
                      <a:pt x="135" y="34"/>
                    </a:lnTo>
                    <a:lnTo>
                      <a:pt x="148" y="26"/>
                    </a:lnTo>
                    <a:lnTo>
                      <a:pt x="160" y="18"/>
                    </a:lnTo>
                    <a:lnTo>
                      <a:pt x="173" y="12"/>
                    </a:lnTo>
                    <a:lnTo>
                      <a:pt x="185" y="8"/>
                    </a:lnTo>
                    <a:lnTo>
                      <a:pt x="199" y="4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226" y="0"/>
                    </a:lnTo>
                    <a:lnTo>
                      <a:pt x="240" y="0"/>
                    </a:lnTo>
                    <a:lnTo>
                      <a:pt x="254" y="1"/>
                    </a:lnTo>
                    <a:lnTo>
                      <a:pt x="268" y="4"/>
                    </a:lnTo>
                    <a:lnTo>
                      <a:pt x="282" y="8"/>
                    </a:lnTo>
                    <a:lnTo>
                      <a:pt x="295" y="14"/>
                    </a:lnTo>
                    <a:lnTo>
                      <a:pt x="309" y="19"/>
                    </a:lnTo>
                    <a:lnTo>
                      <a:pt x="322" y="27"/>
                    </a:lnTo>
                    <a:lnTo>
                      <a:pt x="335" y="36"/>
                    </a:lnTo>
                    <a:lnTo>
                      <a:pt x="348" y="45"/>
                    </a:lnTo>
                    <a:lnTo>
                      <a:pt x="362" y="55"/>
                    </a:lnTo>
                    <a:lnTo>
                      <a:pt x="374" y="67"/>
                    </a:lnTo>
                    <a:lnTo>
                      <a:pt x="386" y="80"/>
                    </a:lnTo>
                    <a:lnTo>
                      <a:pt x="397" y="94"/>
                    </a:lnTo>
                    <a:lnTo>
                      <a:pt x="421" y="122"/>
                    </a:lnTo>
                    <a:lnTo>
                      <a:pt x="443" y="156"/>
                    </a:lnTo>
                    <a:lnTo>
                      <a:pt x="464" y="193"/>
                    </a:lnTo>
                    <a:lnTo>
                      <a:pt x="482" y="231"/>
                    </a:lnTo>
                    <a:lnTo>
                      <a:pt x="500" y="274"/>
                    </a:lnTo>
                    <a:lnTo>
                      <a:pt x="515" y="318"/>
                    </a:lnTo>
                    <a:lnTo>
                      <a:pt x="527" y="365"/>
                    </a:lnTo>
                    <a:lnTo>
                      <a:pt x="537" y="415"/>
                    </a:lnTo>
                    <a:lnTo>
                      <a:pt x="545" y="464"/>
                    </a:lnTo>
                    <a:lnTo>
                      <a:pt x="545" y="464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A6A6A6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14" name="Forma Livre 41">
                <a:extLst>
                  <a:ext uri="{FF2B5EF4-FFF2-40B4-BE49-F238E27FC236}">
                    <a16:creationId xmlns:a16="http://schemas.microsoft.com/office/drawing/2014/main" id="{D41CBACF-0E97-4C29-9B8E-98C0DC3DC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4132468"/>
                <a:ext cx="322491" cy="582276"/>
              </a:xfrm>
              <a:custGeom>
                <a:avLst/>
                <a:gdLst/>
                <a:ahLst/>
                <a:cxnLst>
                  <a:cxn ang="0">
                    <a:pos x="356" y="303"/>
                  </a:cxn>
                  <a:cxn ang="0">
                    <a:pos x="361" y="368"/>
                  </a:cxn>
                  <a:cxn ang="0">
                    <a:pos x="358" y="430"/>
                  </a:cxn>
                  <a:cxn ang="0">
                    <a:pos x="349" y="488"/>
                  </a:cxn>
                  <a:cxn ang="0">
                    <a:pos x="334" y="539"/>
                  </a:cxn>
                  <a:cxn ang="0">
                    <a:pos x="312" y="582"/>
                  </a:cxn>
                  <a:cxn ang="0">
                    <a:pos x="287" y="615"/>
                  </a:cxn>
                  <a:cxn ang="0">
                    <a:pos x="257" y="638"/>
                  </a:cxn>
                  <a:cxn ang="0">
                    <a:pos x="231" y="648"/>
                  </a:cxn>
                  <a:cxn ang="0">
                    <a:pos x="223" y="649"/>
                  </a:cxn>
                  <a:cxn ang="0">
                    <a:pos x="203" y="649"/>
                  </a:cxn>
                  <a:cxn ang="0">
                    <a:pos x="169" y="641"/>
                  </a:cxn>
                  <a:cxn ang="0">
                    <a:pos x="134" y="620"/>
                  </a:cxn>
                  <a:cxn ang="0">
                    <a:pos x="101" y="590"/>
                  </a:cxn>
                  <a:cxn ang="0">
                    <a:pos x="72" y="548"/>
                  </a:cxn>
                  <a:cxn ang="0">
                    <a:pos x="46" y="499"/>
                  </a:cxn>
                  <a:cxn ang="0">
                    <a:pos x="25" y="442"/>
                  </a:cxn>
                  <a:cxn ang="0">
                    <a:pos x="10" y="380"/>
                  </a:cxn>
                  <a:cxn ang="0">
                    <a:pos x="6" y="347"/>
                  </a:cxn>
                  <a:cxn ang="0">
                    <a:pos x="0" y="281"/>
                  </a:cxn>
                  <a:cxn ang="0">
                    <a:pos x="3" y="219"/>
                  </a:cxn>
                  <a:cxn ang="0">
                    <a:pos x="13" y="162"/>
                  </a:cxn>
                  <a:cxn ang="0">
                    <a:pos x="28" y="111"/>
                  </a:cxn>
                  <a:cxn ang="0">
                    <a:pos x="49" y="69"/>
                  </a:cxn>
                  <a:cxn ang="0">
                    <a:pos x="75" y="36"/>
                  </a:cxn>
                  <a:cxn ang="0">
                    <a:pos x="105" y="12"/>
                  </a:cxn>
                  <a:cxn ang="0">
                    <a:pos x="130" y="2"/>
                  </a:cxn>
                  <a:cxn ang="0">
                    <a:pos x="140" y="1"/>
                  </a:cxn>
                  <a:cxn ang="0">
                    <a:pos x="158" y="0"/>
                  </a:cxn>
                  <a:cxn ang="0">
                    <a:pos x="194" y="8"/>
                  </a:cxn>
                  <a:cxn ang="0">
                    <a:pos x="228" y="29"/>
                  </a:cxn>
                  <a:cxn ang="0">
                    <a:pos x="260" y="60"/>
                  </a:cxn>
                  <a:cxn ang="0">
                    <a:pos x="289" y="102"/>
                  </a:cxn>
                  <a:cxn ang="0">
                    <a:pos x="315" y="150"/>
                  </a:cxn>
                  <a:cxn ang="0">
                    <a:pos x="336" y="206"/>
                  </a:cxn>
                  <a:cxn ang="0">
                    <a:pos x="351" y="270"/>
                  </a:cxn>
                  <a:cxn ang="0">
                    <a:pos x="356" y="303"/>
                  </a:cxn>
                </a:cxnLst>
                <a:rect l="0" t="0" r="r" b="b"/>
                <a:pathLst>
                  <a:path w="361" h="649">
                    <a:moveTo>
                      <a:pt x="356" y="303"/>
                    </a:moveTo>
                    <a:lnTo>
                      <a:pt x="356" y="303"/>
                    </a:lnTo>
                    <a:lnTo>
                      <a:pt x="359" y="336"/>
                    </a:lnTo>
                    <a:lnTo>
                      <a:pt x="361" y="368"/>
                    </a:lnTo>
                    <a:lnTo>
                      <a:pt x="361" y="400"/>
                    </a:lnTo>
                    <a:lnTo>
                      <a:pt x="358" y="430"/>
                    </a:lnTo>
                    <a:lnTo>
                      <a:pt x="355" y="460"/>
                    </a:lnTo>
                    <a:lnTo>
                      <a:pt x="349" y="488"/>
                    </a:lnTo>
                    <a:lnTo>
                      <a:pt x="343" y="514"/>
                    </a:lnTo>
                    <a:lnTo>
                      <a:pt x="334" y="539"/>
                    </a:lnTo>
                    <a:lnTo>
                      <a:pt x="325" y="561"/>
                    </a:lnTo>
                    <a:lnTo>
                      <a:pt x="312" y="582"/>
                    </a:lnTo>
                    <a:lnTo>
                      <a:pt x="301" y="599"/>
                    </a:lnTo>
                    <a:lnTo>
                      <a:pt x="287" y="615"/>
                    </a:lnTo>
                    <a:lnTo>
                      <a:pt x="272" y="627"/>
                    </a:lnTo>
                    <a:lnTo>
                      <a:pt x="257" y="638"/>
                    </a:lnTo>
                    <a:lnTo>
                      <a:pt x="239" y="645"/>
                    </a:lnTo>
                    <a:lnTo>
                      <a:pt x="231" y="648"/>
                    </a:lnTo>
                    <a:lnTo>
                      <a:pt x="223" y="649"/>
                    </a:lnTo>
                    <a:lnTo>
                      <a:pt x="223" y="649"/>
                    </a:lnTo>
                    <a:lnTo>
                      <a:pt x="213" y="649"/>
                    </a:lnTo>
                    <a:lnTo>
                      <a:pt x="203" y="649"/>
                    </a:lnTo>
                    <a:lnTo>
                      <a:pt x="185" y="646"/>
                    </a:lnTo>
                    <a:lnTo>
                      <a:pt x="169" y="641"/>
                    </a:lnTo>
                    <a:lnTo>
                      <a:pt x="151" y="633"/>
                    </a:lnTo>
                    <a:lnTo>
                      <a:pt x="134" y="620"/>
                    </a:lnTo>
                    <a:lnTo>
                      <a:pt x="118" y="606"/>
                    </a:lnTo>
                    <a:lnTo>
                      <a:pt x="101" y="590"/>
                    </a:lnTo>
                    <a:lnTo>
                      <a:pt x="86" y="569"/>
                    </a:lnTo>
                    <a:lnTo>
                      <a:pt x="72" y="548"/>
                    </a:lnTo>
                    <a:lnTo>
                      <a:pt x="58" y="525"/>
                    </a:lnTo>
                    <a:lnTo>
                      <a:pt x="46" y="499"/>
                    </a:lnTo>
                    <a:lnTo>
                      <a:pt x="35" y="471"/>
                    </a:lnTo>
                    <a:lnTo>
                      <a:pt x="25" y="442"/>
                    </a:lnTo>
                    <a:lnTo>
                      <a:pt x="17" y="412"/>
                    </a:lnTo>
                    <a:lnTo>
                      <a:pt x="10" y="380"/>
                    </a:lnTo>
                    <a:lnTo>
                      <a:pt x="6" y="347"/>
                    </a:lnTo>
                    <a:lnTo>
                      <a:pt x="6" y="347"/>
                    </a:lnTo>
                    <a:lnTo>
                      <a:pt x="2" y="314"/>
                    </a:lnTo>
                    <a:lnTo>
                      <a:pt x="0" y="281"/>
                    </a:lnTo>
                    <a:lnTo>
                      <a:pt x="2" y="249"/>
                    </a:lnTo>
                    <a:lnTo>
                      <a:pt x="3" y="219"/>
                    </a:lnTo>
                    <a:lnTo>
                      <a:pt x="7" y="190"/>
                    </a:lnTo>
                    <a:lnTo>
                      <a:pt x="13" y="162"/>
                    </a:lnTo>
                    <a:lnTo>
                      <a:pt x="20" y="136"/>
                    </a:lnTo>
                    <a:lnTo>
                      <a:pt x="28" y="111"/>
                    </a:lnTo>
                    <a:lnTo>
                      <a:pt x="38" y="89"/>
                    </a:lnTo>
                    <a:lnTo>
                      <a:pt x="49" y="69"/>
                    </a:lnTo>
                    <a:lnTo>
                      <a:pt x="61" y="51"/>
                    </a:lnTo>
                    <a:lnTo>
                      <a:pt x="75" y="36"/>
                    </a:lnTo>
                    <a:lnTo>
                      <a:pt x="89" y="22"/>
                    </a:lnTo>
                    <a:lnTo>
                      <a:pt x="105" y="12"/>
                    </a:lnTo>
                    <a:lnTo>
                      <a:pt x="122" y="5"/>
                    </a:lnTo>
                    <a:lnTo>
                      <a:pt x="130" y="2"/>
                    </a:lnTo>
                    <a:lnTo>
                      <a:pt x="140" y="1"/>
                    </a:lnTo>
                    <a:lnTo>
                      <a:pt x="140" y="1"/>
                    </a:lnTo>
                    <a:lnTo>
                      <a:pt x="148" y="0"/>
                    </a:lnTo>
                    <a:lnTo>
                      <a:pt x="158" y="0"/>
                    </a:lnTo>
                    <a:lnTo>
                      <a:pt x="176" y="2"/>
                    </a:lnTo>
                    <a:lnTo>
                      <a:pt x="194" y="8"/>
                    </a:lnTo>
                    <a:lnTo>
                      <a:pt x="210" y="18"/>
                    </a:lnTo>
                    <a:lnTo>
                      <a:pt x="228" y="29"/>
                    </a:lnTo>
                    <a:lnTo>
                      <a:pt x="245" y="44"/>
                    </a:lnTo>
                    <a:lnTo>
                      <a:pt x="260" y="60"/>
                    </a:lnTo>
                    <a:lnTo>
                      <a:pt x="275" y="80"/>
                    </a:lnTo>
                    <a:lnTo>
                      <a:pt x="289" y="102"/>
                    </a:lnTo>
                    <a:lnTo>
                      <a:pt x="303" y="125"/>
                    </a:lnTo>
                    <a:lnTo>
                      <a:pt x="315" y="150"/>
                    </a:lnTo>
                    <a:lnTo>
                      <a:pt x="326" y="178"/>
                    </a:lnTo>
                    <a:lnTo>
                      <a:pt x="336" y="206"/>
                    </a:lnTo>
                    <a:lnTo>
                      <a:pt x="344" y="238"/>
                    </a:lnTo>
                    <a:lnTo>
                      <a:pt x="351" y="270"/>
                    </a:lnTo>
                    <a:lnTo>
                      <a:pt x="356" y="303"/>
                    </a:lnTo>
                    <a:lnTo>
                      <a:pt x="356" y="303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BFBFBF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15" name="Forma Livre 42">
                <a:extLst>
                  <a:ext uri="{FF2B5EF4-FFF2-40B4-BE49-F238E27FC236}">
                    <a16:creationId xmlns:a16="http://schemas.microsoft.com/office/drawing/2014/main" id="{4B9A85A7-9B4A-4EC6-B448-16E8E2FCA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9310" y="4125301"/>
                <a:ext cx="250826" cy="589442"/>
              </a:xfrm>
              <a:custGeom>
                <a:avLst/>
                <a:gdLst/>
                <a:ahLst/>
                <a:cxnLst>
                  <a:cxn ang="0">
                    <a:pos x="140" y="650"/>
                  </a:cxn>
                  <a:cxn ang="0">
                    <a:pos x="158" y="646"/>
                  </a:cxn>
                  <a:cxn ang="0">
                    <a:pos x="190" y="629"/>
                  </a:cxn>
                  <a:cxn ang="0">
                    <a:pos x="219" y="600"/>
                  </a:cxn>
                  <a:cxn ang="0">
                    <a:pos x="243" y="562"/>
                  </a:cxn>
                  <a:cxn ang="0">
                    <a:pos x="261" y="515"/>
                  </a:cxn>
                  <a:cxn ang="0">
                    <a:pos x="273" y="461"/>
                  </a:cxn>
                  <a:cxn ang="0">
                    <a:pos x="278" y="400"/>
                  </a:cxn>
                  <a:cxn ang="0">
                    <a:pos x="277" y="337"/>
                  </a:cxn>
                  <a:cxn ang="0">
                    <a:pos x="274" y="304"/>
                  </a:cxn>
                  <a:cxn ang="0">
                    <a:pos x="262" y="239"/>
                  </a:cxn>
                  <a:cxn ang="0">
                    <a:pos x="244" y="178"/>
                  </a:cxn>
                  <a:cxn ang="0">
                    <a:pos x="222" y="126"/>
                  </a:cxn>
                  <a:cxn ang="0">
                    <a:pos x="194" y="80"/>
                  </a:cxn>
                  <a:cxn ang="0">
                    <a:pos x="163" y="45"/>
                  </a:cxn>
                  <a:cxn ang="0">
                    <a:pos x="129" y="18"/>
                  </a:cxn>
                  <a:cxn ang="0">
                    <a:pos x="94" y="3"/>
                  </a:cxn>
                  <a:cxn ang="0">
                    <a:pos x="67" y="0"/>
                  </a:cxn>
                  <a:cxn ang="0">
                    <a:pos x="0" y="10"/>
                  </a:cxn>
                  <a:cxn ang="0">
                    <a:pos x="8" y="9"/>
                  </a:cxn>
                  <a:cxn ang="0">
                    <a:pos x="36" y="11"/>
                  </a:cxn>
                  <a:cxn ang="0">
                    <a:pos x="70" y="27"/>
                  </a:cxn>
                  <a:cxn ang="0">
                    <a:pos x="105" y="53"/>
                  </a:cxn>
                  <a:cxn ang="0">
                    <a:pos x="135" y="89"/>
                  </a:cxn>
                  <a:cxn ang="0">
                    <a:pos x="163" y="134"/>
                  </a:cxn>
                  <a:cxn ang="0">
                    <a:pos x="186" y="187"/>
                  </a:cxn>
                  <a:cxn ang="0">
                    <a:pos x="204" y="247"/>
                  </a:cxn>
                  <a:cxn ang="0">
                    <a:pos x="216" y="312"/>
                  </a:cxn>
                  <a:cxn ang="0">
                    <a:pos x="219" y="345"/>
                  </a:cxn>
                  <a:cxn ang="0">
                    <a:pos x="221" y="409"/>
                  </a:cxn>
                  <a:cxn ang="0">
                    <a:pos x="215" y="469"/>
                  </a:cxn>
                  <a:cxn ang="0">
                    <a:pos x="203" y="523"/>
                  </a:cxn>
                  <a:cxn ang="0">
                    <a:pos x="185" y="570"/>
                  </a:cxn>
                  <a:cxn ang="0">
                    <a:pos x="161" y="608"/>
                  </a:cxn>
                  <a:cxn ang="0">
                    <a:pos x="132" y="636"/>
                  </a:cxn>
                  <a:cxn ang="0">
                    <a:pos x="99" y="654"/>
                  </a:cxn>
                  <a:cxn ang="0">
                    <a:pos x="83" y="658"/>
                  </a:cxn>
                </a:cxnLst>
                <a:rect l="0" t="0" r="r" b="b"/>
                <a:pathLst>
                  <a:path w="278" h="658">
                    <a:moveTo>
                      <a:pt x="140" y="650"/>
                    </a:moveTo>
                    <a:lnTo>
                      <a:pt x="140" y="650"/>
                    </a:lnTo>
                    <a:lnTo>
                      <a:pt x="150" y="648"/>
                    </a:lnTo>
                    <a:lnTo>
                      <a:pt x="158" y="646"/>
                    </a:lnTo>
                    <a:lnTo>
                      <a:pt x="175" y="639"/>
                    </a:lnTo>
                    <a:lnTo>
                      <a:pt x="190" y="629"/>
                    </a:lnTo>
                    <a:lnTo>
                      <a:pt x="205" y="615"/>
                    </a:lnTo>
                    <a:lnTo>
                      <a:pt x="219" y="600"/>
                    </a:lnTo>
                    <a:lnTo>
                      <a:pt x="232" y="582"/>
                    </a:lnTo>
                    <a:lnTo>
                      <a:pt x="243" y="562"/>
                    </a:lnTo>
                    <a:lnTo>
                      <a:pt x="252" y="539"/>
                    </a:lnTo>
                    <a:lnTo>
                      <a:pt x="261" y="515"/>
                    </a:lnTo>
                    <a:lnTo>
                      <a:pt x="267" y="488"/>
                    </a:lnTo>
                    <a:lnTo>
                      <a:pt x="273" y="461"/>
                    </a:lnTo>
                    <a:lnTo>
                      <a:pt x="277" y="431"/>
                    </a:lnTo>
                    <a:lnTo>
                      <a:pt x="278" y="400"/>
                    </a:lnTo>
                    <a:lnTo>
                      <a:pt x="278" y="369"/>
                    </a:lnTo>
                    <a:lnTo>
                      <a:pt x="277" y="337"/>
                    </a:lnTo>
                    <a:lnTo>
                      <a:pt x="274" y="304"/>
                    </a:lnTo>
                    <a:lnTo>
                      <a:pt x="274" y="304"/>
                    </a:lnTo>
                    <a:lnTo>
                      <a:pt x="269" y="271"/>
                    </a:lnTo>
                    <a:lnTo>
                      <a:pt x="262" y="239"/>
                    </a:lnTo>
                    <a:lnTo>
                      <a:pt x="254" y="209"/>
                    </a:lnTo>
                    <a:lnTo>
                      <a:pt x="244" y="178"/>
                    </a:lnTo>
                    <a:lnTo>
                      <a:pt x="233" y="152"/>
                    </a:lnTo>
                    <a:lnTo>
                      <a:pt x="222" y="126"/>
                    </a:lnTo>
                    <a:lnTo>
                      <a:pt x="208" y="102"/>
                    </a:lnTo>
                    <a:lnTo>
                      <a:pt x="194" y="80"/>
                    </a:lnTo>
                    <a:lnTo>
                      <a:pt x="179" y="61"/>
                    </a:lnTo>
                    <a:lnTo>
                      <a:pt x="163" y="45"/>
                    </a:lnTo>
                    <a:lnTo>
                      <a:pt x="146" y="29"/>
                    </a:lnTo>
                    <a:lnTo>
                      <a:pt x="129" y="18"/>
                    </a:lnTo>
                    <a:lnTo>
                      <a:pt x="111" y="10"/>
                    </a:lnTo>
                    <a:lnTo>
                      <a:pt x="94" y="3"/>
                    </a:lnTo>
                    <a:lnTo>
                      <a:pt x="76" y="0"/>
                    </a:lnTo>
                    <a:lnTo>
                      <a:pt x="67" y="0"/>
                    </a:lnTo>
                    <a:lnTo>
                      <a:pt x="58" y="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8" y="9"/>
                    </a:lnTo>
                    <a:lnTo>
                      <a:pt x="18" y="9"/>
                    </a:lnTo>
                    <a:lnTo>
                      <a:pt x="36" y="11"/>
                    </a:lnTo>
                    <a:lnTo>
                      <a:pt x="54" y="17"/>
                    </a:lnTo>
                    <a:lnTo>
                      <a:pt x="70" y="27"/>
                    </a:lnTo>
                    <a:lnTo>
                      <a:pt x="88" y="38"/>
                    </a:lnTo>
                    <a:lnTo>
                      <a:pt x="105" y="53"/>
                    </a:lnTo>
                    <a:lnTo>
                      <a:pt x="120" y="69"/>
                    </a:lnTo>
                    <a:lnTo>
                      <a:pt x="135" y="89"/>
                    </a:lnTo>
                    <a:lnTo>
                      <a:pt x="149" y="111"/>
                    </a:lnTo>
                    <a:lnTo>
                      <a:pt x="163" y="134"/>
                    </a:lnTo>
                    <a:lnTo>
                      <a:pt x="175" y="159"/>
                    </a:lnTo>
                    <a:lnTo>
                      <a:pt x="186" y="187"/>
                    </a:lnTo>
                    <a:lnTo>
                      <a:pt x="196" y="215"/>
                    </a:lnTo>
                    <a:lnTo>
                      <a:pt x="204" y="247"/>
                    </a:lnTo>
                    <a:lnTo>
                      <a:pt x="211" y="279"/>
                    </a:lnTo>
                    <a:lnTo>
                      <a:pt x="216" y="312"/>
                    </a:lnTo>
                    <a:lnTo>
                      <a:pt x="216" y="312"/>
                    </a:lnTo>
                    <a:lnTo>
                      <a:pt x="219" y="345"/>
                    </a:lnTo>
                    <a:lnTo>
                      <a:pt x="221" y="377"/>
                    </a:lnTo>
                    <a:lnTo>
                      <a:pt x="221" y="409"/>
                    </a:lnTo>
                    <a:lnTo>
                      <a:pt x="218" y="439"/>
                    </a:lnTo>
                    <a:lnTo>
                      <a:pt x="215" y="469"/>
                    </a:lnTo>
                    <a:lnTo>
                      <a:pt x="209" y="497"/>
                    </a:lnTo>
                    <a:lnTo>
                      <a:pt x="203" y="523"/>
                    </a:lnTo>
                    <a:lnTo>
                      <a:pt x="194" y="548"/>
                    </a:lnTo>
                    <a:lnTo>
                      <a:pt x="185" y="570"/>
                    </a:lnTo>
                    <a:lnTo>
                      <a:pt x="172" y="591"/>
                    </a:lnTo>
                    <a:lnTo>
                      <a:pt x="161" y="608"/>
                    </a:lnTo>
                    <a:lnTo>
                      <a:pt x="147" y="624"/>
                    </a:lnTo>
                    <a:lnTo>
                      <a:pt x="132" y="636"/>
                    </a:lnTo>
                    <a:lnTo>
                      <a:pt x="117" y="647"/>
                    </a:lnTo>
                    <a:lnTo>
                      <a:pt x="99" y="654"/>
                    </a:lnTo>
                    <a:lnTo>
                      <a:pt x="91" y="657"/>
                    </a:lnTo>
                    <a:lnTo>
                      <a:pt x="83" y="658"/>
                    </a:lnTo>
                    <a:lnTo>
                      <a:pt x="140" y="6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FFFFFF"/>
                  </a:gs>
                  <a:gs pos="38000">
                    <a:srgbClr val="A6A6A6"/>
                  </a:gs>
                  <a:gs pos="100000">
                    <a:srgbClr val="595959"/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16" name="Forma Livre 43">
                <a:extLst>
                  <a:ext uri="{FF2B5EF4-FFF2-40B4-BE49-F238E27FC236}">
                    <a16:creationId xmlns:a16="http://schemas.microsoft.com/office/drawing/2014/main" id="{79E75A0F-C469-4747-BA88-AB590C80B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683" y="3951514"/>
                <a:ext cx="356532" cy="904767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3" y="14"/>
                  </a:cxn>
                  <a:cxn ang="0">
                    <a:pos x="41" y="15"/>
                  </a:cxn>
                  <a:cxn ang="0">
                    <a:pos x="69" y="22"/>
                  </a:cxn>
                  <a:cxn ang="0">
                    <a:pos x="96" y="33"/>
                  </a:cxn>
                  <a:cxn ang="0">
                    <a:pos x="122" y="50"/>
                  </a:cxn>
                  <a:cxn ang="0">
                    <a:pos x="149" y="69"/>
                  </a:cxn>
                  <a:cxn ang="0">
                    <a:pos x="173" y="94"/>
                  </a:cxn>
                  <a:cxn ang="0">
                    <a:pos x="208" y="136"/>
                  </a:cxn>
                  <a:cxn ang="0">
                    <a:pos x="251" y="207"/>
                  </a:cxn>
                  <a:cxn ang="0">
                    <a:pos x="287" y="288"/>
                  </a:cxn>
                  <a:cxn ang="0">
                    <a:pos x="314" y="379"/>
                  </a:cxn>
                  <a:cxn ang="0">
                    <a:pos x="332" y="478"/>
                  </a:cxn>
                  <a:cxn ang="0">
                    <a:pos x="338" y="529"/>
                  </a:cxn>
                  <a:cxn ang="0">
                    <a:pos x="339" y="629"/>
                  </a:cxn>
                  <a:cxn ang="0">
                    <a:pos x="329" y="721"/>
                  </a:cxn>
                  <a:cxn ang="0">
                    <a:pos x="311" y="804"/>
                  </a:cxn>
                  <a:cxn ang="0">
                    <a:pos x="284" y="876"/>
                  </a:cxn>
                  <a:cxn ang="0">
                    <a:pos x="266" y="907"/>
                  </a:cxn>
                  <a:cxn ang="0">
                    <a:pos x="247" y="935"/>
                  </a:cxn>
                  <a:cxn ang="0">
                    <a:pos x="226" y="958"/>
                  </a:cxn>
                  <a:cxn ang="0">
                    <a:pos x="204" y="979"/>
                  </a:cxn>
                  <a:cxn ang="0">
                    <a:pos x="179" y="994"/>
                  </a:cxn>
                  <a:cxn ang="0">
                    <a:pos x="154" y="1005"/>
                  </a:cxn>
                  <a:cxn ang="0">
                    <a:pos x="127" y="1011"/>
                  </a:cxn>
                  <a:cxn ang="0">
                    <a:pos x="223" y="997"/>
                  </a:cxn>
                  <a:cxn ang="0">
                    <a:pos x="253" y="973"/>
                  </a:cxn>
                  <a:cxn ang="0">
                    <a:pos x="282" y="944"/>
                  </a:cxn>
                  <a:cxn ang="0">
                    <a:pos x="311" y="907"/>
                  </a:cxn>
                  <a:cxn ang="0">
                    <a:pos x="338" y="860"/>
                  </a:cxn>
                  <a:cxn ang="0">
                    <a:pos x="361" y="805"/>
                  </a:cxn>
                  <a:cxn ang="0">
                    <a:pos x="379" y="739"/>
                  </a:cxn>
                  <a:cxn ang="0">
                    <a:pos x="391" y="662"/>
                  </a:cxn>
                  <a:cxn ang="0">
                    <a:pos x="397" y="574"/>
                  </a:cxn>
                  <a:cxn ang="0">
                    <a:pos x="397" y="543"/>
                  </a:cxn>
                  <a:cxn ang="0">
                    <a:pos x="394" y="485"/>
                  </a:cxn>
                  <a:cxn ang="0">
                    <a:pos x="389" y="432"/>
                  </a:cxn>
                  <a:cxn ang="0">
                    <a:pos x="379" y="381"/>
                  </a:cxn>
                  <a:cxn ang="0">
                    <a:pos x="365" y="334"/>
                  </a:cxn>
                  <a:cxn ang="0">
                    <a:pos x="350" y="290"/>
                  </a:cxn>
                  <a:cxn ang="0">
                    <a:pos x="322" y="230"/>
                  </a:cxn>
                  <a:cxn ang="0">
                    <a:pos x="278" y="160"/>
                  </a:cxn>
                  <a:cxn ang="0">
                    <a:pos x="230" y="102"/>
                  </a:cxn>
                  <a:cxn ang="0">
                    <a:pos x="180" y="54"/>
                  </a:cxn>
                  <a:cxn ang="0">
                    <a:pos x="131" y="15"/>
                  </a:cxn>
                  <a:cxn ang="0">
                    <a:pos x="107" y="0"/>
                  </a:cxn>
                </a:cxnLst>
                <a:rect l="0" t="0" r="r" b="b"/>
                <a:pathLst>
                  <a:path w="397" h="1011">
                    <a:moveTo>
                      <a:pt x="107" y="0"/>
                    </a:moveTo>
                    <a:lnTo>
                      <a:pt x="0" y="15"/>
                    </a:lnTo>
                    <a:lnTo>
                      <a:pt x="0" y="15"/>
                    </a:lnTo>
                    <a:lnTo>
                      <a:pt x="13" y="14"/>
                    </a:lnTo>
                    <a:lnTo>
                      <a:pt x="27" y="14"/>
                    </a:lnTo>
                    <a:lnTo>
                      <a:pt x="41" y="15"/>
                    </a:lnTo>
                    <a:lnTo>
                      <a:pt x="55" y="18"/>
                    </a:lnTo>
                    <a:lnTo>
                      <a:pt x="69" y="22"/>
                    </a:lnTo>
                    <a:lnTo>
                      <a:pt x="82" y="28"/>
                    </a:lnTo>
                    <a:lnTo>
                      <a:pt x="96" y="33"/>
                    </a:lnTo>
                    <a:lnTo>
                      <a:pt x="109" y="41"/>
                    </a:lnTo>
                    <a:lnTo>
                      <a:pt x="122" y="50"/>
                    </a:lnTo>
                    <a:lnTo>
                      <a:pt x="135" y="59"/>
                    </a:lnTo>
                    <a:lnTo>
                      <a:pt x="149" y="69"/>
                    </a:lnTo>
                    <a:lnTo>
                      <a:pt x="161" y="81"/>
                    </a:lnTo>
                    <a:lnTo>
                      <a:pt x="173" y="94"/>
                    </a:lnTo>
                    <a:lnTo>
                      <a:pt x="184" y="108"/>
                    </a:lnTo>
                    <a:lnTo>
                      <a:pt x="208" y="136"/>
                    </a:lnTo>
                    <a:lnTo>
                      <a:pt x="230" y="170"/>
                    </a:lnTo>
                    <a:lnTo>
                      <a:pt x="251" y="207"/>
                    </a:lnTo>
                    <a:lnTo>
                      <a:pt x="269" y="245"/>
                    </a:lnTo>
                    <a:lnTo>
                      <a:pt x="287" y="288"/>
                    </a:lnTo>
                    <a:lnTo>
                      <a:pt x="302" y="332"/>
                    </a:lnTo>
                    <a:lnTo>
                      <a:pt x="314" y="379"/>
                    </a:lnTo>
                    <a:lnTo>
                      <a:pt x="324" y="429"/>
                    </a:lnTo>
                    <a:lnTo>
                      <a:pt x="332" y="478"/>
                    </a:lnTo>
                    <a:lnTo>
                      <a:pt x="332" y="478"/>
                    </a:lnTo>
                    <a:lnTo>
                      <a:pt x="338" y="529"/>
                    </a:lnTo>
                    <a:lnTo>
                      <a:pt x="339" y="580"/>
                    </a:lnTo>
                    <a:lnTo>
                      <a:pt x="339" y="629"/>
                    </a:lnTo>
                    <a:lnTo>
                      <a:pt x="336" y="676"/>
                    </a:lnTo>
                    <a:lnTo>
                      <a:pt x="329" y="721"/>
                    </a:lnTo>
                    <a:lnTo>
                      <a:pt x="321" y="764"/>
                    </a:lnTo>
                    <a:lnTo>
                      <a:pt x="311" y="804"/>
                    </a:lnTo>
                    <a:lnTo>
                      <a:pt x="298" y="841"/>
                    </a:lnTo>
                    <a:lnTo>
                      <a:pt x="284" y="876"/>
                    </a:lnTo>
                    <a:lnTo>
                      <a:pt x="276" y="892"/>
                    </a:lnTo>
                    <a:lnTo>
                      <a:pt x="266" y="907"/>
                    </a:lnTo>
                    <a:lnTo>
                      <a:pt x="258" y="921"/>
                    </a:lnTo>
                    <a:lnTo>
                      <a:pt x="247" y="935"/>
                    </a:lnTo>
                    <a:lnTo>
                      <a:pt x="237" y="947"/>
                    </a:lnTo>
                    <a:lnTo>
                      <a:pt x="226" y="958"/>
                    </a:lnTo>
                    <a:lnTo>
                      <a:pt x="215" y="969"/>
                    </a:lnTo>
                    <a:lnTo>
                      <a:pt x="204" y="979"/>
                    </a:lnTo>
                    <a:lnTo>
                      <a:pt x="191" y="987"/>
                    </a:lnTo>
                    <a:lnTo>
                      <a:pt x="179" y="994"/>
                    </a:lnTo>
                    <a:lnTo>
                      <a:pt x="167" y="1000"/>
                    </a:lnTo>
                    <a:lnTo>
                      <a:pt x="154" y="1005"/>
                    </a:lnTo>
                    <a:lnTo>
                      <a:pt x="140" y="1009"/>
                    </a:lnTo>
                    <a:lnTo>
                      <a:pt x="127" y="1011"/>
                    </a:lnTo>
                    <a:lnTo>
                      <a:pt x="223" y="997"/>
                    </a:lnTo>
                    <a:lnTo>
                      <a:pt x="223" y="997"/>
                    </a:lnTo>
                    <a:lnTo>
                      <a:pt x="238" y="986"/>
                    </a:lnTo>
                    <a:lnTo>
                      <a:pt x="253" y="973"/>
                    </a:lnTo>
                    <a:lnTo>
                      <a:pt x="269" y="960"/>
                    </a:lnTo>
                    <a:lnTo>
                      <a:pt x="282" y="944"/>
                    </a:lnTo>
                    <a:lnTo>
                      <a:pt x="298" y="927"/>
                    </a:lnTo>
                    <a:lnTo>
                      <a:pt x="311" y="907"/>
                    </a:lnTo>
                    <a:lnTo>
                      <a:pt x="325" y="885"/>
                    </a:lnTo>
                    <a:lnTo>
                      <a:pt x="338" y="860"/>
                    </a:lnTo>
                    <a:lnTo>
                      <a:pt x="350" y="834"/>
                    </a:lnTo>
                    <a:lnTo>
                      <a:pt x="361" y="805"/>
                    </a:lnTo>
                    <a:lnTo>
                      <a:pt x="371" y="773"/>
                    </a:lnTo>
                    <a:lnTo>
                      <a:pt x="379" y="739"/>
                    </a:lnTo>
                    <a:lnTo>
                      <a:pt x="386" y="702"/>
                    </a:lnTo>
                    <a:lnTo>
                      <a:pt x="391" y="662"/>
                    </a:lnTo>
                    <a:lnTo>
                      <a:pt x="396" y="619"/>
                    </a:lnTo>
                    <a:lnTo>
                      <a:pt x="397" y="574"/>
                    </a:lnTo>
                    <a:lnTo>
                      <a:pt x="397" y="574"/>
                    </a:lnTo>
                    <a:lnTo>
                      <a:pt x="397" y="543"/>
                    </a:lnTo>
                    <a:lnTo>
                      <a:pt x="397" y="514"/>
                    </a:lnTo>
                    <a:lnTo>
                      <a:pt x="394" y="485"/>
                    </a:lnTo>
                    <a:lnTo>
                      <a:pt x="391" y="458"/>
                    </a:lnTo>
                    <a:lnTo>
                      <a:pt x="389" y="432"/>
                    </a:lnTo>
                    <a:lnTo>
                      <a:pt x="383" y="405"/>
                    </a:lnTo>
                    <a:lnTo>
                      <a:pt x="379" y="381"/>
                    </a:lnTo>
                    <a:lnTo>
                      <a:pt x="372" y="357"/>
                    </a:lnTo>
                    <a:lnTo>
                      <a:pt x="365" y="334"/>
                    </a:lnTo>
                    <a:lnTo>
                      <a:pt x="358" y="312"/>
                    </a:lnTo>
                    <a:lnTo>
                      <a:pt x="350" y="290"/>
                    </a:lnTo>
                    <a:lnTo>
                      <a:pt x="342" y="269"/>
                    </a:lnTo>
                    <a:lnTo>
                      <a:pt x="322" y="230"/>
                    </a:lnTo>
                    <a:lnTo>
                      <a:pt x="302" y="193"/>
                    </a:lnTo>
                    <a:lnTo>
                      <a:pt x="278" y="160"/>
                    </a:lnTo>
                    <a:lnTo>
                      <a:pt x="255" y="130"/>
                    </a:lnTo>
                    <a:lnTo>
                      <a:pt x="230" y="102"/>
                    </a:lnTo>
                    <a:lnTo>
                      <a:pt x="205" y="77"/>
                    </a:lnTo>
                    <a:lnTo>
                      <a:pt x="180" y="54"/>
                    </a:lnTo>
                    <a:lnTo>
                      <a:pt x="155" y="33"/>
                    </a:lnTo>
                    <a:lnTo>
                      <a:pt x="131" y="15"/>
                    </a:lnTo>
                    <a:lnTo>
                      <a:pt x="107" y="0"/>
                    </a:lnTo>
                    <a:lnTo>
                      <a:pt x="10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C1C1C"/>
                  </a:gs>
                  <a:gs pos="31000">
                    <a:srgbClr val="B2B2B2"/>
                  </a:gs>
                  <a:gs pos="82000">
                    <a:srgbClr val="292929"/>
                  </a:gs>
                </a:gsLst>
                <a:lin ang="5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sp>
          <p:nvSpPr>
            <p:cNvPr id="12" name="Forma Livre 6">
              <a:extLst>
                <a:ext uri="{FF2B5EF4-FFF2-40B4-BE49-F238E27FC236}">
                  <a16:creationId xmlns:a16="http://schemas.microsoft.com/office/drawing/2014/main" id="{2412EF46-21AD-4755-B0C2-09BC780FA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5" y="3048000"/>
              <a:ext cx="7825945" cy="2590799"/>
            </a:xfrm>
            <a:custGeom>
              <a:avLst/>
              <a:gdLst/>
              <a:ahLst/>
              <a:cxnLst>
                <a:cxn ang="0">
                  <a:pos x="4096" y="1887"/>
                </a:cxn>
                <a:cxn ang="0">
                  <a:pos x="4104" y="1885"/>
                </a:cxn>
                <a:cxn ang="0">
                  <a:pos x="4125" y="1879"/>
                </a:cxn>
                <a:cxn ang="0">
                  <a:pos x="4154" y="1867"/>
                </a:cxn>
                <a:cxn ang="0">
                  <a:pos x="4187" y="1845"/>
                </a:cxn>
                <a:cxn ang="0">
                  <a:pos x="4222" y="1807"/>
                </a:cxn>
                <a:cxn ang="0">
                  <a:pos x="4244" y="1768"/>
                </a:cxn>
                <a:cxn ang="0">
                  <a:pos x="4258" y="1738"/>
                </a:cxn>
                <a:cxn ang="0">
                  <a:pos x="4268" y="1700"/>
                </a:cxn>
                <a:cxn ang="0">
                  <a:pos x="4277" y="1658"/>
                </a:cxn>
                <a:cxn ang="0">
                  <a:pos x="4282" y="1610"/>
                </a:cxn>
                <a:cxn ang="0">
                  <a:pos x="4283" y="1583"/>
                </a:cxn>
                <a:cxn ang="0">
                  <a:pos x="4280" y="1524"/>
                </a:cxn>
                <a:cxn ang="0">
                  <a:pos x="4273" y="1471"/>
                </a:cxn>
                <a:cxn ang="0">
                  <a:pos x="4261" y="1423"/>
                </a:cxn>
                <a:cxn ang="0">
                  <a:pos x="4244" y="1379"/>
                </a:cxn>
                <a:cxn ang="0">
                  <a:pos x="4223" y="1341"/>
                </a:cxn>
                <a:cxn ang="0">
                  <a:pos x="4200" y="1308"/>
                </a:cxn>
                <a:cxn ang="0">
                  <a:pos x="4176" y="1280"/>
                </a:cxn>
                <a:cxn ang="0">
                  <a:pos x="4125" y="1233"/>
                </a:cxn>
                <a:cxn ang="0">
                  <a:pos x="4077" y="1201"/>
                </a:cxn>
                <a:cxn ang="0">
                  <a:pos x="4039" y="1183"/>
                </a:cxn>
                <a:cxn ang="0">
                  <a:pos x="4014" y="1173"/>
                </a:cxn>
                <a:cxn ang="0">
                  <a:pos x="59" y="136"/>
                </a:cxn>
                <a:cxn ang="0">
                  <a:pos x="38" y="134"/>
                </a:cxn>
                <a:cxn ang="0">
                  <a:pos x="9" y="137"/>
                </a:cxn>
                <a:cxn ang="0">
                  <a:pos x="0" y="140"/>
                </a:cxn>
                <a:cxn ang="0">
                  <a:pos x="12" y="134"/>
                </a:cxn>
                <a:cxn ang="0">
                  <a:pos x="68" y="121"/>
                </a:cxn>
                <a:cxn ang="0">
                  <a:pos x="133" y="113"/>
                </a:cxn>
                <a:cxn ang="0">
                  <a:pos x="666" y="57"/>
                </a:cxn>
                <a:cxn ang="0">
                  <a:pos x="1224" y="2"/>
                </a:cxn>
                <a:cxn ang="0">
                  <a:pos x="1235" y="0"/>
                </a:cxn>
                <a:cxn ang="0">
                  <a:pos x="1245" y="0"/>
                </a:cxn>
                <a:cxn ang="0">
                  <a:pos x="1904" y="146"/>
                </a:cxn>
                <a:cxn ang="0">
                  <a:pos x="5420" y="934"/>
                </a:cxn>
                <a:cxn ang="0">
                  <a:pos x="5432" y="937"/>
                </a:cxn>
                <a:cxn ang="0">
                  <a:pos x="5465" y="948"/>
                </a:cxn>
                <a:cxn ang="0">
                  <a:pos x="5510" y="971"/>
                </a:cxn>
                <a:cxn ang="0">
                  <a:pos x="5563" y="1005"/>
                </a:cxn>
                <a:cxn ang="0">
                  <a:pos x="5602" y="1040"/>
                </a:cxn>
                <a:cxn ang="0">
                  <a:pos x="5626" y="1070"/>
                </a:cxn>
                <a:cxn ang="0">
                  <a:pos x="5649" y="1105"/>
                </a:cxn>
                <a:cxn ang="0">
                  <a:pos x="5668" y="1142"/>
                </a:cxn>
                <a:cxn ang="0">
                  <a:pos x="5683" y="1188"/>
                </a:cxn>
                <a:cxn ang="0">
                  <a:pos x="5694" y="1237"/>
                </a:cxn>
                <a:cxn ang="0">
                  <a:pos x="5700" y="1293"/>
                </a:cxn>
                <a:cxn ang="0">
                  <a:pos x="5700" y="1323"/>
                </a:cxn>
                <a:cxn ang="0">
                  <a:pos x="5697" y="1366"/>
                </a:cxn>
                <a:cxn ang="0">
                  <a:pos x="5683" y="1439"/>
                </a:cxn>
                <a:cxn ang="0">
                  <a:pos x="5661" y="1497"/>
                </a:cxn>
                <a:cxn ang="0">
                  <a:pos x="5632" y="1540"/>
                </a:cxn>
                <a:cxn ang="0">
                  <a:pos x="5604" y="1572"/>
                </a:cxn>
                <a:cxn ang="0">
                  <a:pos x="5576" y="1595"/>
                </a:cxn>
                <a:cxn ang="0">
                  <a:pos x="5546" y="1610"/>
                </a:cxn>
                <a:cxn ang="0">
                  <a:pos x="4112" y="1887"/>
                </a:cxn>
              </a:cxnLst>
              <a:rect l="0" t="0" r="r" b="b"/>
              <a:pathLst>
                <a:path w="5700" h="1887">
                  <a:moveTo>
                    <a:pt x="4112" y="1887"/>
                  </a:moveTo>
                  <a:lnTo>
                    <a:pt x="4096" y="1887"/>
                  </a:lnTo>
                  <a:lnTo>
                    <a:pt x="4096" y="1887"/>
                  </a:lnTo>
                  <a:lnTo>
                    <a:pt x="4104" y="1885"/>
                  </a:lnTo>
                  <a:lnTo>
                    <a:pt x="4113" y="1884"/>
                  </a:lnTo>
                  <a:lnTo>
                    <a:pt x="4125" y="1879"/>
                  </a:lnTo>
                  <a:lnTo>
                    <a:pt x="4139" y="1875"/>
                  </a:lnTo>
                  <a:lnTo>
                    <a:pt x="4154" y="1867"/>
                  </a:lnTo>
                  <a:lnTo>
                    <a:pt x="4170" y="1857"/>
                  </a:lnTo>
                  <a:lnTo>
                    <a:pt x="4187" y="1845"/>
                  </a:lnTo>
                  <a:lnTo>
                    <a:pt x="4205" y="1828"/>
                  </a:lnTo>
                  <a:lnTo>
                    <a:pt x="4222" y="1807"/>
                  </a:lnTo>
                  <a:lnTo>
                    <a:pt x="4237" y="1783"/>
                  </a:lnTo>
                  <a:lnTo>
                    <a:pt x="4244" y="1768"/>
                  </a:lnTo>
                  <a:lnTo>
                    <a:pt x="4252" y="1753"/>
                  </a:lnTo>
                  <a:lnTo>
                    <a:pt x="4258" y="1738"/>
                  </a:lnTo>
                  <a:lnTo>
                    <a:pt x="4264" y="1720"/>
                  </a:lnTo>
                  <a:lnTo>
                    <a:pt x="4268" y="1700"/>
                  </a:lnTo>
                  <a:lnTo>
                    <a:pt x="4273" y="1681"/>
                  </a:lnTo>
                  <a:lnTo>
                    <a:pt x="4277" y="1658"/>
                  </a:lnTo>
                  <a:lnTo>
                    <a:pt x="4280" y="1634"/>
                  </a:lnTo>
                  <a:lnTo>
                    <a:pt x="4282" y="1610"/>
                  </a:lnTo>
                  <a:lnTo>
                    <a:pt x="4283" y="1583"/>
                  </a:lnTo>
                  <a:lnTo>
                    <a:pt x="4283" y="1583"/>
                  </a:lnTo>
                  <a:lnTo>
                    <a:pt x="4282" y="1552"/>
                  </a:lnTo>
                  <a:lnTo>
                    <a:pt x="4280" y="1524"/>
                  </a:lnTo>
                  <a:lnTo>
                    <a:pt x="4277" y="1497"/>
                  </a:lnTo>
                  <a:lnTo>
                    <a:pt x="4273" y="1471"/>
                  </a:lnTo>
                  <a:lnTo>
                    <a:pt x="4267" y="1445"/>
                  </a:lnTo>
                  <a:lnTo>
                    <a:pt x="4261" y="1423"/>
                  </a:lnTo>
                  <a:lnTo>
                    <a:pt x="4252" y="1400"/>
                  </a:lnTo>
                  <a:lnTo>
                    <a:pt x="4244" y="1379"/>
                  </a:lnTo>
                  <a:lnTo>
                    <a:pt x="4234" y="1359"/>
                  </a:lnTo>
                  <a:lnTo>
                    <a:pt x="4223" y="1341"/>
                  </a:lnTo>
                  <a:lnTo>
                    <a:pt x="4213" y="1325"/>
                  </a:lnTo>
                  <a:lnTo>
                    <a:pt x="4200" y="1308"/>
                  </a:lnTo>
                  <a:lnTo>
                    <a:pt x="4188" y="1293"/>
                  </a:lnTo>
                  <a:lnTo>
                    <a:pt x="4176" y="1280"/>
                  </a:lnTo>
                  <a:lnTo>
                    <a:pt x="4151" y="1254"/>
                  </a:lnTo>
                  <a:lnTo>
                    <a:pt x="4125" y="1233"/>
                  </a:lnTo>
                  <a:lnTo>
                    <a:pt x="4101" y="1216"/>
                  </a:lnTo>
                  <a:lnTo>
                    <a:pt x="4077" y="1201"/>
                  </a:lnTo>
                  <a:lnTo>
                    <a:pt x="4057" y="1191"/>
                  </a:lnTo>
                  <a:lnTo>
                    <a:pt x="4039" y="1183"/>
                  </a:lnTo>
                  <a:lnTo>
                    <a:pt x="4026" y="1177"/>
                  </a:lnTo>
                  <a:lnTo>
                    <a:pt x="4014" y="1173"/>
                  </a:lnTo>
                  <a:lnTo>
                    <a:pt x="59" y="136"/>
                  </a:lnTo>
                  <a:lnTo>
                    <a:pt x="59" y="136"/>
                  </a:lnTo>
                  <a:lnTo>
                    <a:pt x="53" y="136"/>
                  </a:lnTo>
                  <a:lnTo>
                    <a:pt x="38" y="134"/>
                  </a:lnTo>
                  <a:lnTo>
                    <a:pt x="18" y="136"/>
                  </a:lnTo>
                  <a:lnTo>
                    <a:pt x="9" y="13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3" y="139"/>
                  </a:lnTo>
                  <a:lnTo>
                    <a:pt x="12" y="134"/>
                  </a:lnTo>
                  <a:lnTo>
                    <a:pt x="33" y="128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133" y="113"/>
                  </a:lnTo>
                  <a:lnTo>
                    <a:pt x="272" y="98"/>
                  </a:lnTo>
                  <a:lnTo>
                    <a:pt x="666" y="57"/>
                  </a:lnTo>
                  <a:lnTo>
                    <a:pt x="1224" y="2"/>
                  </a:lnTo>
                  <a:lnTo>
                    <a:pt x="1224" y="2"/>
                  </a:lnTo>
                  <a:lnTo>
                    <a:pt x="1229" y="0"/>
                  </a:lnTo>
                  <a:lnTo>
                    <a:pt x="1235" y="0"/>
                  </a:lnTo>
                  <a:lnTo>
                    <a:pt x="1245" y="0"/>
                  </a:lnTo>
                  <a:lnTo>
                    <a:pt x="1245" y="0"/>
                  </a:lnTo>
                  <a:lnTo>
                    <a:pt x="1429" y="39"/>
                  </a:lnTo>
                  <a:lnTo>
                    <a:pt x="1904" y="146"/>
                  </a:lnTo>
                  <a:lnTo>
                    <a:pt x="3338" y="467"/>
                  </a:lnTo>
                  <a:lnTo>
                    <a:pt x="5420" y="934"/>
                  </a:lnTo>
                  <a:lnTo>
                    <a:pt x="5420" y="934"/>
                  </a:lnTo>
                  <a:lnTo>
                    <a:pt x="5432" y="937"/>
                  </a:lnTo>
                  <a:lnTo>
                    <a:pt x="5445" y="942"/>
                  </a:lnTo>
                  <a:lnTo>
                    <a:pt x="5465" y="948"/>
                  </a:lnTo>
                  <a:lnTo>
                    <a:pt x="5486" y="957"/>
                  </a:lnTo>
                  <a:lnTo>
                    <a:pt x="5510" y="971"/>
                  </a:lnTo>
                  <a:lnTo>
                    <a:pt x="5536" y="986"/>
                  </a:lnTo>
                  <a:lnTo>
                    <a:pt x="5563" y="1005"/>
                  </a:lnTo>
                  <a:lnTo>
                    <a:pt x="5588" y="1028"/>
                  </a:lnTo>
                  <a:lnTo>
                    <a:pt x="5602" y="1040"/>
                  </a:lnTo>
                  <a:lnTo>
                    <a:pt x="5614" y="1055"/>
                  </a:lnTo>
                  <a:lnTo>
                    <a:pt x="5626" y="1070"/>
                  </a:lnTo>
                  <a:lnTo>
                    <a:pt x="5638" y="1087"/>
                  </a:lnTo>
                  <a:lnTo>
                    <a:pt x="5649" y="1105"/>
                  </a:lnTo>
                  <a:lnTo>
                    <a:pt x="5659" y="1123"/>
                  </a:lnTo>
                  <a:lnTo>
                    <a:pt x="5668" y="1142"/>
                  </a:lnTo>
                  <a:lnTo>
                    <a:pt x="5676" y="1165"/>
                  </a:lnTo>
                  <a:lnTo>
                    <a:pt x="5683" y="1188"/>
                  </a:lnTo>
                  <a:lnTo>
                    <a:pt x="5689" y="1212"/>
                  </a:lnTo>
                  <a:lnTo>
                    <a:pt x="5694" y="1237"/>
                  </a:lnTo>
                  <a:lnTo>
                    <a:pt x="5697" y="1265"/>
                  </a:lnTo>
                  <a:lnTo>
                    <a:pt x="5700" y="1293"/>
                  </a:lnTo>
                  <a:lnTo>
                    <a:pt x="5700" y="1323"/>
                  </a:lnTo>
                  <a:lnTo>
                    <a:pt x="5700" y="1323"/>
                  </a:lnTo>
                  <a:lnTo>
                    <a:pt x="5698" y="1344"/>
                  </a:lnTo>
                  <a:lnTo>
                    <a:pt x="5697" y="1366"/>
                  </a:lnTo>
                  <a:lnTo>
                    <a:pt x="5691" y="1405"/>
                  </a:lnTo>
                  <a:lnTo>
                    <a:pt x="5683" y="1439"/>
                  </a:lnTo>
                  <a:lnTo>
                    <a:pt x="5673" y="1470"/>
                  </a:lnTo>
                  <a:lnTo>
                    <a:pt x="5661" y="1497"/>
                  </a:lnTo>
                  <a:lnTo>
                    <a:pt x="5647" y="1521"/>
                  </a:lnTo>
                  <a:lnTo>
                    <a:pt x="5632" y="1540"/>
                  </a:lnTo>
                  <a:lnTo>
                    <a:pt x="5619" y="1558"/>
                  </a:lnTo>
                  <a:lnTo>
                    <a:pt x="5604" y="1572"/>
                  </a:lnTo>
                  <a:lnTo>
                    <a:pt x="5588" y="1584"/>
                  </a:lnTo>
                  <a:lnTo>
                    <a:pt x="5576" y="1595"/>
                  </a:lnTo>
                  <a:lnTo>
                    <a:pt x="5564" y="1601"/>
                  </a:lnTo>
                  <a:lnTo>
                    <a:pt x="5546" y="1610"/>
                  </a:lnTo>
                  <a:lnTo>
                    <a:pt x="5540" y="1613"/>
                  </a:lnTo>
                  <a:lnTo>
                    <a:pt x="4112" y="188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9000">
                  <a:schemeClr val="tx1">
                    <a:lumMod val="95000"/>
                    <a:lumOff val="5000"/>
                  </a:schemeClr>
                </a:gs>
                <a:gs pos="25000">
                  <a:schemeClr val="tx1">
                    <a:lumMod val="85000"/>
                    <a:lumOff val="15000"/>
                  </a:schemeClr>
                </a:gs>
                <a:gs pos="66000">
                  <a:schemeClr val="tx1">
                    <a:lumMod val="65000"/>
                    <a:lumOff val="35000"/>
                  </a:schemeClr>
                </a:gs>
                <a:gs pos="82000">
                  <a:schemeClr val="tx1">
                    <a:lumMod val="95000"/>
                    <a:lumOff val="5000"/>
                  </a:schemeClr>
                </a:gs>
              </a:gsLst>
              <a:lin ang="48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cxnSp>
        <p:nvCxnSpPr>
          <p:cNvPr id="37" name="Conector de seta em linha reta 131" title="Seta">
            <a:extLst>
              <a:ext uri="{FF2B5EF4-FFF2-40B4-BE49-F238E27FC236}">
                <a16:creationId xmlns:a16="http://schemas.microsoft.com/office/drawing/2014/main" id="{41FD7C3E-897E-4460-B02D-D60C268F27F6}"/>
              </a:ext>
            </a:extLst>
          </p:cNvPr>
          <p:cNvCxnSpPr>
            <a:cxnSpLocks/>
          </p:cNvCxnSpPr>
          <p:nvPr/>
        </p:nvCxnSpPr>
        <p:spPr>
          <a:xfrm>
            <a:off x="6420261" y="5669148"/>
            <a:ext cx="1255390" cy="357579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ash"/>
            <a:round/>
            <a:headEnd w="lg" len="med"/>
            <a:tailEnd type="triangle" w="lg" len="med"/>
          </a:ln>
        </p:spPr>
      </p:cxnSp>
      <p:cxnSp>
        <p:nvCxnSpPr>
          <p:cNvPr id="38" name="Conector de seta em linha reta 132" title="Seta">
            <a:extLst>
              <a:ext uri="{FF2B5EF4-FFF2-40B4-BE49-F238E27FC236}">
                <a16:creationId xmlns:a16="http://schemas.microsoft.com/office/drawing/2014/main" id="{8E46B517-AA29-4D61-A60F-93CDCDCA83FA}"/>
              </a:ext>
            </a:extLst>
          </p:cNvPr>
          <p:cNvCxnSpPr>
            <a:cxnSpLocks/>
          </p:cNvCxnSpPr>
          <p:nvPr/>
        </p:nvCxnSpPr>
        <p:spPr>
          <a:xfrm>
            <a:off x="1636503" y="4198587"/>
            <a:ext cx="587795" cy="171708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ash"/>
            <a:round/>
            <a:headEnd w="lg" len="med"/>
            <a:tailEnd type="triangle" w="lg" len="med"/>
          </a:ln>
        </p:spPr>
      </p:cxnSp>
      <p:grpSp>
        <p:nvGrpSpPr>
          <p:cNvPr id="39" name="Grupo 54" title="Caixa">
            <a:extLst>
              <a:ext uri="{FF2B5EF4-FFF2-40B4-BE49-F238E27FC236}">
                <a16:creationId xmlns:a16="http://schemas.microsoft.com/office/drawing/2014/main" id="{2A77605B-D626-4419-A060-8CD694906916}"/>
              </a:ext>
            </a:extLst>
          </p:cNvPr>
          <p:cNvGrpSpPr/>
          <p:nvPr/>
        </p:nvGrpSpPr>
        <p:grpSpPr>
          <a:xfrm>
            <a:off x="1001121" y="1601101"/>
            <a:ext cx="1916251" cy="1303753"/>
            <a:chOff x="1219200" y="1284514"/>
            <a:chExt cx="2143485" cy="140044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40" name="Forma Livre 38">
              <a:extLst>
                <a:ext uri="{FF2B5EF4-FFF2-40B4-BE49-F238E27FC236}">
                  <a16:creationId xmlns:a16="http://schemas.microsoft.com/office/drawing/2014/main" id="{A6DA1426-A083-4368-AEC0-A14F21A1C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2355700"/>
              <a:ext cx="2143485" cy="329253"/>
            </a:xfrm>
            <a:custGeom>
              <a:avLst/>
              <a:gdLst/>
              <a:ahLst/>
              <a:cxnLst>
                <a:cxn ang="0">
                  <a:pos x="1927" y="180"/>
                </a:cxn>
                <a:cxn ang="0">
                  <a:pos x="720" y="296"/>
                </a:cxn>
                <a:cxn ang="0">
                  <a:pos x="0" y="116"/>
                </a:cxn>
                <a:cxn ang="0">
                  <a:pos x="1208" y="0"/>
                </a:cxn>
                <a:cxn ang="0">
                  <a:pos x="1927" y="180"/>
                </a:cxn>
              </a:cxnLst>
              <a:rect l="0" t="0" r="r" b="b"/>
              <a:pathLst>
                <a:path w="1927" h="296">
                  <a:moveTo>
                    <a:pt x="1927" y="180"/>
                  </a:moveTo>
                  <a:lnTo>
                    <a:pt x="720" y="296"/>
                  </a:lnTo>
                  <a:lnTo>
                    <a:pt x="0" y="116"/>
                  </a:lnTo>
                  <a:lnTo>
                    <a:pt x="1208" y="0"/>
                  </a:lnTo>
                  <a:lnTo>
                    <a:pt x="1927" y="180"/>
                  </a:lnTo>
                  <a:close/>
                </a:path>
              </a:pathLst>
            </a:custGeom>
            <a:gradFill rotWithShape="0">
              <a:gsLst>
                <a:gs pos="0">
                  <a:srgbClr val="4F1919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41" name="Forma Livre 37">
              <a:extLst>
                <a:ext uri="{FF2B5EF4-FFF2-40B4-BE49-F238E27FC236}">
                  <a16:creationId xmlns:a16="http://schemas.microsoft.com/office/drawing/2014/main" id="{095688C9-260D-4069-BE19-8820C37B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1284514"/>
              <a:ext cx="1343710" cy="1200218"/>
            </a:xfrm>
            <a:custGeom>
              <a:avLst/>
              <a:gdLst/>
              <a:ahLst/>
              <a:cxnLst>
                <a:cxn ang="0">
                  <a:pos x="0" y="1079"/>
                </a:cxn>
                <a:cxn ang="0">
                  <a:pos x="1208" y="963"/>
                </a:cxn>
                <a:cxn ang="0">
                  <a:pos x="1208" y="0"/>
                </a:cxn>
                <a:cxn ang="0">
                  <a:pos x="0" y="103"/>
                </a:cxn>
                <a:cxn ang="0">
                  <a:pos x="0" y="1079"/>
                </a:cxn>
              </a:cxnLst>
              <a:rect l="0" t="0" r="r" b="b"/>
              <a:pathLst>
                <a:path w="1208" h="1079">
                  <a:moveTo>
                    <a:pt x="0" y="1079"/>
                  </a:moveTo>
                  <a:lnTo>
                    <a:pt x="1208" y="963"/>
                  </a:lnTo>
                  <a:lnTo>
                    <a:pt x="1208" y="0"/>
                  </a:lnTo>
                  <a:lnTo>
                    <a:pt x="0" y="103"/>
                  </a:lnTo>
                  <a:lnTo>
                    <a:pt x="0" y="1079"/>
                  </a:lnTo>
                  <a:close/>
                </a:path>
              </a:pathLst>
            </a:custGeom>
            <a:gradFill rotWithShape="0">
              <a:gsLst>
                <a:gs pos="0">
                  <a:srgbClr val="812727">
                    <a:alpha val="80784"/>
                  </a:srgbClr>
                </a:gs>
                <a:gs pos="100000">
                  <a:srgbClr val="1B0303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42" name="Forma Livre 39">
              <a:extLst>
                <a:ext uri="{FF2B5EF4-FFF2-40B4-BE49-F238E27FC236}">
                  <a16:creationId xmlns:a16="http://schemas.microsoft.com/office/drawing/2014/main" id="{DCBCAFB9-2B0C-4377-82BD-FE44DCB27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087" y="1442467"/>
              <a:ext cx="1342598" cy="1242487"/>
            </a:xfrm>
            <a:custGeom>
              <a:avLst/>
              <a:gdLst/>
              <a:ahLst/>
              <a:cxnLst>
                <a:cxn ang="0">
                  <a:pos x="0" y="1117"/>
                </a:cxn>
                <a:cxn ang="0">
                  <a:pos x="1207" y="1001"/>
                </a:cxn>
                <a:cxn ang="0">
                  <a:pos x="1207" y="0"/>
                </a:cxn>
                <a:cxn ang="0">
                  <a:pos x="0" y="115"/>
                </a:cxn>
                <a:cxn ang="0">
                  <a:pos x="0" y="1117"/>
                </a:cxn>
              </a:cxnLst>
              <a:rect l="0" t="0" r="r" b="b"/>
              <a:pathLst>
                <a:path w="1207" h="1117">
                  <a:moveTo>
                    <a:pt x="0" y="1117"/>
                  </a:moveTo>
                  <a:lnTo>
                    <a:pt x="1207" y="1001"/>
                  </a:lnTo>
                  <a:lnTo>
                    <a:pt x="1207" y="0"/>
                  </a:lnTo>
                  <a:lnTo>
                    <a:pt x="0" y="115"/>
                  </a:lnTo>
                  <a:lnTo>
                    <a:pt x="0" y="1117"/>
                  </a:lnTo>
                  <a:close/>
                </a:path>
              </a:pathLst>
            </a:custGeom>
            <a:gradFill rotWithShape="0">
              <a:gsLst>
                <a:gs pos="0">
                  <a:srgbClr val="AB3C19">
                    <a:lumMod val="86000"/>
                  </a:srgbClr>
                </a:gs>
                <a:gs pos="100000">
                  <a:schemeClr val="accent6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43" name="Forma Livre 41">
              <a:extLst>
                <a:ext uri="{FF2B5EF4-FFF2-40B4-BE49-F238E27FC236}">
                  <a16:creationId xmlns:a16="http://schemas.microsoft.com/office/drawing/2014/main" id="{5BB5A34E-297D-464D-BB61-CF919750A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1284514"/>
              <a:ext cx="2143485" cy="285872"/>
            </a:xfrm>
            <a:custGeom>
              <a:avLst/>
              <a:gdLst/>
              <a:ahLst/>
              <a:cxnLst>
                <a:cxn ang="0">
                  <a:pos x="1927" y="142"/>
                </a:cxn>
                <a:cxn ang="0">
                  <a:pos x="720" y="257"/>
                </a:cxn>
                <a:cxn ang="0">
                  <a:pos x="0" y="103"/>
                </a:cxn>
                <a:cxn ang="0">
                  <a:pos x="1208" y="0"/>
                </a:cxn>
                <a:cxn ang="0">
                  <a:pos x="1927" y="142"/>
                </a:cxn>
              </a:cxnLst>
              <a:rect l="0" t="0" r="r" b="b"/>
              <a:pathLst>
                <a:path w="1927" h="257">
                  <a:moveTo>
                    <a:pt x="1927" y="142"/>
                  </a:moveTo>
                  <a:lnTo>
                    <a:pt x="720" y="257"/>
                  </a:lnTo>
                  <a:lnTo>
                    <a:pt x="0" y="103"/>
                  </a:lnTo>
                  <a:lnTo>
                    <a:pt x="1208" y="0"/>
                  </a:lnTo>
                  <a:lnTo>
                    <a:pt x="1927" y="14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6">
                    <a:lumMod val="40000"/>
                    <a:lumOff val="60000"/>
                    <a:alpha val="74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44" name="Forma Livre 40">
              <a:extLst>
                <a:ext uri="{FF2B5EF4-FFF2-40B4-BE49-F238E27FC236}">
                  <a16:creationId xmlns:a16="http://schemas.microsoft.com/office/drawing/2014/main" id="{D75AFDB3-835F-4B75-B528-97961696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1399086"/>
              <a:ext cx="800887" cy="1285868"/>
            </a:xfrm>
            <a:custGeom>
              <a:avLst/>
              <a:gdLst/>
              <a:ahLst/>
              <a:cxnLst>
                <a:cxn ang="0">
                  <a:pos x="720" y="154"/>
                </a:cxn>
                <a:cxn ang="0">
                  <a:pos x="720" y="1156"/>
                </a:cxn>
                <a:cxn ang="0">
                  <a:pos x="0" y="976"/>
                </a:cxn>
                <a:cxn ang="0">
                  <a:pos x="0" y="0"/>
                </a:cxn>
                <a:cxn ang="0">
                  <a:pos x="720" y="154"/>
                </a:cxn>
              </a:cxnLst>
              <a:rect l="0" t="0" r="r" b="b"/>
              <a:pathLst>
                <a:path w="720" h="1156">
                  <a:moveTo>
                    <a:pt x="720" y="154"/>
                  </a:moveTo>
                  <a:lnTo>
                    <a:pt x="720" y="1156"/>
                  </a:lnTo>
                  <a:lnTo>
                    <a:pt x="0" y="976"/>
                  </a:lnTo>
                  <a:lnTo>
                    <a:pt x="0" y="0"/>
                  </a:lnTo>
                  <a:lnTo>
                    <a:pt x="720" y="15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6">
                    <a:alpha val="75000"/>
                  </a:schemeClr>
                </a:gs>
                <a:gs pos="100000">
                  <a:schemeClr val="accent6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sp>
        <p:nvSpPr>
          <p:cNvPr id="45" name="Espaço Reservado para Texto 23">
            <a:extLst>
              <a:ext uri="{FF2B5EF4-FFF2-40B4-BE49-F238E27FC236}">
                <a16:creationId xmlns:a16="http://schemas.microsoft.com/office/drawing/2014/main" id="{72F4935D-4AA1-4BFD-A973-A34307A191D4}"/>
              </a:ext>
            </a:extLst>
          </p:cNvPr>
          <p:cNvSpPr txBox="1">
            <a:spLocks/>
          </p:cNvSpPr>
          <p:nvPr/>
        </p:nvSpPr>
        <p:spPr>
          <a:xfrm rot="20957849">
            <a:off x="8769115" y="4662763"/>
            <a:ext cx="2218778" cy="86793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</a:rPr>
              <a:t>Linha de Montagem</a:t>
            </a:r>
          </a:p>
        </p:txBody>
      </p:sp>
      <p:sp>
        <p:nvSpPr>
          <p:cNvPr id="46" name="Espaço Reservado para Texto 18">
            <a:extLst>
              <a:ext uri="{FF2B5EF4-FFF2-40B4-BE49-F238E27FC236}">
                <a16:creationId xmlns:a16="http://schemas.microsoft.com/office/drawing/2014/main" id="{FD4FFB87-1628-4E8A-AD4F-DB99CBF0579A}"/>
              </a:ext>
            </a:extLst>
          </p:cNvPr>
          <p:cNvSpPr txBox="1">
            <a:spLocks/>
          </p:cNvSpPr>
          <p:nvPr/>
        </p:nvSpPr>
        <p:spPr>
          <a:xfrm>
            <a:off x="3293520" y="1489233"/>
            <a:ext cx="2361887" cy="567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rgbClr val="002060"/>
                </a:solidFill>
              </a:rPr>
              <a:t>DFD</a:t>
            </a:r>
            <a:endParaRPr lang="pt-BR" sz="1800" b="1" dirty="0">
              <a:solidFill>
                <a:srgbClr val="002060"/>
              </a:solidFill>
            </a:endParaRPr>
          </a:p>
        </p:txBody>
      </p:sp>
      <p:sp>
        <p:nvSpPr>
          <p:cNvPr id="47" name="Espaço Reservado para Texto 18">
            <a:extLst>
              <a:ext uri="{FF2B5EF4-FFF2-40B4-BE49-F238E27FC236}">
                <a16:creationId xmlns:a16="http://schemas.microsoft.com/office/drawing/2014/main" id="{2F0779B9-85F9-4EB7-9D04-0C174ACD3D89}"/>
              </a:ext>
            </a:extLst>
          </p:cNvPr>
          <p:cNvSpPr txBox="1">
            <a:spLocks/>
          </p:cNvSpPr>
          <p:nvPr/>
        </p:nvSpPr>
        <p:spPr>
          <a:xfrm>
            <a:off x="9471634" y="3270326"/>
            <a:ext cx="1861999" cy="626829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800" dirty="0">
              <a:solidFill>
                <a:srgbClr val="CD9E04"/>
              </a:solidFill>
            </a:endParaRPr>
          </a:p>
          <a:p>
            <a:pPr algn="ctr"/>
            <a:r>
              <a:rPr lang="pt-BR" sz="4500" b="1" dirty="0">
                <a:solidFill>
                  <a:srgbClr val="3C62A3"/>
                </a:solidFill>
              </a:rPr>
              <a:t>Edital</a:t>
            </a:r>
            <a:endParaRPr lang="pt-BR" sz="3800" b="1" dirty="0">
              <a:solidFill>
                <a:srgbClr val="3C62A3"/>
              </a:solidFill>
            </a:endParaRPr>
          </a:p>
        </p:txBody>
      </p:sp>
      <p:sp>
        <p:nvSpPr>
          <p:cNvPr id="48" name="Espaço Reservado para Texto 18">
            <a:extLst>
              <a:ext uri="{FF2B5EF4-FFF2-40B4-BE49-F238E27FC236}">
                <a16:creationId xmlns:a16="http://schemas.microsoft.com/office/drawing/2014/main" id="{43B2CD7C-2D16-4FCC-A673-2BE115CC5CB6}"/>
              </a:ext>
            </a:extLst>
          </p:cNvPr>
          <p:cNvSpPr txBox="1">
            <a:spLocks/>
          </p:cNvSpPr>
          <p:nvPr/>
        </p:nvSpPr>
        <p:spPr>
          <a:xfrm>
            <a:off x="1821808" y="3305398"/>
            <a:ext cx="1861999" cy="541493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solidFill>
                  <a:srgbClr val="061F4C"/>
                </a:solidFill>
              </a:rPr>
              <a:t>ETP</a:t>
            </a:r>
          </a:p>
        </p:txBody>
      </p:sp>
      <p:sp>
        <p:nvSpPr>
          <p:cNvPr id="49" name="Espaço Reservado para Texto 18">
            <a:extLst>
              <a:ext uri="{FF2B5EF4-FFF2-40B4-BE49-F238E27FC236}">
                <a16:creationId xmlns:a16="http://schemas.microsoft.com/office/drawing/2014/main" id="{64824589-DAF1-4E62-AAD4-79992263600E}"/>
              </a:ext>
            </a:extLst>
          </p:cNvPr>
          <p:cNvSpPr txBox="1">
            <a:spLocks/>
          </p:cNvSpPr>
          <p:nvPr/>
        </p:nvSpPr>
        <p:spPr>
          <a:xfrm>
            <a:off x="5410879" y="1905157"/>
            <a:ext cx="3358680" cy="451918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solidFill>
                  <a:srgbClr val="061F4C"/>
                </a:solidFill>
              </a:rPr>
              <a:t>Gestão de riscos</a:t>
            </a:r>
          </a:p>
        </p:txBody>
      </p:sp>
      <p:sp>
        <p:nvSpPr>
          <p:cNvPr id="50" name="Espaço Reservado para Texto 18">
            <a:extLst>
              <a:ext uri="{FF2B5EF4-FFF2-40B4-BE49-F238E27FC236}">
                <a16:creationId xmlns:a16="http://schemas.microsoft.com/office/drawing/2014/main" id="{4FD9B9D0-C913-4504-9504-C6D4D99AE60A}"/>
              </a:ext>
            </a:extLst>
          </p:cNvPr>
          <p:cNvSpPr txBox="1">
            <a:spLocks/>
          </p:cNvSpPr>
          <p:nvPr/>
        </p:nvSpPr>
        <p:spPr>
          <a:xfrm>
            <a:off x="3832717" y="3839457"/>
            <a:ext cx="1959822" cy="967335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rgbClr val="001720"/>
                </a:solidFill>
              </a:rPr>
              <a:t>Termo de Referência</a:t>
            </a:r>
          </a:p>
        </p:txBody>
      </p:sp>
      <p:sp>
        <p:nvSpPr>
          <p:cNvPr id="51" name="Espaço Reservado para Texto 18">
            <a:extLst>
              <a:ext uri="{FF2B5EF4-FFF2-40B4-BE49-F238E27FC236}">
                <a16:creationId xmlns:a16="http://schemas.microsoft.com/office/drawing/2014/main" id="{E7C50B22-8831-4DB9-B6E7-4151102308EB}"/>
              </a:ext>
            </a:extLst>
          </p:cNvPr>
          <p:cNvSpPr txBox="1">
            <a:spLocks/>
          </p:cNvSpPr>
          <p:nvPr/>
        </p:nvSpPr>
        <p:spPr>
          <a:xfrm>
            <a:off x="8150669" y="2218384"/>
            <a:ext cx="3335789" cy="849047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solidFill>
                  <a:srgbClr val="061F4C"/>
                </a:solidFill>
              </a:rPr>
              <a:t>Anteprojeto/Projeto Básico/Projeto executivo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255041" y="208308"/>
            <a:ext cx="9751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1 - Estruturação da Fase de Planejamento da licitação</a:t>
            </a:r>
          </a:p>
        </p:txBody>
      </p:sp>
      <p:grpSp>
        <p:nvGrpSpPr>
          <p:cNvPr id="53" name="Grupo 62" title="Caixa">
            <a:extLst>
              <a:ext uri="{FF2B5EF4-FFF2-40B4-BE49-F238E27FC236}">
                <a16:creationId xmlns:a16="http://schemas.microsoft.com/office/drawing/2014/main" id="{083F8C6E-26BA-47B1-BA8C-31295EE3C3E2}"/>
              </a:ext>
            </a:extLst>
          </p:cNvPr>
          <p:cNvGrpSpPr/>
          <p:nvPr/>
        </p:nvGrpSpPr>
        <p:grpSpPr>
          <a:xfrm>
            <a:off x="1873870" y="1808838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54" name="Forma Livre 48">
              <a:extLst>
                <a:ext uri="{FF2B5EF4-FFF2-40B4-BE49-F238E27FC236}">
                  <a16:creationId xmlns:a16="http://schemas.microsoft.com/office/drawing/2014/main" id="{0FE114A4-01C2-4D35-A61B-7774171BF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55" name="Forma Livre 47">
              <a:extLst>
                <a:ext uri="{FF2B5EF4-FFF2-40B4-BE49-F238E27FC236}">
                  <a16:creationId xmlns:a16="http://schemas.microsoft.com/office/drawing/2014/main" id="{0B460215-9FE6-4278-A018-2310EC2F7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56" name="Forma Livre 49">
              <a:extLst>
                <a:ext uri="{FF2B5EF4-FFF2-40B4-BE49-F238E27FC236}">
                  <a16:creationId xmlns:a16="http://schemas.microsoft.com/office/drawing/2014/main" id="{3C011368-2878-4B80-A200-7D4D4F35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57" name="Forma Livre 51">
              <a:extLst>
                <a:ext uri="{FF2B5EF4-FFF2-40B4-BE49-F238E27FC236}">
                  <a16:creationId xmlns:a16="http://schemas.microsoft.com/office/drawing/2014/main" id="{84A0F272-41FC-4CEF-B9F0-B1CFCDB8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58" name="Forma Livre 50">
              <a:extLst>
                <a:ext uri="{FF2B5EF4-FFF2-40B4-BE49-F238E27FC236}">
                  <a16:creationId xmlns:a16="http://schemas.microsoft.com/office/drawing/2014/main" id="{13918308-0F2C-40DD-A030-38C45E6B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59" name="Grupo 62" title="Caixa">
            <a:extLst>
              <a:ext uri="{FF2B5EF4-FFF2-40B4-BE49-F238E27FC236}">
                <a16:creationId xmlns:a16="http://schemas.microsoft.com/office/drawing/2014/main" id="{F035A7CC-E2EC-4E1D-B733-98BBA7FE32F3}"/>
              </a:ext>
            </a:extLst>
          </p:cNvPr>
          <p:cNvGrpSpPr/>
          <p:nvPr/>
        </p:nvGrpSpPr>
        <p:grpSpPr>
          <a:xfrm>
            <a:off x="2897718" y="2037664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60" name="Forma Livre 48">
              <a:extLst>
                <a:ext uri="{FF2B5EF4-FFF2-40B4-BE49-F238E27FC236}">
                  <a16:creationId xmlns:a16="http://schemas.microsoft.com/office/drawing/2014/main" id="{9F5D96AE-806A-4E74-98CB-AEB13E5CA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1" name="Forma Livre 47">
              <a:extLst>
                <a:ext uri="{FF2B5EF4-FFF2-40B4-BE49-F238E27FC236}">
                  <a16:creationId xmlns:a16="http://schemas.microsoft.com/office/drawing/2014/main" id="{981E2572-64F7-4C6A-B0A1-5AACD9B66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2" name="Forma Livre 49">
              <a:extLst>
                <a:ext uri="{FF2B5EF4-FFF2-40B4-BE49-F238E27FC236}">
                  <a16:creationId xmlns:a16="http://schemas.microsoft.com/office/drawing/2014/main" id="{699CB91F-0F2D-4DB3-B58F-2C79F3E77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3" name="Forma Livre 51">
              <a:extLst>
                <a:ext uri="{FF2B5EF4-FFF2-40B4-BE49-F238E27FC236}">
                  <a16:creationId xmlns:a16="http://schemas.microsoft.com/office/drawing/2014/main" id="{C964EC13-B599-45EC-8D61-9FE04B88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64" name="Forma Livre 50">
              <a:extLst>
                <a:ext uri="{FF2B5EF4-FFF2-40B4-BE49-F238E27FC236}">
                  <a16:creationId xmlns:a16="http://schemas.microsoft.com/office/drawing/2014/main" id="{2F903F46-F1C3-44F7-B383-57E5A7A2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65" name="Grupo 62" title="Caixa">
            <a:extLst>
              <a:ext uri="{FF2B5EF4-FFF2-40B4-BE49-F238E27FC236}">
                <a16:creationId xmlns:a16="http://schemas.microsoft.com/office/drawing/2014/main" id="{4EC4F430-DEF2-4242-B352-8D898BB6B18D}"/>
              </a:ext>
            </a:extLst>
          </p:cNvPr>
          <p:cNvGrpSpPr/>
          <p:nvPr/>
        </p:nvGrpSpPr>
        <p:grpSpPr>
          <a:xfrm>
            <a:off x="3925713" y="2298444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66" name="Forma Livre 48">
              <a:extLst>
                <a:ext uri="{FF2B5EF4-FFF2-40B4-BE49-F238E27FC236}">
                  <a16:creationId xmlns:a16="http://schemas.microsoft.com/office/drawing/2014/main" id="{E682B817-D5DB-4042-9620-8AC6C511E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7" name="Forma Livre 47">
              <a:extLst>
                <a:ext uri="{FF2B5EF4-FFF2-40B4-BE49-F238E27FC236}">
                  <a16:creationId xmlns:a16="http://schemas.microsoft.com/office/drawing/2014/main" id="{D615F00C-E0CE-4EEF-8A6C-8F21F96BA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8" name="Forma Livre 49">
              <a:extLst>
                <a:ext uri="{FF2B5EF4-FFF2-40B4-BE49-F238E27FC236}">
                  <a16:creationId xmlns:a16="http://schemas.microsoft.com/office/drawing/2014/main" id="{C10D51ED-B09A-47FD-98C1-5320BFB3C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69" name="Forma Livre 51">
              <a:extLst>
                <a:ext uri="{FF2B5EF4-FFF2-40B4-BE49-F238E27FC236}">
                  <a16:creationId xmlns:a16="http://schemas.microsoft.com/office/drawing/2014/main" id="{BC7F881D-B3BF-44EC-BEF9-C2594CA06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70" name="Forma Livre 50">
              <a:extLst>
                <a:ext uri="{FF2B5EF4-FFF2-40B4-BE49-F238E27FC236}">
                  <a16:creationId xmlns:a16="http://schemas.microsoft.com/office/drawing/2014/main" id="{53674BA2-29B0-4E54-9C54-D1AA44551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71" name="Grupo 62" title="Caixa">
            <a:extLst>
              <a:ext uri="{FF2B5EF4-FFF2-40B4-BE49-F238E27FC236}">
                <a16:creationId xmlns:a16="http://schemas.microsoft.com/office/drawing/2014/main" id="{4FFDE6F4-C911-4C9A-9C8F-E3BF40CF5891}"/>
              </a:ext>
            </a:extLst>
          </p:cNvPr>
          <p:cNvGrpSpPr/>
          <p:nvPr/>
        </p:nvGrpSpPr>
        <p:grpSpPr>
          <a:xfrm>
            <a:off x="4953515" y="2539610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72" name="Forma Livre 48">
              <a:extLst>
                <a:ext uri="{FF2B5EF4-FFF2-40B4-BE49-F238E27FC236}">
                  <a16:creationId xmlns:a16="http://schemas.microsoft.com/office/drawing/2014/main" id="{2245BCFB-DD2B-4E93-A60D-FAF859C14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73" name="Forma Livre 47">
              <a:extLst>
                <a:ext uri="{FF2B5EF4-FFF2-40B4-BE49-F238E27FC236}">
                  <a16:creationId xmlns:a16="http://schemas.microsoft.com/office/drawing/2014/main" id="{40FBFC58-3D34-40CE-9857-4CFC391EE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74" name="Forma Livre 49">
              <a:extLst>
                <a:ext uri="{FF2B5EF4-FFF2-40B4-BE49-F238E27FC236}">
                  <a16:creationId xmlns:a16="http://schemas.microsoft.com/office/drawing/2014/main" id="{8556C370-97C6-45C7-8337-E909AE187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75" name="Forma Livre 51">
              <a:extLst>
                <a:ext uri="{FF2B5EF4-FFF2-40B4-BE49-F238E27FC236}">
                  <a16:creationId xmlns:a16="http://schemas.microsoft.com/office/drawing/2014/main" id="{C30B4B6C-C3B9-439E-9D19-EA09C4D8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76" name="Forma Livre 50">
              <a:extLst>
                <a:ext uri="{FF2B5EF4-FFF2-40B4-BE49-F238E27FC236}">
                  <a16:creationId xmlns:a16="http://schemas.microsoft.com/office/drawing/2014/main" id="{03999695-2986-4E0F-A541-43D2A42AB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sp>
        <p:nvSpPr>
          <p:cNvPr id="77" name="Espaço Reservado para Texto 18">
            <a:extLst>
              <a:ext uri="{FF2B5EF4-FFF2-40B4-BE49-F238E27FC236}">
                <a16:creationId xmlns:a16="http://schemas.microsoft.com/office/drawing/2014/main" id="{FBE05A9A-1DE3-4206-A75B-A0F2352F3A00}"/>
              </a:ext>
            </a:extLst>
          </p:cNvPr>
          <p:cNvSpPr txBox="1">
            <a:spLocks/>
          </p:cNvSpPr>
          <p:nvPr/>
        </p:nvSpPr>
        <p:spPr>
          <a:xfrm>
            <a:off x="1283499" y="1114330"/>
            <a:ext cx="2361887" cy="567033"/>
          </a:xfrm>
          <a:prstGeom prst="rect">
            <a:avLst/>
          </a:prstGeom>
          <a:gradFill flip="none" rotWithShape="1">
            <a:gsLst>
              <a:gs pos="0">
                <a:srgbClr val="D3D3D3">
                  <a:alpha val="72549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rgbClr val="AB3C19"/>
                </a:solidFill>
              </a:rPr>
              <a:t>PCA</a:t>
            </a:r>
            <a:endParaRPr lang="pt-BR" sz="1800" b="1" dirty="0">
              <a:solidFill>
                <a:srgbClr val="AB3C19"/>
              </a:solidFill>
            </a:endParaRPr>
          </a:p>
        </p:txBody>
      </p: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E435BAB8-1BE3-49A4-9C8B-C270E2121308}"/>
              </a:ext>
            </a:extLst>
          </p:cNvPr>
          <p:cNvCxnSpPr/>
          <p:nvPr/>
        </p:nvCxnSpPr>
        <p:spPr>
          <a:xfrm flipH="1">
            <a:off x="2739219" y="3082389"/>
            <a:ext cx="510686" cy="203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65D7FA48-5024-4A6D-850E-9A56DBC7894B}"/>
              </a:ext>
            </a:extLst>
          </p:cNvPr>
          <p:cNvCxnSpPr/>
          <p:nvPr/>
        </p:nvCxnSpPr>
        <p:spPr>
          <a:xfrm flipH="1">
            <a:off x="2955821" y="3216314"/>
            <a:ext cx="1352722" cy="1990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id="{EEF550D0-618D-4AFB-BC78-0AC5ECDF9971}"/>
              </a:ext>
            </a:extLst>
          </p:cNvPr>
          <p:cNvCxnSpPr/>
          <p:nvPr/>
        </p:nvCxnSpPr>
        <p:spPr>
          <a:xfrm flipH="1">
            <a:off x="3168734" y="3328315"/>
            <a:ext cx="2084850" cy="1948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>
            <a:extLst>
              <a:ext uri="{FF2B5EF4-FFF2-40B4-BE49-F238E27FC236}">
                <a16:creationId xmlns:a16="http://schemas.microsoft.com/office/drawing/2014/main" id="{DACAC89B-E31E-42CC-8FAA-02757F673FEA}"/>
              </a:ext>
            </a:extLst>
          </p:cNvPr>
          <p:cNvCxnSpPr/>
          <p:nvPr/>
        </p:nvCxnSpPr>
        <p:spPr>
          <a:xfrm flipH="1">
            <a:off x="4274934" y="3698980"/>
            <a:ext cx="2443880" cy="1769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upo 62" title="Caixa">
            <a:extLst>
              <a:ext uri="{FF2B5EF4-FFF2-40B4-BE49-F238E27FC236}">
                <a16:creationId xmlns:a16="http://schemas.microsoft.com/office/drawing/2014/main" id="{0E328DD0-BC7D-4932-A4EA-C9F9BE0D2CFD}"/>
              </a:ext>
            </a:extLst>
          </p:cNvPr>
          <p:cNvGrpSpPr/>
          <p:nvPr/>
        </p:nvGrpSpPr>
        <p:grpSpPr>
          <a:xfrm>
            <a:off x="6008544" y="2795628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83" name="Forma Livre 48">
              <a:extLst>
                <a:ext uri="{FF2B5EF4-FFF2-40B4-BE49-F238E27FC236}">
                  <a16:creationId xmlns:a16="http://schemas.microsoft.com/office/drawing/2014/main" id="{30EE762F-9633-4B3B-988D-A2A6AB09D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84" name="Forma Livre 47">
              <a:extLst>
                <a:ext uri="{FF2B5EF4-FFF2-40B4-BE49-F238E27FC236}">
                  <a16:creationId xmlns:a16="http://schemas.microsoft.com/office/drawing/2014/main" id="{C1F77D26-0835-400D-AEF2-99DBB1D01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85" name="Forma Livre 49">
              <a:extLst>
                <a:ext uri="{FF2B5EF4-FFF2-40B4-BE49-F238E27FC236}">
                  <a16:creationId xmlns:a16="http://schemas.microsoft.com/office/drawing/2014/main" id="{0D8586A2-1EDD-4A4D-A93C-DC3CF684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86" name="Forma Livre 51">
              <a:extLst>
                <a:ext uri="{FF2B5EF4-FFF2-40B4-BE49-F238E27FC236}">
                  <a16:creationId xmlns:a16="http://schemas.microsoft.com/office/drawing/2014/main" id="{F4A5AB64-94F9-474E-ADE7-278ED12D4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87" name="Forma Livre 50">
              <a:extLst>
                <a:ext uri="{FF2B5EF4-FFF2-40B4-BE49-F238E27FC236}">
                  <a16:creationId xmlns:a16="http://schemas.microsoft.com/office/drawing/2014/main" id="{199F07BF-8C0E-4FFF-8B4C-3B6173B45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DFC8DBE9-7532-4E49-B20E-89FE17373E8C}"/>
              </a:ext>
            </a:extLst>
          </p:cNvPr>
          <p:cNvCxnSpPr/>
          <p:nvPr/>
        </p:nvCxnSpPr>
        <p:spPr>
          <a:xfrm flipH="1">
            <a:off x="5318670" y="4061044"/>
            <a:ext cx="2657896" cy="1730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>
            <a:extLst>
              <a:ext uri="{FF2B5EF4-FFF2-40B4-BE49-F238E27FC236}">
                <a16:creationId xmlns:a16="http://schemas.microsoft.com/office/drawing/2014/main" id="{6993F17A-9CC8-486D-BC2C-784183B9DAE0}"/>
              </a:ext>
            </a:extLst>
          </p:cNvPr>
          <p:cNvCxnSpPr>
            <a:cxnSpLocks/>
          </p:cNvCxnSpPr>
          <p:nvPr/>
        </p:nvCxnSpPr>
        <p:spPr>
          <a:xfrm flipV="1">
            <a:off x="2795288" y="1249735"/>
            <a:ext cx="2709427" cy="6596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11341110-F009-445A-8E13-44FD7FBBB5FE}"/>
              </a:ext>
            </a:extLst>
          </p:cNvPr>
          <p:cNvSpPr txBox="1"/>
          <p:nvPr/>
        </p:nvSpPr>
        <p:spPr>
          <a:xfrm>
            <a:off x="5517676" y="1065379"/>
            <a:ext cx="3856667" cy="4001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rebuchet MS" panose="020B0603020202020204" pitchFamily="34" charset="0"/>
              </a:rPr>
              <a:t>Instrumento de Governança</a:t>
            </a:r>
          </a:p>
        </p:txBody>
      </p:sp>
      <p:grpSp>
        <p:nvGrpSpPr>
          <p:cNvPr id="91" name="Grupo 62" title="Caixa">
            <a:extLst>
              <a:ext uri="{FF2B5EF4-FFF2-40B4-BE49-F238E27FC236}">
                <a16:creationId xmlns:a16="http://schemas.microsoft.com/office/drawing/2014/main" id="{98BADE12-BC8E-42EE-BBA5-1CF3E6259FB5}"/>
              </a:ext>
            </a:extLst>
          </p:cNvPr>
          <p:cNvGrpSpPr/>
          <p:nvPr/>
        </p:nvGrpSpPr>
        <p:grpSpPr>
          <a:xfrm>
            <a:off x="7104107" y="3036450"/>
            <a:ext cx="2330924" cy="1412710"/>
            <a:chOff x="5018963" y="1976391"/>
            <a:chExt cx="2607331" cy="1737480"/>
          </a:xfrm>
          <a:effectLst>
            <a:outerShdw blurRad="127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92" name="Forma Livre 48">
              <a:extLst>
                <a:ext uri="{FF2B5EF4-FFF2-40B4-BE49-F238E27FC236}">
                  <a16:creationId xmlns:a16="http://schemas.microsoft.com/office/drawing/2014/main" id="{D59017D6-E11A-4161-B56D-BC431B11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3284506"/>
              <a:ext cx="2607331" cy="429364"/>
            </a:xfrm>
            <a:custGeom>
              <a:avLst/>
              <a:gdLst/>
              <a:ahLst/>
              <a:cxnLst>
                <a:cxn ang="0">
                  <a:pos x="2344" y="193"/>
                </a:cxn>
                <a:cxn ang="0">
                  <a:pos x="874" y="386"/>
                </a:cxn>
                <a:cxn ang="0">
                  <a:pos x="0" y="166"/>
                </a:cxn>
                <a:cxn ang="0">
                  <a:pos x="1430" y="0"/>
                </a:cxn>
                <a:cxn ang="0">
                  <a:pos x="2344" y="193"/>
                </a:cxn>
              </a:cxnLst>
              <a:rect l="0" t="0" r="r" b="b"/>
              <a:pathLst>
                <a:path w="2344" h="386">
                  <a:moveTo>
                    <a:pt x="2344" y="193"/>
                  </a:moveTo>
                  <a:lnTo>
                    <a:pt x="874" y="386"/>
                  </a:lnTo>
                  <a:lnTo>
                    <a:pt x="0" y="166"/>
                  </a:lnTo>
                  <a:lnTo>
                    <a:pt x="1430" y="0"/>
                  </a:lnTo>
                  <a:lnTo>
                    <a:pt x="2344" y="193"/>
                  </a:lnTo>
                  <a:close/>
                </a:path>
              </a:pathLst>
            </a:custGeom>
            <a:gradFill rotWithShape="0">
              <a:gsLst>
                <a:gs pos="0">
                  <a:srgbClr val="18501F">
                    <a:alpha val="80392"/>
                  </a:srgbClr>
                </a:gs>
                <a:gs pos="100000">
                  <a:srgbClr val="000000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93" name="Forma Livre 47">
              <a:extLst>
                <a:ext uri="{FF2B5EF4-FFF2-40B4-BE49-F238E27FC236}">
                  <a16:creationId xmlns:a16="http://schemas.microsoft.com/office/drawing/2014/main" id="{EA7DA60E-706F-488A-8A8D-91BCC5CA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1590650" cy="1492765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430" y="1176"/>
                </a:cxn>
                <a:cxn ang="0">
                  <a:pos x="1430" y="0"/>
                </a:cxn>
                <a:cxn ang="0">
                  <a:pos x="0" y="153"/>
                </a:cxn>
                <a:cxn ang="0">
                  <a:pos x="0" y="1342"/>
                </a:cxn>
              </a:cxnLst>
              <a:rect l="0" t="0" r="r" b="b"/>
              <a:pathLst>
                <a:path w="1430" h="1342">
                  <a:moveTo>
                    <a:pt x="0" y="1342"/>
                  </a:moveTo>
                  <a:lnTo>
                    <a:pt x="1430" y="1176"/>
                  </a:lnTo>
                  <a:lnTo>
                    <a:pt x="1430" y="0"/>
                  </a:lnTo>
                  <a:lnTo>
                    <a:pt x="0" y="153"/>
                  </a:lnTo>
                  <a:lnTo>
                    <a:pt x="0" y="1342"/>
                  </a:lnTo>
                  <a:close/>
                </a:path>
              </a:pathLst>
            </a:custGeom>
            <a:gradFill rotWithShape="0">
              <a:gsLst>
                <a:gs pos="0">
                  <a:srgbClr val="238536">
                    <a:alpha val="80784"/>
                  </a:srgbClr>
                </a:gs>
                <a:gs pos="100000">
                  <a:srgbClr val="031B07">
                    <a:alpha val="83922"/>
                  </a:srgb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94" name="Forma Livre 49">
              <a:extLst>
                <a:ext uri="{FF2B5EF4-FFF2-40B4-BE49-F238E27FC236}">
                  <a16:creationId xmlns:a16="http://schemas.microsoft.com/office/drawing/2014/main" id="{D4900DE5-02F2-4D99-8C22-22FD4692B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151" y="2144354"/>
              <a:ext cx="1635143" cy="1569517"/>
            </a:xfrm>
            <a:custGeom>
              <a:avLst/>
              <a:gdLst/>
              <a:ahLst/>
              <a:cxnLst>
                <a:cxn ang="0">
                  <a:pos x="0" y="1411"/>
                </a:cxn>
                <a:cxn ang="0">
                  <a:pos x="1470" y="1218"/>
                </a:cxn>
                <a:cxn ang="0">
                  <a:pos x="1470" y="0"/>
                </a:cxn>
                <a:cxn ang="0">
                  <a:pos x="0" y="192"/>
                </a:cxn>
                <a:cxn ang="0">
                  <a:pos x="0" y="1411"/>
                </a:cxn>
              </a:cxnLst>
              <a:rect l="0" t="0" r="r" b="b"/>
              <a:pathLst>
                <a:path w="1470" h="1411">
                  <a:moveTo>
                    <a:pt x="0" y="1411"/>
                  </a:moveTo>
                  <a:lnTo>
                    <a:pt x="1470" y="1218"/>
                  </a:lnTo>
                  <a:lnTo>
                    <a:pt x="1470" y="0"/>
                  </a:lnTo>
                  <a:lnTo>
                    <a:pt x="0" y="192"/>
                  </a:lnTo>
                  <a:lnTo>
                    <a:pt x="0" y="141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  <p:sp>
          <p:nvSpPr>
            <p:cNvPr id="95" name="Forma Livre 51">
              <a:extLst>
                <a:ext uri="{FF2B5EF4-FFF2-40B4-BE49-F238E27FC236}">
                  <a16:creationId xmlns:a16="http://schemas.microsoft.com/office/drawing/2014/main" id="{A31857A9-BFF5-401F-8711-A08F6634A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1976391"/>
              <a:ext cx="2607331" cy="381534"/>
            </a:xfrm>
            <a:custGeom>
              <a:avLst/>
              <a:gdLst/>
              <a:ahLst/>
              <a:cxnLst>
                <a:cxn ang="0">
                  <a:pos x="2344" y="151"/>
                </a:cxn>
                <a:cxn ang="0">
                  <a:pos x="874" y="343"/>
                </a:cxn>
                <a:cxn ang="0">
                  <a:pos x="0" y="153"/>
                </a:cxn>
                <a:cxn ang="0">
                  <a:pos x="1430" y="0"/>
                </a:cxn>
                <a:cxn ang="0">
                  <a:pos x="2344" y="151"/>
                </a:cxn>
              </a:cxnLst>
              <a:rect l="0" t="0" r="r" b="b"/>
              <a:pathLst>
                <a:path w="2344" h="343">
                  <a:moveTo>
                    <a:pt x="2344" y="151"/>
                  </a:moveTo>
                  <a:lnTo>
                    <a:pt x="874" y="343"/>
                  </a:lnTo>
                  <a:lnTo>
                    <a:pt x="0" y="153"/>
                  </a:lnTo>
                  <a:lnTo>
                    <a:pt x="1430" y="0"/>
                  </a:lnTo>
                  <a:lnTo>
                    <a:pt x="2344" y="15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75000"/>
                  </a:schemeClr>
                </a:gs>
                <a:gs pos="99000">
                  <a:schemeClr val="accent1">
                    <a:lumMod val="40000"/>
                    <a:lumOff val="6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latin typeface="Arial Narrow" pitchFamily="112" charset="0"/>
              </a:endParaRPr>
            </a:p>
          </p:txBody>
        </p:sp>
        <p:sp>
          <p:nvSpPr>
            <p:cNvPr id="96" name="Forma Livre 50">
              <a:extLst>
                <a:ext uri="{FF2B5EF4-FFF2-40B4-BE49-F238E27FC236}">
                  <a16:creationId xmlns:a16="http://schemas.microsoft.com/office/drawing/2014/main" id="{6023FFC8-4587-4B09-8995-597B1A84D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63" y="2146580"/>
              <a:ext cx="972187" cy="1567291"/>
            </a:xfrm>
            <a:custGeom>
              <a:avLst/>
              <a:gdLst/>
              <a:ahLst/>
              <a:cxnLst>
                <a:cxn ang="0">
                  <a:pos x="874" y="190"/>
                </a:cxn>
                <a:cxn ang="0">
                  <a:pos x="874" y="1409"/>
                </a:cxn>
                <a:cxn ang="0">
                  <a:pos x="0" y="1189"/>
                </a:cxn>
                <a:cxn ang="0">
                  <a:pos x="0" y="0"/>
                </a:cxn>
                <a:cxn ang="0">
                  <a:pos x="874" y="190"/>
                </a:cxn>
              </a:cxnLst>
              <a:rect l="0" t="0" r="r" b="b"/>
              <a:pathLst>
                <a:path w="874" h="1409">
                  <a:moveTo>
                    <a:pt x="874" y="190"/>
                  </a:moveTo>
                  <a:lnTo>
                    <a:pt x="874" y="1409"/>
                  </a:lnTo>
                  <a:lnTo>
                    <a:pt x="0" y="1189"/>
                  </a:lnTo>
                  <a:lnTo>
                    <a:pt x="0" y="0"/>
                  </a:lnTo>
                  <a:lnTo>
                    <a:pt x="874" y="19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lumMod val="75000"/>
                    <a:alpha val="83000"/>
                  </a:schemeClr>
                </a:gs>
                <a:gs pos="100000">
                  <a:schemeClr val="accent1">
                    <a:lumMod val="50000"/>
                    <a:alpha val="75000"/>
                  </a:schemeClr>
                </a:gs>
              </a:gsLst>
              <a:lin ang="2700000" scaled="1"/>
            </a:gra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rtlCol="0" anchor="ctr" anchorCtr="1"/>
            <a:lstStyle/>
            <a:p>
              <a:pPr algn="ctr" rtl="0">
                <a:lnSpc>
                  <a:spcPct val="85000"/>
                </a:lnSpc>
                <a:spcBef>
                  <a:spcPct val="20000"/>
                </a:spcBef>
              </a:pPr>
              <a:endParaRPr lang="pt-BR" sz="1600" b="1" dirty="0">
                <a:solidFill>
                  <a:schemeClr val="bg1"/>
                </a:solidFill>
                <a:latin typeface="Arial Narrow" pitchFamily="112" charset="0"/>
              </a:endParaRPr>
            </a:p>
          </p:txBody>
        </p:sp>
      </p:grpSp>
      <p:cxnSp>
        <p:nvCxnSpPr>
          <p:cNvPr id="97" name="Conector de Seta Reta 96">
            <a:extLst>
              <a:ext uri="{FF2B5EF4-FFF2-40B4-BE49-F238E27FC236}">
                <a16:creationId xmlns:a16="http://schemas.microsoft.com/office/drawing/2014/main" id="{7F32D197-F543-4340-BBED-89AC6540E23C}"/>
              </a:ext>
            </a:extLst>
          </p:cNvPr>
          <p:cNvCxnSpPr/>
          <p:nvPr/>
        </p:nvCxnSpPr>
        <p:spPr>
          <a:xfrm flipH="1">
            <a:off x="1792583" y="2724872"/>
            <a:ext cx="510686" cy="203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spaço Reservado para Texto 24">
            <a:extLst>
              <a:ext uri="{FF2B5EF4-FFF2-40B4-BE49-F238E27FC236}">
                <a16:creationId xmlns:a16="http://schemas.microsoft.com/office/drawing/2014/main" id="{F9A5B283-48CF-4587-8C7E-A6B168E7DA40}"/>
              </a:ext>
            </a:extLst>
          </p:cNvPr>
          <p:cNvSpPr txBox="1">
            <a:spLocks/>
          </p:cNvSpPr>
          <p:nvPr/>
        </p:nvSpPr>
        <p:spPr>
          <a:xfrm rot="1058014">
            <a:off x="332774" y="5725780"/>
            <a:ext cx="9336385" cy="53553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b="1" dirty="0"/>
              <a:t>Fase Preparatória na Lei 14.133/21</a:t>
            </a:r>
          </a:p>
        </p:txBody>
      </p:sp>
    </p:spTree>
    <p:extLst>
      <p:ext uri="{BB962C8B-B14F-4D97-AF65-F5344CB8AC3E}">
        <p14:creationId xmlns:p14="http://schemas.microsoft.com/office/powerpoint/2010/main" val="337795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353EEA3-8220-4888-874C-3CF09C122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255042" y="45543"/>
            <a:ext cx="10230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2 - Utilização da Modelagem da Informação da Construção - </a:t>
            </a:r>
            <a:r>
              <a:rPr lang="pt-BR" sz="2400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Building</a:t>
            </a:r>
            <a:r>
              <a:rPr lang="pt-BR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Information</a:t>
            </a:r>
            <a:r>
              <a:rPr lang="pt-BR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Modelling</a:t>
            </a:r>
            <a:r>
              <a:rPr lang="pt-BR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 – BIM (</a:t>
            </a:r>
            <a:r>
              <a:rPr lang="pt-BR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Art. 19, § 3º).</a:t>
            </a:r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430FC560-8745-4327-9E1F-88B27C388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94" y="1420703"/>
            <a:ext cx="4340709" cy="4016593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685F8FC0-5FE2-4A13-96E6-3213DEB2E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408" y="2605625"/>
            <a:ext cx="1495928" cy="1051975"/>
          </a:xfrm>
          <a:prstGeom prst="rect">
            <a:avLst/>
          </a:prstGeom>
        </p:spPr>
      </p:pic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A37BF3CD-32FC-4217-B668-C3CFD0C7F3CF}"/>
              </a:ext>
            </a:extLst>
          </p:cNvPr>
          <p:cNvSpPr txBox="1"/>
          <p:nvPr/>
        </p:nvSpPr>
        <p:spPr>
          <a:xfrm>
            <a:off x="5718336" y="1084765"/>
            <a:ext cx="6111743" cy="5401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Geração automática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 de documentação técnica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Compatibilização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 de projetos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Precisão e agilidade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 na estimativa de custos de obra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Melhoria na qualidade dos projetos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, e consequentemente da obra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Planejamento/Simulação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 da execução de obra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Trebuchet MS" panose="020B0603020202020204" pitchFamily="34" charset="0"/>
                <a:cs typeface="Arial" panose="020B0604020202020204" pitchFamily="34" charset="0"/>
              </a:rPr>
              <a:t>Redução</a:t>
            </a:r>
            <a:r>
              <a:rPr lang="pt-BR" sz="2800" dirty="0">
                <a:latin typeface="Trebuchet MS" panose="020B0603020202020204" pitchFamily="34" charset="0"/>
                <a:cs typeface="Arial" panose="020B0604020202020204" pitchFamily="34" charset="0"/>
              </a:rPr>
              <a:t> de aditivos de prazo e valor</a:t>
            </a:r>
          </a:p>
        </p:txBody>
      </p:sp>
    </p:spTree>
    <p:extLst>
      <p:ext uri="{BB962C8B-B14F-4D97-AF65-F5344CB8AC3E}">
        <p14:creationId xmlns:p14="http://schemas.microsoft.com/office/powerpoint/2010/main" val="45179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CEF47B-B048-4BFD-8764-BF3F0A01B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pic>
        <p:nvPicPr>
          <p:cNvPr id="5" name="Picture 2" descr="Aula 6 |">
            <a:extLst>
              <a:ext uri="{FF2B5EF4-FFF2-40B4-BE49-F238E27FC236}">
                <a16:creationId xmlns:a16="http://schemas.microsoft.com/office/drawing/2014/main" id="{DB6652D5-06F2-48A0-9634-11DE56D11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" y="2403287"/>
            <a:ext cx="7000455" cy="32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31B57B61-C674-481F-B153-823FCEDBF0D4}"/>
              </a:ext>
            </a:extLst>
          </p:cNvPr>
          <p:cNvGrpSpPr/>
          <p:nvPr/>
        </p:nvGrpSpPr>
        <p:grpSpPr>
          <a:xfrm>
            <a:off x="7554429" y="2036178"/>
            <a:ext cx="4617886" cy="3782721"/>
            <a:chOff x="6742841" y="1921710"/>
            <a:chExt cx="3833813" cy="3782721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FDC4835-A9FF-4F6D-8925-6D74A6812888}"/>
                </a:ext>
              </a:extLst>
            </p:cNvPr>
            <p:cNvSpPr/>
            <p:nvPr/>
          </p:nvSpPr>
          <p:spPr>
            <a:xfrm>
              <a:off x="6742841" y="1921710"/>
              <a:ext cx="3833813" cy="3782721"/>
            </a:xfrm>
            <a:prstGeom prst="roundRect">
              <a:avLst/>
            </a:prstGeom>
            <a:solidFill>
              <a:srgbClr val="0B1D4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\\\\\\\\\\\\\\\\\\\\\\\\\\\\\\\\\\\\\\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9AE2D0F-22AD-471E-9ECE-C89EB9C455B4}"/>
                </a:ext>
              </a:extLst>
            </p:cNvPr>
            <p:cNvSpPr/>
            <p:nvPr/>
          </p:nvSpPr>
          <p:spPr>
            <a:xfrm>
              <a:off x="6964497" y="2527942"/>
              <a:ext cx="3405996" cy="2818910"/>
            </a:xfrm>
            <a:custGeom>
              <a:avLst/>
              <a:gdLst/>
              <a:ahLst/>
              <a:cxnLst/>
              <a:rect l="l" t="t" r="r" b="b"/>
              <a:pathLst>
                <a:path w="4400643" h="2937429">
                  <a:moveTo>
                    <a:pt x="0" y="0"/>
                  </a:moveTo>
                  <a:lnTo>
                    <a:pt x="4400642" y="0"/>
                  </a:lnTo>
                  <a:lnTo>
                    <a:pt x="4400642" y="2937429"/>
                  </a:lnTo>
                  <a:lnTo>
                    <a:pt x="0" y="2937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2BD95F7-994F-4B09-9FFC-D0674AFDFB47}"/>
              </a:ext>
            </a:extLst>
          </p:cNvPr>
          <p:cNvSpPr/>
          <p:nvPr/>
        </p:nvSpPr>
        <p:spPr>
          <a:xfrm>
            <a:off x="7020140" y="3652142"/>
            <a:ext cx="817296" cy="85551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\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54742C6-B8F4-4F35-A76E-19BEE16AFE07}"/>
              </a:ext>
            </a:extLst>
          </p:cNvPr>
          <p:cNvSpPr/>
          <p:nvPr/>
        </p:nvSpPr>
        <p:spPr>
          <a:xfrm>
            <a:off x="10006120" y="4758644"/>
            <a:ext cx="2042033" cy="1851024"/>
          </a:xfrm>
          <a:custGeom>
            <a:avLst/>
            <a:gdLst/>
            <a:ahLst/>
            <a:cxnLst/>
            <a:rect l="l" t="t" r="r" b="b"/>
            <a:pathLst>
              <a:path w="3868233" h="3510422">
                <a:moveTo>
                  <a:pt x="0" y="0"/>
                </a:moveTo>
                <a:lnTo>
                  <a:pt x="3868234" y="0"/>
                </a:lnTo>
                <a:lnTo>
                  <a:pt x="3868234" y="3510421"/>
                </a:lnTo>
                <a:lnTo>
                  <a:pt x="0" y="3510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E6391D-B721-4684-8A10-13FC1C00041B}"/>
              </a:ext>
            </a:extLst>
          </p:cNvPr>
          <p:cNvSpPr/>
          <p:nvPr/>
        </p:nvSpPr>
        <p:spPr>
          <a:xfrm>
            <a:off x="304799" y="0"/>
            <a:ext cx="10445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prstClr val="white"/>
                </a:solidFill>
                <a:latin typeface="Trebuchet MS" panose="020B0603020202020204" pitchFamily="34" charset="0"/>
              </a:rPr>
              <a:t>3- Possibilidade de se exigir </a:t>
            </a:r>
            <a:r>
              <a:rPr lang="pt-BR" sz="2800" b="1" dirty="0">
                <a:solidFill>
                  <a:srgbClr val="EBA92D"/>
                </a:solidFill>
                <a:latin typeface="Trebuchet MS" panose="020B0603020202020204" pitchFamily="34" charset="0"/>
              </a:rPr>
              <a:t>certificação por organização independente acreditada pelo Inmetro </a:t>
            </a:r>
            <a:r>
              <a:rPr lang="pt-BR" sz="2800" b="1" dirty="0">
                <a:solidFill>
                  <a:prstClr val="white"/>
                </a:solidFill>
                <a:latin typeface="Trebuchet MS" panose="020B0603020202020204" pitchFamily="34" charset="0"/>
              </a:rPr>
              <a:t>(art. 17, § 6º, I ).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8041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CEF47B-B048-4BFD-8764-BF3F0A01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255041" y="208308"/>
            <a:ext cx="9815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4 – Regime de Execução: Contratação Integrada</a:t>
            </a:r>
          </a:p>
        </p:txBody>
      </p:sp>
      <p:pic>
        <p:nvPicPr>
          <p:cNvPr id="99" name="Gráfico 98">
            <a:extLst>
              <a:ext uri="{FF2B5EF4-FFF2-40B4-BE49-F238E27FC236}">
                <a16:creationId xmlns:a16="http://schemas.microsoft.com/office/drawing/2014/main" id="{CFA80D4E-FCA5-40DA-B31A-033775AC2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6634" y="1057811"/>
            <a:ext cx="8053798" cy="53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1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C28D999-E1DD-4DDC-8E39-DF3ECC7F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46552" y="221997"/>
            <a:ext cx="10113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5 – Regime de Execução: Contratação </a:t>
            </a:r>
            <a:r>
              <a:rPr lang="pt-BR" sz="28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Semi-Integrada</a:t>
            </a:r>
            <a:endParaRPr lang="pt-BR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7C54320-EA32-4D22-836C-FFCCE5389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457" y="949394"/>
            <a:ext cx="8128860" cy="542499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59DD7E3-1200-4068-9846-A9512512DDBB}"/>
              </a:ext>
            </a:extLst>
          </p:cNvPr>
          <p:cNvGrpSpPr/>
          <p:nvPr/>
        </p:nvGrpSpPr>
        <p:grpSpPr>
          <a:xfrm>
            <a:off x="3034602" y="2632668"/>
            <a:ext cx="3647551" cy="2160395"/>
            <a:chOff x="3034602" y="2632668"/>
            <a:chExt cx="3647551" cy="2160395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D7896FE-80A4-458C-B121-CAA27B097C73}"/>
                </a:ext>
              </a:extLst>
            </p:cNvPr>
            <p:cNvSpPr/>
            <p:nvPr/>
          </p:nvSpPr>
          <p:spPr>
            <a:xfrm>
              <a:off x="3034602" y="2632668"/>
              <a:ext cx="241161" cy="216039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C6C500B-C94D-47DF-8519-9EE4839BEF6A}"/>
                </a:ext>
              </a:extLst>
            </p:cNvPr>
            <p:cNvSpPr/>
            <p:nvPr/>
          </p:nvSpPr>
          <p:spPr>
            <a:xfrm rot="5400000">
              <a:off x="4858376" y="1050054"/>
              <a:ext cx="241163" cy="340639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F17C62F9-5C22-470B-AA2E-347A1005C35B}"/>
              </a:ext>
            </a:extLst>
          </p:cNvPr>
          <p:cNvSpPr/>
          <p:nvPr/>
        </p:nvSpPr>
        <p:spPr>
          <a:xfrm>
            <a:off x="6300316" y="2532185"/>
            <a:ext cx="311499" cy="43207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983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CD3A075-5E32-45AE-B511-71499441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46552" y="221997"/>
            <a:ext cx="10113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6 – Matriz de Alocação de Riscos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252DB84-C916-4154-B4A7-9608C85A2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23110"/>
              </p:ext>
            </p:extLst>
          </p:nvPr>
        </p:nvGraphicFramePr>
        <p:xfrm>
          <a:off x="0" y="969090"/>
          <a:ext cx="12191998" cy="5888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776">
                  <a:extLst>
                    <a:ext uri="{9D8B030D-6E8A-4147-A177-3AD203B41FA5}">
                      <a16:colId xmlns:a16="http://schemas.microsoft.com/office/drawing/2014/main" val="1319589900"/>
                    </a:ext>
                  </a:extLst>
                </a:gridCol>
                <a:gridCol w="1951558">
                  <a:extLst>
                    <a:ext uri="{9D8B030D-6E8A-4147-A177-3AD203B41FA5}">
                      <a16:colId xmlns:a16="http://schemas.microsoft.com/office/drawing/2014/main" val="3997618608"/>
                    </a:ext>
                  </a:extLst>
                </a:gridCol>
                <a:gridCol w="2315275">
                  <a:extLst>
                    <a:ext uri="{9D8B030D-6E8A-4147-A177-3AD203B41FA5}">
                      <a16:colId xmlns:a16="http://schemas.microsoft.com/office/drawing/2014/main" val="1240717116"/>
                    </a:ext>
                  </a:extLst>
                </a:gridCol>
                <a:gridCol w="4562762">
                  <a:extLst>
                    <a:ext uri="{9D8B030D-6E8A-4147-A177-3AD203B41FA5}">
                      <a16:colId xmlns:a16="http://schemas.microsoft.com/office/drawing/2014/main" val="2229852966"/>
                    </a:ext>
                  </a:extLst>
                </a:gridCol>
                <a:gridCol w="1654627">
                  <a:extLst>
                    <a:ext uri="{9D8B030D-6E8A-4147-A177-3AD203B41FA5}">
                      <a16:colId xmlns:a16="http://schemas.microsoft.com/office/drawing/2014/main" val="1876277563"/>
                    </a:ext>
                  </a:extLst>
                </a:gridCol>
              </a:tblGrid>
              <a:tr h="704790"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Tipo de risco</a:t>
                      </a:r>
                      <a:endParaRPr lang="pt-BR" sz="1800" dirty="0">
                        <a:latin typeface="Trebuchet MS" panose="020B0603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Trebuchet MS" panose="020B0603020202020204" pitchFamily="34" charset="0"/>
                        </a:rPr>
                        <a:t>Descrição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Trebuchet MS" panose="020B0603020202020204" pitchFamily="34" charset="0"/>
                        </a:rPr>
                        <a:t>Materialização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Trebuchet MS" panose="020B0603020202020204" pitchFamily="34" charset="0"/>
                        </a:rPr>
                        <a:t>Mitigação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Trebuchet MS" panose="020B0603020202020204" pitchFamily="34" charset="0"/>
                        </a:rPr>
                        <a:t>Alocação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1575374"/>
                  </a:ext>
                </a:extLst>
              </a:tr>
              <a:tr h="1644509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Projeto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Projetos inadequados ou ineficientes, ou mal elaborados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Atraso no cronograma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Contratação Integrada. Projetos Básico e Executivo são responsabilidade da Contratada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Não pagamento dos projetos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Seguros de Riscos de Engenharia</a:t>
                      </a:r>
                    </a:p>
                    <a:p>
                      <a:pPr algn="just"/>
                      <a:endParaRPr lang="pt-BR" sz="1600" dirty="0">
                        <a:latin typeface="Trebuchet MS" panose="020B0603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Contratada/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Seguradora</a:t>
                      </a:r>
                    </a:p>
                    <a:p>
                      <a:pPr algn="just"/>
                      <a:endParaRPr lang="pt-BR" sz="1600" dirty="0">
                        <a:latin typeface="Trebuchet MS" panose="020B0603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847475750"/>
                  </a:ext>
                </a:extLst>
              </a:tr>
              <a:tr h="1895101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Projeto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Atraso na análise/aprovação dos projetos, sem que haja culpa do Contratada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Eventual atraso de cronograma executivo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Contratação de empresa consultiva especializada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Treinamento e capacitação dos técnicos envolvidos da contratante;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Adequação de cronograma, sem ônus para a Contratante</a:t>
                      </a:r>
                    </a:p>
                    <a:p>
                      <a:pPr algn="just"/>
                      <a:endParaRPr lang="pt-BR" sz="1600" dirty="0">
                        <a:latin typeface="Trebuchet MS" panose="020B0603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Contratante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564502146"/>
                  </a:ext>
                </a:extLst>
              </a:tr>
              <a:tr h="1644509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Risco Meteorológico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Refazimento de serviços, perdas ou paralisações motivadas por questões climáticas.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Comprometimento do cronograma e alteração dos custos de obras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Para chuvas com médias históricas dos últimos 10 anos a Contratada é responsável. Seguros de Riscos de Engenharia </a:t>
                      </a: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Acima da média histórica dos últimos 10 anos a Contratante é responsável. Aditivo Contratual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Contratada/ Seguradora</a:t>
                      </a:r>
                    </a:p>
                    <a:p>
                      <a:pPr algn="just"/>
                      <a:endParaRPr lang="pt-BR" sz="1600" dirty="0">
                        <a:latin typeface="Trebuchet MS" panose="020B0603020202020204" pitchFamily="34" charset="0"/>
                      </a:endParaRPr>
                    </a:p>
                    <a:p>
                      <a:pPr algn="just"/>
                      <a:r>
                        <a:rPr lang="pt-BR" sz="1600" dirty="0">
                          <a:latin typeface="Trebuchet MS" panose="020B0603020202020204" pitchFamily="34" charset="0"/>
                        </a:rPr>
                        <a:t>Contratante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468129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61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2E5D554-B738-48FA-A6AF-3C32ABF3A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46552" y="0"/>
            <a:ext cx="1011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7 – Regime de Execução: Fornecimento e Prestação de Serviço Associado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DB96EAB-BB68-40C4-9725-20A84924E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2123" y="954107"/>
            <a:ext cx="8870860" cy="564273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21288E3-F2EA-40D5-8B5B-6F64ABC93846}"/>
              </a:ext>
            </a:extLst>
          </p:cNvPr>
          <p:cNvSpPr/>
          <p:nvPr/>
        </p:nvSpPr>
        <p:spPr>
          <a:xfrm>
            <a:off x="8605618" y="3319502"/>
            <a:ext cx="734620" cy="612951"/>
          </a:xfrm>
          <a:custGeom>
            <a:avLst/>
            <a:gdLst/>
            <a:ahLst/>
            <a:cxnLst/>
            <a:rect l="l" t="t" r="r" b="b"/>
            <a:pathLst>
              <a:path w="1451217" h="1451217">
                <a:moveTo>
                  <a:pt x="0" y="0"/>
                </a:moveTo>
                <a:lnTo>
                  <a:pt x="1451217" y="0"/>
                </a:lnTo>
                <a:lnTo>
                  <a:pt x="1451217" y="1451217"/>
                </a:lnTo>
                <a:lnTo>
                  <a:pt x="0" y="14512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88F131-371C-4131-9126-981642AA6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841" y="5184233"/>
            <a:ext cx="1062317" cy="9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E29749A-B58E-4229-9C93-6AAB14A1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85"/>
            <a:ext cx="12192000" cy="988797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CD86F9E0-B157-472A-8E9F-CC79EB3EE062}"/>
              </a:ext>
            </a:extLst>
          </p:cNvPr>
          <p:cNvSpPr/>
          <p:nvPr/>
        </p:nvSpPr>
        <p:spPr>
          <a:xfrm>
            <a:off x="146552" y="0"/>
            <a:ext cx="1011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8 – Procedimento de Manifestação de Interesse - PMI (art. 81)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F081968-7926-4378-99AC-E5CAD4E57A46}"/>
              </a:ext>
            </a:extLst>
          </p:cNvPr>
          <p:cNvSpPr/>
          <p:nvPr/>
        </p:nvSpPr>
        <p:spPr>
          <a:xfrm>
            <a:off x="1512158" y="2540417"/>
            <a:ext cx="1354573" cy="1611769"/>
          </a:xfrm>
          <a:custGeom>
            <a:avLst/>
            <a:gdLst/>
            <a:ahLst/>
            <a:cxnLst/>
            <a:rect l="l" t="t" r="r" b="b"/>
            <a:pathLst>
              <a:path w="3168396" h="4114800">
                <a:moveTo>
                  <a:pt x="0" y="0"/>
                </a:moveTo>
                <a:lnTo>
                  <a:pt x="3168396" y="0"/>
                </a:lnTo>
                <a:lnTo>
                  <a:pt x="3168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700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FC1A8DA-9A21-44A9-8F0C-356CA1C5D9DC}"/>
              </a:ext>
            </a:extLst>
          </p:cNvPr>
          <p:cNvSpPr/>
          <p:nvPr/>
        </p:nvSpPr>
        <p:spPr>
          <a:xfrm>
            <a:off x="4787152" y="1588714"/>
            <a:ext cx="7404847" cy="4615923"/>
          </a:xfrm>
          <a:custGeom>
            <a:avLst/>
            <a:gdLst/>
            <a:ahLst/>
            <a:cxnLst/>
            <a:rect l="l" t="t" r="r" b="b"/>
            <a:pathLst>
              <a:path w="8489066" h="5655840">
                <a:moveTo>
                  <a:pt x="0" y="0"/>
                </a:moveTo>
                <a:lnTo>
                  <a:pt x="8489066" y="0"/>
                </a:lnTo>
                <a:lnTo>
                  <a:pt x="8489066" y="5655840"/>
                </a:lnTo>
                <a:lnTo>
                  <a:pt x="0" y="5655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sz="27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D31F86-39DF-45BF-8BD6-1EC8E6ED3904}"/>
              </a:ext>
            </a:extLst>
          </p:cNvPr>
          <p:cNvSpPr txBox="1"/>
          <p:nvPr/>
        </p:nvSpPr>
        <p:spPr>
          <a:xfrm>
            <a:off x="6703053" y="971473"/>
            <a:ext cx="524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Iniciativa Privada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BDDC010-E193-4FC7-941C-A093E3772A61}"/>
              </a:ext>
            </a:extLst>
          </p:cNvPr>
          <p:cNvSpPr txBox="1"/>
          <p:nvPr/>
        </p:nvSpPr>
        <p:spPr>
          <a:xfrm>
            <a:off x="244516" y="1399856"/>
            <a:ext cx="524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Administração Pública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213830-7307-4D90-AAE7-21C778F3C0BC}"/>
              </a:ext>
            </a:extLst>
          </p:cNvPr>
          <p:cNvSpPr txBox="1"/>
          <p:nvPr/>
        </p:nvSpPr>
        <p:spPr>
          <a:xfrm>
            <a:off x="-174675" y="4544637"/>
            <a:ext cx="53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Trebuchet MS" panose="020B0603020202020204" pitchFamily="34" charset="0"/>
              </a:rPr>
              <a:t>Edital de chamamento público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DCD33A9-6821-4354-B064-248F10698B1B}"/>
              </a:ext>
            </a:extLst>
          </p:cNvPr>
          <p:cNvSpPr txBox="1"/>
          <p:nvPr/>
        </p:nvSpPr>
        <p:spPr>
          <a:xfrm>
            <a:off x="4278445" y="6204637"/>
            <a:ext cx="856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Trebuchet MS" panose="020B0603020202020204" pitchFamily="34" charset="0"/>
              </a:rPr>
              <a:t>Estudos, investigações, levantamentos e projetos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1977BCFB-2E87-4B67-BA3A-E2A29993E176}"/>
              </a:ext>
            </a:extLst>
          </p:cNvPr>
          <p:cNvSpPr/>
          <p:nvPr/>
        </p:nvSpPr>
        <p:spPr>
          <a:xfrm rot="5400000">
            <a:off x="3688333" y="2776644"/>
            <a:ext cx="1028595" cy="1169045"/>
          </a:xfrm>
          <a:prstGeom prst="downArrow">
            <a:avLst/>
          </a:prstGeom>
          <a:solidFill>
            <a:srgbClr val="F0AB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611359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1241</Words>
  <Application>Microsoft Office PowerPoint</Application>
  <PresentationFormat>Widescreen</PresentationFormat>
  <Paragraphs>123</Paragraphs>
  <Slides>18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Arial Black</vt:lpstr>
      <vt:lpstr>Arial Narrow</vt:lpstr>
      <vt:lpstr>Calibri</vt:lpstr>
      <vt:lpstr>Trebuchet MS</vt:lpstr>
      <vt:lpstr>Wingdings</vt:lpstr>
      <vt:lpstr>Tema do Office</vt:lpstr>
      <vt:lpstr>1_Tema do Office</vt:lpstr>
      <vt:lpstr>Novas orientações da Lei de Licitações e Contratos para Obras e Serviços de Engenharia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Novas orientações da Lei de Licitações e Contratos para Obras e Serviços de Engenharia</dc:title>
  <dc:creator>Fabricio Helder Mareco Magalhaes</dc:creator>
  <cp:lastModifiedBy>Fabricio Helder Mareco Magalhaes</cp:lastModifiedBy>
  <cp:revision>19</cp:revision>
  <cp:lastPrinted>2024-05-14T13:38:09Z</cp:lastPrinted>
  <dcterms:created xsi:type="dcterms:W3CDTF">2024-03-29T20:28:40Z</dcterms:created>
  <dcterms:modified xsi:type="dcterms:W3CDTF">2024-05-14T16:45:33Z</dcterms:modified>
</cp:coreProperties>
</file>