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86" r:id="rId18"/>
    <p:sldId id="287" r:id="rId19"/>
    <p:sldId id="288" r:id="rId20"/>
    <p:sldId id="289" r:id="rId21"/>
    <p:sldId id="290" r:id="rId22"/>
    <p:sldId id="291" r:id="rId23"/>
    <p:sldId id="292" r:id="rId24"/>
    <p:sldId id="293" r:id="rId25"/>
    <p:sldId id="294" r:id="rId26"/>
    <p:sldId id="295"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Lst>
  <p:sldSz cx="18288000" cy="10287000"/>
  <p:notesSz cx="6797675" cy="9928225"/>
  <p:embeddedFontLst>
    <p:embeddedFont>
      <p:font typeface="Antonio" panose="020B0604020202020204" charset="0"/>
      <p:regular r:id="rId47"/>
    </p:embeddedFont>
    <p:embeddedFont>
      <p:font typeface="Lato Light" panose="020F0302020204030203" pitchFamily="34" charset="0"/>
      <p:regular r:id="rId48"/>
      <p:italic r:id="rId49"/>
    </p:embeddedFont>
    <p:embeddedFont>
      <p:font typeface="Lato" panose="020F05020202040302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Lato Bold" panose="020F0802020204030203" pitchFamily="34" charset="0"/>
      <p:bold r:id="rId58"/>
    </p:embeddedFont>
    <p:embeddedFont>
      <p:font typeface="HK Grotesk Bold" panose="020B0604020202020204" charset="0"/>
      <p:regular r:id="rId59"/>
    </p:embeddedFont>
    <p:embeddedFont>
      <p:font typeface="Lato Italics" panose="020B0604020202020204" charset="0"/>
      <p:regular r:id="rId60"/>
    </p:embeddedFont>
    <p:embeddedFont>
      <p:font typeface="Antonio Bold" panose="020B0604020202020204" charset="0"/>
      <p:regular r:id="rId61"/>
    </p:embeddedFont>
    <p:embeddedFont>
      <p:font typeface="Lato Bold Italics"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7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3ACA202-ACF5-433A-B86B-B4792544A179}" type="datetimeFigureOut">
              <a:rPr lang="pt-BR" smtClean="0"/>
              <a:t>14/05/2024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17A5210-7B6A-451C-A060-E3885BF382D9}" type="slidenum">
              <a:rPr lang="pt-BR" smtClean="0"/>
              <a:t>‹nº›</a:t>
            </a:fld>
            <a:endParaRPr lang="pt-BR"/>
          </a:p>
        </p:txBody>
      </p:sp>
    </p:spTree>
    <p:extLst>
      <p:ext uri="{BB962C8B-B14F-4D97-AF65-F5344CB8AC3E}">
        <p14:creationId xmlns:p14="http://schemas.microsoft.com/office/powerpoint/2010/main" val="110130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a:t>
            </a:fld>
            <a:endParaRPr lang="pt-BR"/>
          </a:p>
        </p:txBody>
      </p:sp>
    </p:spTree>
    <p:extLst>
      <p:ext uri="{BB962C8B-B14F-4D97-AF65-F5344CB8AC3E}">
        <p14:creationId xmlns:p14="http://schemas.microsoft.com/office/powerpoint/2010/main" val="60606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10</a:t>
            </a:fld>
            <a:endParaRPr lang="pt-BR"/>
          </a:p>
        </p:txBody>
      </p:sp>
    </p:spTree>
    <p:extLst>
      <p:ext uri="{BB962C8B-B14F-4D97-AF65-F5344CB8AC3E}">
        <p14:creationId xmlns:p14="http://schemas.microsoft.com/office/powerpoint/2010/main" val="274522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11</a:t>
            </a:fld>
            <a:endParaRPr lang="pt-BR"/>
          </a:p>
        </p:txBody>
      </p:sp>
    </p:spTree>
    <p:extLst>
      <p:ext uri="{BB962C8B-B14F-4D97-AF65-F5344CB8AC3E}">
        <p14:creationId xmlns:p14="http://schemas.microsoft.com/office/powerpoint/2010/main" val="20004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12</a:t>
            </a:fld>
            <a:endParaRPr lang="pt-BR"/>
          </a:p>
        </p:txBody>
      </p:sp>
    </p:spTree>
    <p:extLst>
      <p:ext uri="{BB962C8B-B14F-4D97-AF65-F5344CB8AC3E}">
        <p14:creationId xmlns:p14="http://schemas.microsoft.com/office/powerpoint/2010/main" val="261539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13</a:t>
            </a:fld>
            <a:endParaRPr lang="pt-BR"/>
          </a:p>
        </p:txBody>
      </p:sp>
    </p:spTree>
    <p:extLst>
      <p:ext uri="{BB962C8B-B14F-4D97-AF65-F5344CB8AC3E}">
        <p14:creationId xmlns:p14="http://schemas.microsoft.com/office/powerpoint/2010/main" val="99909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14</a:t>
            </a:fld>
            <a:endParaRPr lang="pt-BR"/>
          </a:p>
        </p:txBody>
      </p:sp>
    </p:spTree>
    <p:extLst>
      <p:ext uri="{BB962C8B-B14F-4D97-AF65-F5344CB8AC3E}">
        <p14:creationId xmlns:p14="http://schemas.microsoft.com/office/powerpoint/2010/main" val="417622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15</a:t>
            </a:fld>
            <a:endParaRPr lang="pt-BR"/>
          </a:p>
        </p:txBody>
      </p:sp>
    </p:spTree>
    <p:extLst>
      <p:ext uri="{BB962C8B-B14F-4D97-AF65-F5344CB8AC3E}">
        <p14:creationId xmlns:p14="http://schemas.microsoft.com/office/powerpoint/2010/main" val="328878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16</a:t>
            </a:fld>
            <a:endParaRPr lang="pt-BR"/>
          </a:p>
        </p:txBody>
      </p:sp>
    </p:spTree>
    <p:extLst>
      <p:ext uri="{BB962C8B-B14F-4D97-AF65-F5344CB8AC3E}">
        <p14:creationId xmlns:p14="http://schemas.microsoft.com/office/powerpoint/2010/main" val="302528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17</a:t>
            </a:fld>
            <a:endParaRPr lang="pt-BR"/>
          </a:p>
        </p:txBody>
      </p:sp>
    </p:spTree>
    <p:extLst>
      <p:ext uri="{BB962C8B-B14F-4D97-AF65-F5344CB8AC3E}">
        <p14:creationId xmlns:p14="http://schemas.microsoft.com/office/powerpoint/2010/main" val="3268111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18</a:t>
            </a:fld>
            <a:endParaRPr lang="pt-BR"/>
          </a:p>
        </p:txBody>
      </p:sp>
    </p:spTree>
    <p:extLst>
      <p:ext uri="{BB962C8B-B14F-4D97-AF65-F5344CB8AC3E}">
        <p14:creationId xmlns:p14="http://schemas.microsoft.com/office/powerpoint/2010/main" val="404007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19</a:t>
            </a:fld>
            <a:endParaRPr lang="pt-BR"/>
          </a:p>
        </p:txBody>
      </p:sp>
    </p:spTree>
    <p:extLst>
      <p:ext uri="{BB962C8B-B14F-4D97-AF65-F5344CB8AC3E}">
        <p14:creationId xmlns:p14="http://schemas.microsoft.com/office/powerpoint/2010/main" val="208604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a:t>
            </a:fld>
            <a:endParaRPr lang="pt-BR"/>
          </a:p>
        </p:txBody>
      </p:sp>
    </p:spTree>
    <p:extLst>
      <p:ext uri="{BB962C8B-B14F-4D97-AF65-F5344CB8AC3E}">
        <p14:creationId xmlns:p14="http://schemas.microsoft.com/office/powerpoint/2010/main" val="43798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20</a:t>
            </a:fld>
            <a:endParaRPr lang="pt-BR"/>
          </a:p>
        </p:txBody>
      </p:sp>
    </p:spTree>
    <p:extLst>
      <p:ext uri="{BB962C8B-B14F-4D97-AF65-F5344CB8AC3E}">
        <p14:creationId xmlns:p14="http://schemas.microsoft.com/office/powerpoint/2010/main" val="101962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21</a:t>
            </a:fld>
            <a:endParaRPr lang="pt-BR"/>
          </a:p>
        </p:txBody>
      </p:sp>
    </p:spTree>
    <p:extLst>
      <p:ext uri="{BB962C8B-B14F-4D97-AF65-F5344CB8AC3E}">
        <p14:creationId xmlns:p14="http://schemas.microsoft.com/office/powerpoint/2010/main" val="267799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22</a:t>
            </a:fld>
            <a:endParaRPr lang="pt-BR"/>
          </a:p>
        </p:txBody>
      </p:sp>
    </p:spTree>
    <p:extLst>
      <p:ext uri="{BB962C8B-B14F-4D97-AF65-F5344CB8AC3E}">
        <p14:creationId xmlns:p14="http://schemas.microsoft.com/office/powerpoint/2010/main" val="421069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23</a:t>
            </a:fld>
            <a:endParaRPr lang="pt-BR"/>
          </a:p>
        </p:txBody>
      </p:sp>
    </p:spTree>
    <p:extLst>
      <p:ext uri="{BB962C8B-B14F-4D97-AF65-F5344CB8AC3E}">
        <p14:creationId xmlns:p14="http://schemas.microsoft.com/office/powerpoint/2010/main" val="43078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24</a:t>
            </a:fld>
            <a:endParaRPr lang="pt-BR"/>
          </a:p>
        </p:txBody>
      </p:sp>
    </p:spTree>
    <p:extLst>
      <p:ext uri="{BB962C8B-B14F-4D97-AF65-F5344CB8AC3E}">
        <p14:creationId xmlns:p14="http://schemas.microsoft.com/office/powerpoint/2010/main" val="176653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25</a:t>
            </a:fld>
            <a:endParaRPr lang="pt-BR"/>
          </a:p>
        </p:txBody>
      </p:sp>
    </p:spTree>
    <p:extLst>
      <p:ext uri="{BB962C8B-B14F-4D97-AF65-F5344CB8AC3E}">
        <p14:creationId xmlns:p14="http://schemas.microsoft.com/office/powerpoint/2010/main" val="1671965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26</a:t>
            </a:fld>
            <a:endParaRPr lang="pt-BR"/>
          </a:p>
        </p:txBody>
      </p:sp>
    </p:spTree>
    <p:extLst>
      <p:ext uri="{BB962C8B-B14F-4D97-AF65-F5344CB8AC3E}">
        <p14:creationId xmlns:p14="http://schemas.microsoft.com/office/powerpoint/2010/main" val="214008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27</a:t>
            </a:fld>
            <a:endParaRPr lang="pt-BR"/>
          </a:p>
        </p:txBody>
      </p:sp>
    </p:spTree>
    <p:extLst>
      <p:ext uri="{BB962C8B-B14F-4D97-AF65-F5344CB8AC3E}">
        <p14:creationId xmlns:p14="http://schemas.microsoft.com/office/powerpoint/2010/main" val="137494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28</a:t>
            </a:fld>
            <a:endParaRPr lang="pt-BR"/>
          </a:p>
        </p:txBody>
      </p:sp>
    </p:spTree>
    <p:extLst>
      <p:ext uri="{BB962C8B-B14F-4D97-AF65-F5344CB8AC3E}">
        <p14:creationId xmlns:p14="http://schemas.microsoft.com/office/powerpoint/2010/main" val="224280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29</a:t>
            </a:fld>
            <a:endParaRPr lang="pt-BR"/>
          </a:p>
        </p:txBody>
      </p:sp>
    </p:spTree>
    <p:extLst>
      <p:ext uri="{BB962C8B-B14F-4D97-AF65-F5344CB8AC3E}">
        <p14:creationId xmlns:p14="http://schemas.microsoft.com/office/powerpoint/2010/main" val="427361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a:t>
            </a:fld>
            <a:endParaRPr lang="pt-BR"/>
          </a:p>
        </p:txBody>
      </p:sp>
    </p:spTree>
    <p:extLst>
      <p:ext uri="{BB962C8B-B14F-4D97-AF65-F5344CB8AC3E}">
        <p14:creationId xmlns:p14="http://schemas.microsoft.com/office/powerpoint/2010/main" val="1571180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30</a:t>
            </a:fld>
            <a:endParaRPr lang="pt-BR"/>
          </a:p>
        </p:txBody>
      </p:sp>
    </p:spTree>
    <p:extLst>
      <p:ext uri="{BB962C8B-B14F-4D97-AF65-F5344CB8AC3E}">
        <p14:creationId xmlns:p14="http://schemas.microsoft.com/office/powerpoint/2010/main" val="423225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31</a:t>
            </a:fld>
            <a:endParaRPr lang="pt-BR"/>
          </a:p>
        </p:txBody>
      </p:sp>
    </p:spTree>
    <p:extLst>
      <p:ext uri="{BB962C8B-B14F-4D97-AF65-F5344CB8AC3E}">
        <p14:creationId xmlns:p14="http://schemas.microsoft.com/office/powerpoint/2010/main" val="1078617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32</a:t>
            </a:fld>
            <a:endParaRPr lang="pt-BR"/>
          </a:p>
        </p:txBody>
      </p:sp>
    </p:spTree>
    <p:extLst>
      <p:ext uri="{BB962C8B-B14F-4D97-AF65-F5344CB8AC3E}">
        <p14:creationId xmlns:p14="http://schemas.microsoft.com/office/powerpoint/2010/main" val="578815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33</a:t>
            </a:fld>
            <a:endParaRPr lang="pt-BR"/>
          </a:p>
        </p:txBody>
      </p:sp>
    </p:spTree>
    <p:extLst>
      <p:ext uri="{BB962C8B-B14F-4D97-AF65-F5344CB8AC3E}">
        <p14:creationId xmlns:p14="http://schemas.microsoft.com/office/powerpoint/2010/main" val="2462644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34</a:t>
            </a:fld>
            <a:endParaRPr lang="pt-BR"/>
          </a:p>
        </p:txBody>
      </p:sp>
    </p:spTree>
    <p:extLst>
      <p:ext uri="{BB962C8B-B14F-4D97-AF65-F5344CB8AC3E}">
        <p14:creationId xmlns:p14="http://schemas.microsoft.com/office/powerpoint/2010/main" val="3008611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35</a:t>
            </a:fld>
            <a:endParaRPr lang="pt-BR"/>
          </a:p>
        </p:txBody>
      </p:sp>
    </p:spTree>
    <p:extLst>
      <p:ext uri="{BB962C8B-B14F-4D97-AF65-F5344CB8AC3E}">
        <p14:creationId xmlns:p14="http://schemas.microsoft.com/office/powerpoint/2010/main" val="393961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36</a:t>
            </a:fld>
            <a:endParaRPr lang="pt-BR"/>
          </a:p>
        </p:txBody>
      </p:sp>
    </p:spTree>
    <p:extLst>
      <p:ext uri="{BB962C8B-B14F-4D97-AF65-F5344CB8AC3E}">
        <p14:creationId xmlns:p14="http://schemas.microsoft.com/office/powerpoint/2010/main" val="2100013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37</a:t>
            </a:fld>
            <a:endParaRPr lang="pt-BR"/>
          </a:p>
        </p:txBody>
      </p:sp>
    </p:spTree>
    <p:extLst>
      <p:ext uri="{BB962C8B-B14F-4D97-AF65-F5344CB8AC3E}">
        <p14:creationId xmlns:p14="http://schemas.microsoft.com/office/powerpoint/2010/main" val="1533513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38</a:t>
            </a:fld>
            <a:endParaRPr lang="pt-BR"/>
          </a:p>
        </p:txBody>
      </p:sp>
    </p:spTree>
    <p:extLst>
      <p:ext uri="{BB962C8B-B14F-4D97-AF65-F5344CB8AC3E}">
        <p14:creationId xmlns:p14="http://schemas.microsoft.com/office/powerpoint/2010/main" val="2971538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39</a:t>
            </a:fld>
            <a:endParaRPr lang="pt-BR"/>
          </a:p>
        </p:txBody>
      </p:sp>
    </p:spTree>
    <p:extLst>
      <p:ext uri="{BB962C8B-B14F-4D97-AF65-F5344CB8AC3E}">
        <p14:creationId xmlns:p14="http://schemas.microsoft.com/office/powerpoint/2010/main" val="72152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a:t>
            </a:fld>
            <a:endParaRPr lang="pt-BR"/>
          </a:p>
        </p:txBody>
      </p:sp>
    </p:spTree>
    <p:extLst>
      <p:ext uri="{BB962C8B-B14F-4D97-AF65-F5344CB8AC3E}">
        <p14:creationId xmlns:p14="http://schemas.microsoft.com/office/powerpoint/2010/main" val="1031304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40</a:t>
            </a:fld>
            <a:endParaRPr lang="pt-BR"/>
          </a:p>
        </p:txBody>
      </p:sp>
    </p:spTree>
    <p:extLst>
      <p:ext uri="{BB962C8B-B14F-4D97-AF65-F5344CB8AC3E}">
        <p14:creationId xmlns:p14="http://schemas.microsoft.com/office/powerpoint/2010/main" val="887158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41</a:t>
            </a:fld>
            <a:endParaRPr lang="pt-BR"/>
          </a:p>
        </p:txBody>
      </p:sp>
    </p:spTree>
    <p:extLst>
      <p:ext uri="{BB962C8B-B14F-4D97-AF65-F5344CB8AC3E}">
        <p14:creationId xmlns:p14="http://schemas.microsoft.com/office/powerpoint/2010/main" val="2937050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42</a:t>
            </a:fld>
            <a:endParaRPr lang="pt-BR"/>
          </a:p>
        </p:txBody>
      </p:sp>
    </p:spTree>
    <p:extLst>
      <p:ext uri="{BB962C8B-B14F-4D97-AF65-F5344CB8AC3E}">
        <p14:creationId xmlns:p14="http://schemas.microsoft.com/office/powerpoint/2010/main" val="2852466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43</a:t>
            </a:fld>
            <a:endParaRPr lang="pt-BR"/>
          </a:p>
        </p:txBody>
      </p:sp>
    </p:spTree>
    <p:extLst>
      <p:ext uri="{BB962C8B-B14F-4D97-AF65-F5344CB8AC3E}">
        <p14:creationId xmlns:p14="http://schemas.microsoft.com/office/powerpoint/2010/main" val="3240953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44</a:t>
            </a:fld>
            <a:endParaRPr lang="pt-BR"/>
          </a:p>
        </p:txBody>
      </p:sp>
    </p:spTree>
    <p:extLst>
      <p:ext uri="{BB962C8B-B14F-4D97-AF65-F5344CB8AC3E}">
        <p14:creationId xmlns:p14="http://schemas.microsoft.com/office/powerpoint/2010/main" val="147761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5</a:t>
            </a:fld>
            <a:endParaRPr lang="pt-BR"/>
          </a:p>
        </p:txBody>
      </p:sp>
    </p:spTree>
    <p:extLst>
      <p:ext uri="{BB962C8B-B14F-4D97-AF65-F5344CB8AC3E}">
        <p14:creationId xmlns:p14="http://schemas.microsoft.com/office/powerpoint/2010/main" val="389089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6</a:t>
            </a:fld>
            <a:endParaRPr lang="pt-BR"/>
          </a:p>
        </p:txBody>
      </p:sp>
    </p:spTree>
    <p:extLst>
      <p:ext uri="{BB962C8B-B14F-4D97-AF65-F5344CB8AC3E}">
        <p14:creationId xmlns:p14="http://schemas.microsoft.com/office/powerpoint/2010/main" val="136076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7</a:t>
            </a:fld>
            <a:endParaRPr lang="pt-BR"/>
          </a:p>
        </p:txBody>
      </p:sp>
    </p:spTree>
    <p:extLst>
      <p:ext uri="{BB962C8B-B14F-4D97-AF65-F5344CB8AC3E}">
        <p14:creationId xmlns:p14="http://schemas.microsoft.com/office/powerpoint/2010/main" val="210438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8</a:t>
            </a:fld>
            <a:endParaRPr lang="pt-BR"/>
          </a:p>
        </p:txBody>
      </p:sp>
    </p:spTree>
    <p:extLst>
      <p:ext uri="{BB962C8B-B14F-4D97-AF65-F5344CB8AC3E}">
        <p14:creationId xmlns:p14="http://schemas.microsoft.com/office/powerpoint/2010/main" val="423719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17A5210-7B6A-451C-A060-E3885BF382D9}" type="slidenum">
              <a:rPr lang="pt-BR" smtClean="0"/>
              <a:t>9</a:t>
            </a:fld>
            <a:endParaRPr lang="pt-BR"/>
          </a:p>
        </p:txBody>
      </p:sp>
    </p:spTree>
    <p:extLst>
      <p:ext uri="{BB962C8B-B14F-4D97-AF65-F5344CB8AC3E}">
        <p14:creationId xmlns:p14="http://schemas.microsoft.com/office/powerpoint/2010/main" val="420710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6.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pt-BR" dirty="0"/>
          </a:p>
        </p:txBody>
      </p:sp>
      <p:sp>
        <p:nvSpPr>
          <p:cNvPr id="3" name="AutoShape 3"/>
          <p:cNvSpPr/>
          <p:nvPr/>
        </p:nvSpPr>
        <p:spPr>
          <a:xfrm>
            <a:off x="3040380" y="6320057"/>
            <a:ext cx="12174855" cy="38100"/>
          </a:xfrm>
          <a:prstGeom prst="rect">
            <a:avLst/>
          </a:prstGeom>
          <a:solidFill>
            <a:srgbClr val="E4A637"/>
          </a:solidFill>
        </p:spPr>
        <p:txBody>
          <a:bodyPr/>
          <a:lstStyle/>
          <a:p>
            <a:endParaRPr lang="pt-BR" dirty="0"/>
          </a:p>
        </p:txBody>
      </p:sp>
      <p:sp>
        <p:nvSpPr>
          <p:cNvPr id="4" name="Freeform 4"/>
          <p:cNvSpPr/>
          <p:nvPr/>
        </p:nvSpPr>
        <p:spPr>
          <a:xfrm>
            <a:off x="8161658" y="7712005"/>
            <a:ext cx="1964683" cy="800608"/>
          </a:xfrm>
          <a:custGeom>
            <a:avLst/>
            <a:gdLst/>
            <a:ahLst/>
            <a:cxnLst/>
            <a:rect l="l" t="t" r="r" b="b"/>
            <a:pathLst>
              <a:path w="1964683" h="800608">
                <a:moveTo>
                  <a:pt x="0" y="0"/>
                </a:moveTo>
                <a:lnTo>
                  <a:pt x="1964684" y="0"/>
                </a:lnTo>
                <a:lnTo>
                  <a:pt x="1964684" y="800608"/>
                </a:lnTo>
                <a:lnTo>
                  <a:pt x="0" y="800608"/>
                </a:lnTo>
                <a:lnTo>
                  <a:pt x="0" y="0"/>
                </a:lnTo>
                <a:close/>
              </a:path>
            </a:pathLst>
          </a:custGeom>
          <a:blipFill>
            <a:blip r:embed="rId4"/>
            <a:stretch>
              <a:fillRect/>
            </a:stretch>
          </a:blipFill>
        </p:spPr>
        <p:txBody>
          <a:bodyPr/>
          <a:lstStyle/>
          <a:p>
            <a:endParaRPr lang="pt-BR" dirty="0"/>
          </a:p>
        </p:txBody>
      </p:sp>
      <p:sp>
        <p:nvSpPr>
          <p:cNvPr id="5" name="TextBox 5"/>
          <p:cNvSpPr txBox="1"/>
          <p:nvPr/>
        </p:nvSpPr>
        <p:spPr>
          <a:xfrm>
            <a:off x="2993383" y="3041720"/>
            <a:ext cx="12301234" cy="2003349"/>
          </a:xfrm>
          <a:prstGeom prst="rect">
            <a:avLst/>
          </a:prstGeom>
        </p:spPr>
        <p:txBody>
          <a:bodyPr lIns="0" tIns="0" rIns="0" bIns="0" rtlCol="0" anchor="t">
            <a:spAutoFit/>
          </a:bodyPr>
          <a:lstStyle/>
          <a:p>
            <a:pPr algn="ctr">
              <a:lnSpc>
                <a:spcPts val="7984"/>
              </a:lnSpc>
            </a:pPr>
            <a:r>
              <a:rPr lang="pt-BR" sz="6237" dirty="0" smtClean="0">
                <a:solidFill>
                  <a:srgbClr val="FFFFFF"/>
                </a:solidFill>
                <a:latin typeface="Antonio Bold"/>
              </a:rPr>
              <a:t>O controle concomitante de licitações de obras e serviços de engenharia </a:t>
            </a:r>
            <a:endParaRPr lang="pt-BR" sz="6237" dirty="0">
              <a:solidFill>
                <a:srgbClr val="FFFFFF"/>
              </a:solidFill>
              <a:latin typeface="Antonio Bold"/>
            </a:endParaRPr>
          </a:p>
        </p:txBody>
      </p:sp>
      <p:sp>
        <p:nvSpPr>
          <p:cNvPr id="6" name="TextBox 6"/>
          <p:cNvSpPr txBox="1"/>
          <p:nvPr/>
        </p:nvSpPr>
        <p:spPr>
          <a:xfrm>
            <a:off x="2643277" y="6510557"/>
            <a:ext cx="13001447" cy="398058"/>
          </a:xfrm>
          <a:prstGeom prst="rect">
            <a:avLst/>
          </a:prstGeom>
        </p:spPr>
        <p:txBody>
          <a:bodyPr lIns="0" tIns="0" rIns="0" bIns="0" rtlCol="0" anchor="t">
            <a:spAutoFit/>
          </a:bodyPr>
          <a:lstStyle/>
          <a:p>
            <a:pPr algn="ctr">
              <a:lnSpc>
                <a:spcPts val="3380"/>
              </a:lnSpc>
            </a:pPr>
            <a:r>
              <a:rPr lang="pt-BR" sz="2600" spc="260" dirty="0" smtClean="0">
                <a:solidFill>
                  <a:srgbClr val="E4A637"/>
                </a:solidFill>
                <a:latin typeface="Lato"/>
              </a:rPr>
              <a:t>PRINCIPAIS ASPECTOS E IMPACTOS DA LEI N.º 14.133/2021 (NLLC)</a:t>
            </a:r>
            <a:endParaRPr lang="pt-BR" sz="2600" spc="260" dirty="0">
              <a:solidFill>
                <a:srgbClr val="E4A637"/>
              </a:solidFill>
              <a:latin typeface="Lato"/>
            </a:endParaRPr>
          </a:p>
        </p:txBody>
      </p:sp>
      <p:sp>
        <p:nvSpPr>
          <p:cNvPr id="7" name="TextBox 7"/>
          <p:cNvSpPr txBox="1"/>
          <p:nvPr/>
        </p:nvSpPr>
        <p:spPr>
          <a:xfrm>
            <a:off x="4476899" y="5327684"/>
            <a:ext cx="9334201" cy="706623"/>
          </a:xfrm>
          <a:prstGeom prst="rect">
            <a:avLst/>
          </a:prstGeom>
        </p:spPr>
        <p:txBody>
          <a:bodyPr lIns="0" tIns="0" rIns="0" bIns="0" rtlCol="0" anchor="t">
            <a:spAutoFit/>
          </a:bodyPr>
          <a:lstStyle/>
          <a:p>
            <a:pPr algn="ctr">
              <a:lnSpc>
                <a:spcPts val="5520"/>
              </a:lnSpc>
            </a:pPr>
            <a:r>
              <a:rPr lang="pt-BR" sz="4800" dirty="0" smtClean="0">
                <a:solidFill>
                  <a:srgbClr val="FFFFFF"/>
                </a:solidFill>
                <a:latin typeface="Antonio"/>
              </a:rPr>
              <a:t>realizado pelo TCMRio</a:t>
            </a:r>
            <a:endParaRPr lang="pt-BR" sz="4800" dirty="0">
              <a:solidFill>
                <a:srgbClr val="FFFFFF"/>
              </a:solidFill>
              <a:latin typeface="Antoni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304892"/>
            <a:ext cx="73200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
        <p:nvSpPr>
          <p:cNvPr id="6" name="TextBox 6"/>
          <p:cNvSpPr txBox="1"/>
          <p:nvPr/>
        </p:nvSpPr>
        <p:spPr>
          <a:xfrm>
            <a:off x="1061983" y="3359729"/>
            <a:ext cx="124582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Exemplo de tópicos da lista de verificação</a:t>
            </a:r>
          </a:p>
        </p:txBody>
      </p:sp>
      <p:sp>
        <p:nvSpPr>
          <p:cNvPr id="7" name="TextBox 7"/>
          <p:cNvSpPr txBox="1"/>
          <p:nvPr/>
        </p:nvSpPr>
        <p:spPr>
          <a:xfrm>
            <a:off x="548267" y="6713055"/>
            <a:ext cx="8609907" cy="2183904"/>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Há </a:t>
            </a:r>
            <a:r>
              <a:rPr lang="en-US" sz="2500">
                <a:solidFill>
                  <a:srgbClr val="000000"/>
                </a:solidFill>
                <a:latin typeface="Lato Bold"/>
              </a:rPr>
              <a:t>projeto básico</a:t>
            </a:r>
            <a:r>
              <a:rPr lang="en-US" sz="2500">
                <a:solidFill>
                  <a:srgbClr val="000000"/>
                </a:solidFill>
                <a:latin typeface="Lato"/>
              </a:rPr>
              <a:t>, com identificação do autor, sua assinatura e respectiva ART ou RRT, aprovado pela autoridade competente, com todos os elementos suficientes para caracterizar a obra ou serviço de engenharia, como um dos anexos do edital?</a:t>
            </a:r>
          </a:p>
        </p:txBody>
      </p:sp>
      <p:sp>
        <p:nvSpPr>
          <p:cNvPr id="8" name="TextBox 8"/>
          <p:cNvSpPr txBox="1"/>
          <p:nvPr/>
        </p:nvSpPr>
        <p:spPr>
          <a:xfrm>
            <a:off x="9922648" y="4484002"/>
            <a:ext cx="7546987" cy="869751"/>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Consta o </a:t>
            </a:r>
            <a:r>
              <a:rPr lang="pt-BR" sz="2500" dirty="0" smtClean="0">
                <a:solidFill>
                  <a:srgbClr val="000000"/>
                </a:solidFill>
                <a:latin typeface="Lato Bold"/>
              </a:rPr>
              <a:t>parecer </a:t>
            </a:r>
            <a:r>
              <a:rPr lang="pt-BR" sz="2500" dirty="0" smtClean="0">
                <a:solidFill>
                  <a:srgbClr val="000000"/>
                </a:solidFill>
                <a:latin typeface="Lato"/>
              </a:rPr>
              <a:t>da Assessoria Jurídica da Administração?</a:t>
            </a:r>
            <a:endParaRPr lang="pt-BR" sz="2500" dirty="0">
              <a:solidFill>
                <a:srgbClr val="000000"/>
              </a:solidFill>
              <a:latin typeface="Lato"/>
            </a:endParaRPr>
          </a:p>
        </p:txBody>
      </p:sp>
      <p:sp>
        <p:nvSpPr>
          <p:cNvPr id="9" name="TextBox 9"/>
          <p:cNvSpPr txBox="1"/>
          <p:nvPr/>
        </p:nvSpPr>
        <p:spPr>
          <a:xfrm>
            <a:off x="1061983" y="5429904"/>
            <a:ext cx="8322824" cy="371475"/>
          </a:xfrm>
          <a:prstGeom prst="rect">
            <a:avLst/>
          </a:prstGeom>
        </p:spPr>
        <p:txBody>
          <a:bodyPr lIns="0" tIns="0" rIns="0" bIns="0" rtlCol="0" anchor="t">
            <a:spAutoFit/>
          </a:bodyPr>
          <a:lstStyle/>
          <a:p>
            <a:pPr algn="just">
              <a:lnSpc>
                <a:spcPts val="3000"/>
              </a:lnSpc>
              <a:spcBef>
                <a:spcPct val="0"/>
              </a:spcBef>
            </a:pPr>
            <a:r>
              <a:rPr lang="en-US" sz="2000">
                <a:solidFill>
                  <a:srgbClr val="E4A637"/>
                </a:solidFill>
                <a:latin typeface="HK Grotesk Bold"/>
                <a:ea typeface="HK Grotesk Bold"/>
              </a:rPr>
              <a:t>(art. 54, caput e §1º, c/c art. 55, incisos II e IV, da Lei n.º 14.133/2021)</a:t>
            </a:r>
          </a:p>
        </p:txBody>
      </p:sp>
      <p:sp>
        <p:nvSpPr>
          <p:cNvPr id="10" name="TextBox 10"/>
          <p:cNvSpPr txBox="1"/>
          <p:nvPr/>
        </p:nvSpPr>
        <p:spPr>
          <a:xfrm>
            <a:off x="548267" y="4484002"/>
            <a:ext cx="8595733" cy="869751"/>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A publicação do aviso de licitação seguiu os </a:t>
            </a:r>
            <a:r>
              <a:rPr lang="en-US" sz="2500">
                <a:solidFill>
                  <a:srgbClr val="000000"/>
                </a:solidFill>
                <a:latin typeface="Lato Bold"/>
              </a:rPr>
              <a:t>dispositivos normativos</a:t>
            </a:r>
            <a:r>
              <a:rPr lang="en-US" sz="2500">
                <a:solidFill>
                  <a:srgbClr val="000000"/>
                </a:solidFill>
                <a:latin typeface="Lato"/>
              </a:rPr>
              <a:t> que disciplinam a matéria?</a:t>
            </a:r>
          </a:p>
        </p:txBody>
      </p:sp>
      <p:sp>
        <p:nvSpPr>
          <p:cNvPr id="11" name="TextBox 11"/>
          <p:cNvSpPr txBox="1"/>
          <p:nvPr/>
        </p:nvSpPr>
        <p:spPr>
          <a:xfrm>
            <a:off x="1061983" y="8973159"/>
            <a:ext cx="8860665" cy="371475"/>
          </a:xfrm>
          <a:prstGeom prst="rect">
            <a:avLst/>
          </a:prstGeom>
        </p:spPr>
        <p:txBody>
          <a:bodyPr lIns="0" tIns="0" rIns="0" bIns="0" rtlCol="0" anchor="t">
            <a:spAutoFit/>
          </a:bodyPr>
          <a:lstStyle/>
          <a:p>
            <a:pPr algn="just">
              <a:lnSpc>
                <a:spcPts val="3000"/>
              </a:lnSpc>
              <a:spcBef>
                <a:spcPct val="0"/>
              </a:spcBef>
            </a:pPr>
            <a:r>
              <a:rPr lang="en-US" sz="2000" dirty="0">
                <a:solidFill>
                  <a:srgbClr val="E4A637"/>
                </a:solidFill>
                <a:latin typeface="HK Grotesk Bold"/>
              </a:rPr>
              <a:t>(art. 6º, inciso XXV, da Lei n.º 14.133/2021)</a:t>
            </a:r>
          </a:p>
        </p:txBody>
      </p:sp>
      <p:sp>
        <p:nvSpPr>
          <p:cNvPr id="12" name="TextBox 12"/>
          <p:cNvSpPr txBox="1"/>
          <p:nvPr/>
        </p:nvSpPr>
        <p:spPr>
          <a:xfrm>
            <a:off x="10462694" y="5429904"/>
            <a:ext cx="4929705" cy="371475"/>
          </a:xfrm>
          <a:prstGeom prst="rect">
            <a:avLst/>
          </a:prstGeom>
        </p:spPr>
        <p:txBody>
          <a:bodyPr wrap="square" lIns="0" tIns="0" rIns="0" bIns="0" rtlCol="0" anchor="t">
            <a:spAutoFit/>
          </a:bodyPr>
          <a:lstStyle/>
          <a:p>
            <a:pPr algn="just">
              <a:lnSpc>
                <a:spcPts val="3000"/>
              </a:lnSpc>
              <a:spcBef>
                <a:spcPct val="0"/>
              </a:spcBef>
            </a:pPr>
            <a:r>
              <a:rPr lang="en-US" sz="2000" dirty="0">
                <a:solidFill>
                  <a:srgbClr val="E4A637"/>
                </a:solidFill>
                <a:latin typeface="HK Grotesk Bold"/>
              </a:rPr>
              <a:t>(art. 53 da Lei n.º 14.133/2021)</a:t>
            </a:r>
          </a:p>
        </p:txBody>
      </p:sp>
      <p:sp>
        <p:nvSpPr>
          <p:cNvPr id="13" name="TextBox 13"/>
          <p:cNvSpPr txBox="1"/>
          <p:nvPr/>
        </p:nvSpPr>
        <p:spPr>
          <a:xfrm>
            <a:off x="10474500" y="7614507"/>
            <a:ext cx="5527500" cy="371475"/>
          </a:xfrm>
          <a:prstGeom prst="rect">
            <a:avLst/>
          </a:prstGeom>
        </p:spPr>
        <p:txBody>
          <a:bodyPr wrap="square" lIns="0" tIns="0" rIns="0" bIns="0" rtlCol="0" anchor="t">
            <a:spAutoFit/>
          </a:bodyPr>
          <a:lstStyle/>
          <a:p>
            <a:pPr algn="just">
              <a:lnSpc>
                <a:spcPts val="3000"/>
              </a:lnSpc>
              <a:spcBef>
                <a:spcPct val="0"/>
              </a:spcBef>
            </a:pPr>
            <a:r>
              <a:rPr lang="en-US" sz="2000" dirty="0">
                <a:solidFill>
                  <a:srgbClr val="E4A637"/>
                </a:solidFill>
                <a:latin typeface="HK Grotesk Bold"/>
              </a:rPr>
              <a:t>(art. 18, inciso VI, da Lei n.º 14.133/2021)</a:t>
            </a:r>
          </a:p>
        </p:txBody>
      </p:sp>
      <p:sp>
        <p:nvSpPr>
          <p:cNvPr id="14" name="TextBox 14"/>
          <p:cNvSpPr txBox="1"/>
          <p:nvPr/>
        </p:nvSpPr>
        <p:spPr>
          <a:xfrm>
            <a:off x="9922648" y="6713055"/>
            <a:ext cx="7881181" cy="869751"/>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A </a:t>
            </a:r>
            <a:r>
              <a:rPr lang="en-US" sz="2500">
                <a:solidFill>
                  <a:srgbClr val="000000"/>
                </a:solidFill>
                <a:latin typeface="Lato Bold"/>
              </a:rPr>
              <a:t>minuta de contrato</a:t>
            </a:r>
            <a:r>
              <a:rPr lang="en-US" sz="2500">
                <a:solidFill>
                  <a:srgbClr val="000000"/>
                </a:solidFill>
                <a:latin typeface="Lato"/>
              </a:rPr>
              <a:t> consta como um dos anexos do edital?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2" y="2304892"/>
            <a:ext cx="77010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718145"/>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2.</a:t>
            </a:r>
            <a:endParaRPr lang="pt-BR" sz="4400" dirty="0">
              <a:solidFill>
                <a:srgbClr val="083050"/>
              </a:solidFill>
              <a:latin typeface="Antonio Bold"/>
            </a:endParaRPr>
          </a:p>
        </p:txBody>
      </p:sp>
      <p:sp>
        <p:nvSpPr>
          <p:cNvPr id="6" name="TextBox 6"/>
          <p:cNvSpPr txBox="1"/>
          <p:nvPr/>
        </p:nvSpPr>
        <p:spPr>
          <a:xfrm>
            <a:off x="1061983" y="3359729"/>
            <a:ext cx="12458281" cy="551433"/>
          </a:xfrm>
          <a:prstGeom prst="rect">
            <a:avLst/>
          </a:prstGeom>
        </p:spPr>
        <p:txBody>
          <a:bodyPr lIns="0" tIns="0" rIns="0" bIns="0" rtlCol="0" anchor="t">
            <a:spAutoFit/>
          </a:bodyPr>
          <a:lstStyle/>
          <a:p>
            <a:pPr marL="0" lvl="0" indent="0" algn="l">
              <a:lnSpc>
                <a:spcPts val="4290"/>
              </a:lnSpc>
              <a:spcBef>
                <a:spcPct val="0"/>
              </a:spcBef>
            </a:pPr>
            <a:r>
              <a:rPr lang="pt-BR" sz="3300" spc="330" dirty="0" smtClean="0">
                <a:solidFill>
                  <a:srgbClr val="083050"/>
                </a:solidFill>
                <a:latin typeface="Lato Bold"/>
              </a:rPr>
              <a:t>Exemplo de tópicos da lista de verificação</a:t>
            </a:r>
            <a:endParaRPr lang="pt-BR" sz="3300" spc="330" dirty="0">
              <a:solidFill>
                <a:srgbClr val="083050"/>
              </a:solidFill>
              <a:latin typeface="Lato Bold"/>
            </a:endParaRPr>
          </a:p>
        </p:txBody>
      </p:sp>
      <p:sp>
        <p:nvSpPr>
          <p:cNvPr id="7" name="TextBox 7"/>
          <p:cNvSpPr txBox="1"/>
          <p:nvPr/>
        </p:nvSpPr>
        <p:spPr>
          <a:xfrm>
            <a:off x="750590" y="7200160"/>
            <a:ext cx="8407584" cy="179536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No caso de obras e serviços de engenharia de </a:t>
            </a:r>
            <a:r>
              <a:rPr lang="pt-BR" sz="2500" dirty="0" smtClean="0">
                <a:solidFill>
                  <a:srgbClr val="000000"/>
                </a:solidFill>
                <a:latin typeface="Lato Bold"/>
              </a:rPr>
              <a:t>grande vulto</a:t>
            </a:r>
            <a:r>
              <a:rPr lang="pt-BR" sz="2500" dirty="0" smtClean="0">
                <a:solidFill>
                  <a:srgbClr val="000000"/>
                </a:solidFill>
                <a:latin typeface="Lato"/>
              </a:rPr>
              <a:t> ou quando se tratar de adoção dos regimes de contratação </a:t>
            </a:r>
            <a:r>
              <a:rPr lang="pt-BR" sz="2500" dirty="0" smtClean="0">
                <a:solidFill>
                  <a:srgbClr val="000000"/>
                </a:solidFill>
                <a:latin typeface="Lato Bold"/>
              </a:rPr>
              <a:t>integrada ou semi-integrada</a:t>
            </a:r>
            <a:r>
              <a:rPr lang="pt-BR" sz="2500" dirty="0" smtClean="0">
                <a:solidFill>
                  <a:srgbClr val="000000"/>
                </a:solidFill>
                <a:latin typeface="Lato"/>
              </a:rPr>
              <a:t>, consta matriz de riscos como um dos anexos da minuta de contrato?</a:t>
            </a:r>
            <a:endParaRPr lang="pt-BR" sz="2500" dirty="0">
              <a:solidFill>
                <a:srgbClr val="000000"/>
              </a:solidFill>
              <a:latin typeface="Lato"/>
            </a:endParaRPr>
          </a:p>
        </p:txBody>
      </p:sp>
      <p:sp>
        <p:nvSpPr>
          <p:cNvPr id="8" name="TextBox 8"/>
          <p:cNvSpPr txBox="1"/>
          <p:nvPr/>
        </p:nvSpPr>
        <p:spPr>
          <a:xfrm>
            <a:off x="10124971" y="4403923"/>
            <a:ext cx="7134329" cy="3097964"/>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Na hipótese de licitação por meio do </a:t>
            </a:r>
            <a:r>
              <a:rPr lang="pt-BR" sz="2500" dirty="0" smtClean="0">
                <a:solidFill>
                  <a:srgbClr val="000000"/>
                </a:solidFill>
                <a:latin typeface="Lato Bold"/>
              </a:rPr>
              <a:t>sistema de registro de preços</a:t>
            </a:r>
            <a:r>
              <a:rPr lang="pt-BR" sz="2500" dirty="0" smtClean="0">
                <a:solidFill>
                  <a:srgbClr val="000000"/>
                </a:solidFill>
                <a:latin typeface="Lato"/>
              </a:rPr>
              <a:t>, além da observância dos parâmetros gerais aplicáveis a objetos de qualquer natureza, houve demonstração de atendimento aos requisitos legais específicos para a sua adoção em obras ou serviços de engenharia? </a:t>
            </a:r>
            <a:endParaRPr lang="pt-BR" sz="2500" dirty="0">
              <a:solidFill>
                <a:srgbClr val="000000"/>
              </a:solidFill>
              <a:latin typeface="Lato"/>
            </a:endParaRPr>
          </a:p>
        </p:txBody>
      </p:sp>
      <p:sp>
        <p:nvSpPr>
          <p:cNvPr id="9" name="TextBox 9"/>
          <p:cNvSpPr txBox="1"/>
          <p:nvPr/>
        </p:nvSpPr>
        <p:spPr>
          <a:xfrm>
            <a:off x="1264306" y="6282839"/>
            <a:ext cx="7033272" cy="384721"/>
          </a:xfrm>
          <a:prstGeom prst="rect">
            <a:avLst/>
          </a:prstGeom>
        </p:spPr>
        <p:txBody>
          <a:bodyPr lIns="0" tIns="0" rIns="0" bIns="0" rtlCol="0" anchor="t">
            <a:spAutoFit/>
          </a:bodyPr>
          <a:lstStyle/>
          <a:p>
            <a:pPr algn="just">
              <a:lnSpc>
                <a:spcPts val="3000"/>
              </a:lnSpc>
              <a:spcBef>
                <a:spcPct val="0"/>
              </a:spcBef>
            </a:pPr>
            <a:r>
              <a:rPr lang="pt-BR" sz="2000" dirty="0" smtClean="0">
                <a:solidFill>
                  <a:srgbClr val="E4A637"/>
                </a:solidFill>
                <a:latin typeface="HK Grotesk Bold"/>
                <a:ea typeface="HK Grotesk Bold"/>
              </a:rPr>
              <a:t>(art. 17, §§ 2º e 5º, da Lei n.º 14.133/2021)</a:t>
            </a:r>
            <a:endParaRPr lang="pt-BR" sz="2000" dirty="0">
              <a:solidFill>
                <a:srgbClr val="E4A637"/>
              </a:solidFill>
              <a:latin typeface="HK Grotesk Bold"/>
              <a:ea typeface="HK Grotesk Bold"/>
            </a:endParaRPr>
          </a:p>
        </p:txBody>
      </p:sp>
      <p:sp>
        <p:nvSpPr>
          <p:cNvPr id="10" name="TextBox 10"/>
          <p:cNvSpPr txBox="1"/>
          <p:nvPr/>
        </p:nvSpPr>
        <p:spPr>
          <a:xfrm>
            <a:off x="750590" y="4403923"/>
            <a:ext cx="8407584" cy="174585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Caso a </a:t>
            </a:r>
            <a:r>
              <a:rPr lang="pt-BR" sz="2500" dirty="0" smtClean="0">
                <a:solidFill>
                  <a:srgbClr val="000000"/>
                </a:solidFill>
                <a:latin typeface="Lato Bold"/>
              </a:rPr>
              <a:t>licitação </a:t>
            </a:r>
            <a:r>
              <a:rPr lang="pt-BR" sz="2500" dirty="0" smtClean="0">
                <a:solidFill>
                  <a:srgbClr val="000000"/>
                </a:solidFill>
                <a:latin typeface="Lato"/>
              </a:rPr>
              <a:t>ocorra de forma </a:t>
            </a:r>
            <a:r>
              <a:rPr lang="pt-BR" sz="2500" dirty="0" smtClean="0">
                <a:solidFill>
                  <a:srgbClr val="000000"/>
                </a:solidFill>
                <a:latin typeface="Lato Bold"/>
              </a:rPr>
              <a:t>presencial</a:t>
            </a:r>
            <a:r>
              <a:rPr lang="pt-BR" sz="2500" dirty="0" smtClean="0">
                <a:solidFill>
                  <a:srgbClr val="000000"/>
                </a:solidFill>
                <a:latin typeface="Lato"/>
              </a:rPr>
              <a:t>, consta nos autos a motivação que demonstre a inviabilidade técnica ou a desvantagem para Administração em realizar a licitação de forma eletrônica?</a:t>
            </a:r>
            <a:endParaRPr lang="pt-BR" sz="2500" dirty="0">
              <a:solidFill>
                <a:srgbClr val="000000"/>
              </a:solidFill>
              <a:latin typeface="Lato"/>
            </a:endParaRPr>
          </a:p>
        </p:txBody>
      </p:sp>
      <p:sp>
        <p:nvSpPr>
          <p:cNvPr id="11" name="TextBox 11"/>
          <p:cNvSpPr txBox="1"/>
          <p:nvPr/>
        </p:nvSpPr>
        <p:spPr>
          <a:xfrm>
            <a:off x="1264306" y="9105900"/>
            <a:ext cx="8860665" cy="384721"/>
          </a:xfrm>
          <a:prstGeom prst="rect">
            <a:avLst/>
          </a:prstGeom>
        </p:spPr>
        <p:txBody>
          <a:bodyPr lIns="0" tIns="0" rIns="0" bIns="0" rtlCol="0" anchor="t">
            <a:spAutoFit/>
          </a:bodyPr>
          <a:lstStyle/>
          <a:p>
            <a:pPr algn="just">
              <a:lnSpc>
                <a:spcPts val="3000"/>
              </a:lnSpc>
              <a:spcBef>
                <a:spcPct val="0"/>
              </a:spcBef>
            </a:pPr>
            <a:r>
              <a:rPr lang="pt-BR" sz="2000" dirty="0" smtClean="0">
                <a:solidFill>
                  <a:srgbClr val="E4A637"/>
                </a:solidFill>
                <a:latin typeface="HK Grotesk Bold"/>
                <a:ea typeface="HK Grotesk Bold"/>
              </a:rPr>
              <a:t>(art. 22, § 3º, c/c art. 6º, XXVII, da Lei n.º 14.133/2021)</a:t>
            </a:r>
            <a:endParaRPr lang="pt-BR" sz="2000" dirty="0">
              <a:solidFill>
                <a:srgbClr val="E4A637"/>
              </a:solidFill>
              <a:latin typeface="HK Grotesk Bold"/>
              <a:ea typeface="HK Grotesk Bold"/>
            </a:endParaRPr>
          </a:p>
        </p:txBody>
      </p:sp>
      <p:sp>
        <p:nvSpPr>
          <p:cNvPr id="12" name="TextBox 12"/>
          <p:cNvSpPr txBox="1"/>
          <p:nvPr/>
        </p:nvSpPr>
        <p:spPr>
          <a:xfrm>
            <a:off x="10700822" y="7615887"/>
            <a:ext cx="6491803" cy="384721"/>
          </a:xfrm>
          <a:prstGeom prst="rect">
            <a:avLst/>
          </a:prstGeom>
        </p:spPr>
        <p:txBody>
          <a:bodyPr lIns="0" tIns="0" rIns="0" bIns="0" rtlCol="0" anchor="t">
            <a:spAutoFit/>
          </a:bodyPr>
          <a:lstStyle/>
          <a:p>
            <a:pPr algn="just">
              <a:lnSpc>
                <a:spcPts val="3000"/>
              </a:lnSpc>
              <a:spcBef>
                <a:spcPct val="0"/>
              </a:spcBef>
            </a:pPr>
            <a:r>
              <a:rPr lang="pt-BR" sz="2000" dirty="0" smtClean="0">
                <a:solidFill>
                  <a:srgbClr val="E4A637"/>
                </a:solidFill>
                <a:latin typeface="HK Grotesk Bold"/>
              </a:rPr>
              <a:t>(art. 82 c/c art. 85, incisos I e II, da Lei n.º 14.133/2021)</a:t>
            </a:r>
            <a:endParaRPr lang="pt-BR" sz="2000" dirty="0">
              <a:solidFill>
                <a:srgbClr val="E4A637"/>
              </a:solidFill>
              <a:latin typeface="HK Grotesk Bo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304892"/>
            <a:ext cx="73200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
        <p:nvSpPr>
          <p:cNvPr id="6" name="TextBox 6"/>
          <p:cNvSpPr txBox="1"/>
          <p:nvPr/>
        </p:nvSpPr>
        <p:spPr>
          <a:xfrm>
            <a:off x="1061983" y="3359729"/>
            <a:ext cx="124582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Exemplo de tópicos da lista de verificação</a:t>
            </a:r>
          </a:p>
        </p:txBody>
      </p:sp>
      <p:sp>
        <p:nvSpPr>
          <p:cNvPr id="7" name="TextBox 7"/>
          <p:cNvSpPr txBox="1"/>
          <p:nvPr/>
        </p:nvSpPr>
        <p:spPr>
          <a:xfrm>
            <a:off x="548267" y="7123911"/>
            <a:ext cx="8276742" cy="1745853"/>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Os itens de serviços admitidos como parcelas de maior relevância técnica ou valor significativo do objeto, além de estarem definidos de forma objetiva, apresentam quantidades mínimas até o limite fixado em Lei? </a:t>
            </a:r>
          </a:p>
        </p:txBody>
      </p:sp>
      <p:sp>
        <p:nvSpPr>
          <p:cNvPr id="8" name="TextBox 8"/>
          <p:cNvSpPr txBox="1"/>
          <p:nvPr/>
        </p:nvSpPr>
        <p:spPr>
          <a:xfrm>
            <a:off x="9436043" y="4405474"/>
            <a:ext cx="7823257" cy="3498056"/>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Nos casos de empreendimentos efetiva ou potencialmente poluidores ou que, sob qualquer forma, possam causar degradação ambiental, consta nos autos do processo, nas hipóteses em que a responsabilidade pelo licenciamento ambiental não tenha sido delegada para o particular contratado, licença ambiental prévia ou manifestação prévia acerca do licenciamento ambiental? </a:t>
            </a:r>
          </a:p>
        </p:txBody>
      </p:sp>
      <p:sp>
        <p:nvSpPr>
          <p:cNvPr id="9" name="TextBox 9"/>
          <p:cNvSpPr txBox="1"/>
          <p:nvPr/>
        </p:nvSpPr>
        <p:spPr>
          <a:xfrm>
            <a:off x="1061983" y="6282988"/>
            <a:ext cx="7033272" cy="371475"/>
          </a:xfrm>
          <a:prstGeom prst="rect">
            <a:avLst/>
          </a:prstGeom>
        </p:spPr>
        <p:txBody>
          <a:bodyPr lIns="0" tIns="0" rIns="0" bIns="0" rtlCol="0" anchor="t">
            <a:spAutoFit/>
          </a:bodyPr>
          <a:lstStyle/>
          <a:p>
            <a:pPr algn="just">
              <a:lnSpc>
                <a:spcPts val="3000"/>
              </a:lnSpc>
              <a:spcBef>
                <a:spcPct val="0"/>
              </a:spcBef>
            </a:pPr>
            <a:r>
              <a:rPr lang="en-US" sz="2000">
                <a:solidFill>
                  <a:srgbClr val="E4A637"/>
                </a:solidFill>
                <a:latin typeface="HK Grotesk Bold"/>
                <a:ea typeface="HK Grotesk Bold"/>
              </a:rPr>
              <a:t>(art. 67, § 1º, da Lei n.º 14.133/2021)</a:t>
            </a:r>
          </a:p>
        </p:txBody>
      </p:sp>
      <p:sp>
        <p:nvSpPr>
          <p:cNvPr id="10" name="TextBox 10"/>
          <p:cNvSpPr txBox="1"/>
          <p:nvPr/>
        </p:nvSpPr>
        <p:spPr>
          <a:xfrm>
            <a:off x="548267" y="4405474"/>
            <a:ext cx="8276742" cy="1745853"/>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Os valores individuais dos itens de serviços admitidos como parcelas de maior relevância técnica ou valor significativo do objeto da licitação alcançam ou superam o percentual mínimo previsto em Lei? </a:t>
            </a:r>
          </a:p>
        </p:txBody>
      </p:sp>
      <p:sp>
        <p:nvSpPr>
          <p:cNvPr id="11" name="TextBox 11"/>
          <p:cNvSpPr txBox="1"/>
          <p:nvPr/>
        </p:nvSpPr>
        <p:spPr>
          <a:xfrm>
            <a:off x="1061983" y="9003114"/>
            <a:ext cx="8860665" cy="371475"/>
          </a:xfrm>
          <a:prstGeom prst="rect">
            <a:avLst/>
          </a:prstGeom>
        </p:spPr>
        <p:txBody>
          <a:bodyPr lIns="0" tIns="0" rIns="0" bIns="0" rtlCol="0" anchor="t">
            <a:spAutoFit/>
          </a:bodyPr>
          <a:lstStyle/>
          <a:p>
            <a:pPr algn="just">
              <a:lnSpc>
                <a:spcPts val="3000"/>
              </a:lnSpc>
              <a:spcBef>
                <a:spcPct val="0"/>
              </a:spcBef>
            </a:pPr>
            <a:r>
              <a:rPr lang="en-US" sz="2000">
                <a:solidFill>
                  <a:srgbClr val="E4A637"/>
                </a:solidFill>
                <a:latin typeface="HK Grotesk Bold"/>
                <a:ea typeface="HK Grotesk Bold"/>
              </a:rPr>
              <a:t>(art. 67, § 2º, da Lei n.º 14.133/2021)</a:t>
            </a:r>
          </a:p>
        </p:txBody>
      </p:sp>
      <p:sp>
        <p:nvSpPr>
          <p:cNvPr id="12" name="TextBox 12"/>
          <p:cNvSpPr txBox="1"/>
          <p:nvPr/>
        </p:nvSpPr>
        <p:spPr>
          <a:xfrm>
            <a:off x="9972890" y="8015887"/>
            <a:ext cx="7973344" cy="371475"/>
          </a:xfrm>
          <a:prstGeom prst="rect">
            <a:avLst/>
          </a:prstGeom>
        </p:spPr>
        <p:txBody>
          <a:bodyPr lIns="0" tIns="0" rIns="0" bIns="0" rtlCol="0" anchor="t">
            <a:spAutoFit/>
          </a:bodyPr>
          <a:lstStyle/>
          <a:p>
            <a:pPr algn="just">
              <a:lnSpc>
                <a:spcPts val="3000"/>
              </a:lnSpc>
              <a:spcBef>
                <a:spcPct val="0"/>
              </a:spcBef>
            </a:pPr>
            <a:r>
              <a:rPr lang="en-US" sz="2000" dirty="0">
                <a:solidFill>
                  <a:srgbClr val="E4A637"/>
                </a:solidFill>
                <a:latin typeface="HK Grotesk Bold"/>
                <a:ea typeface="HK Grotesk Bold"/>
              </a:rPr>
              <a:t>(art. 25, § 5º, inciso I, c/c art. 115, § 4º, da Lei n.º 14.133/2021)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304892"/>
            <a:ext cx="72438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
        <p:nvSpPr>
          <p:cNvPr id="6" name="TextBox 6"/>
          <p:cNvSpPr txBox="1"/>
          <p:nvPr/>
        </p:nvSpPr>
        <p:spPr>
          <a:xfrm>
            <a:off x="1061983" y="4493199"/>
            <a:ext cx="9044952" cy="431701"/>
          </a:xfrm>
          <a:prstGeom prst="rect">
            <a:avLst/>
          </a:prstGeom>
        </p:spPr>
        <p:txBody>
          <a:bodyPr lIns="0" tIns="0" rIns="0" bIns="0" rtlCol="0" anchor="t">
            <a:spAutoFit/>
          </a:bodyPr>
          <a:lstStyle/>
          <a:p>
            <a:pPr algn="just">
              <a:lnSpc>
                <a:spcPts val="3500"/>
              </a:lnSpc>
            </a:pPr>
            <a:r>
              <a:rPr lang="en-US" sz="2500">
                <a:solidFill>
                  <a:srgbClr val="E4A637"/>
                </a:solidFill>
                <a:latin typeface="Lato Bold"/>
              </a:rPr>
              <a:t>PROJETOS BÁSICOS E CORRELATOS</a:t>
            </a:r>
          </a:p>
        </p:txBody>
      </p:sp>
      <p:sp>
        <p:nvSpPr>
          <p:cNvPr id="7" name="TextBox 7"/>
          <p:cNvSpPr txBox="1"/>
          <p:nvPr/>
        </p:nvSpPr>
        <p:spPr>
          <a:xfrm>
            <a:off x="1473463" y="4988136"/>
            <a:ext cx="9913632" cy="1307802"/>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Via de regra insuficiente (conflito com regramento jurídico).</a:t>
            </a:r>
          </a:p>
          <a:p>
            <a:pPr marL="539751" lvl="1" indent="-269876" algn="just">
              <a:lnSpc>
                <a:spcPts val="3500"/>
              </a:lnSpc>
              <a:buFont typeface="Arial"/>
              <a:buChar char="•"/>
            </a:pPr>
            <a:r>
              <a:rPr lang="en-US" sz="2500">
                <a:solidFill>
                  <a:srgbClr val="000000"/>
                </a:solidFill>
                <a:latin typeface="Lato"/>
              </a:rPr>
              <a:t>Impacto no orçamento (incertezas).</a:t>
            </a:r>
          </a:p>
          <a:p>
            <a:pPr marL="539751" lvl="1" indent="-269876" algn="just">
              <a:lnSpc>
                <a:spcPts val="3500"/>
              </a:lnSpc>
              <a:buFont typeface="Arial"/>
              <a:buChar char="•"/>
            </a:pPr>
            <a:r>
              <a:rPr lang="en-US" sz="2500">
                <a:solidFill>
                  <a:srgbClr val="000000"/>
                </a:solidFill>
                <a:latin typeface="Lato"/>
              </a:rPr>
              <a:t>Problema de âmbito nacional.</a:t>
            </a:r>
          </a:p>
        </p:txBody>
      </p:sp>
      <p:sp>
        <p:nvSpPr>
          <p:cNvPr id="8" name="TextBox 8"/>
          <p:cNvSpPr txBox="1"/>
          <p:nvPr/>
        </p:nvSpPr>
        <p:spPr>
          <a:xfrm>
            <a:off x="1028700" y="3384409"/>
            <a:ext cx="112390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Análise técnica de engenharia</a:t>
            </a:r>
          </a:p>
        </p:txBody>
      </p:sp>
      <p:sp>
        <p:nvSpPr>
          <p:cNvPr id="9" name="TextBox 9"/>
          <p:cNvSpPr txBox="1"/>
          <p:nvPr/>
        </p:nvSpPr>
        <p:spPr>
          <a:xfrm>
            <a:off x="1061983" y="6881351"/>
            <a:ext cx="9044952" cy="431701"/>
          </a:xfrm>
          <a:prstGeom prst="rect">
            <a:avLst/>
          </a:prstGeom>
        </p:spPr>
        <p:txBody>
          <a:bodyPr lIns="0" tIns="0" rIns="0" bIns="0" rtlCol="0" anchor="t">
            <a:spAutoFit/>
          </a:bodyPr>
          <a:lstStyle/>
          <a:p>
            <a:pPr algn="just">
              <a:lnSpc>
                <a:spcPts val="3500"/>
              </a:lnSpc>
            </a:pPr>
            <a:r>
              <a:rPr lang="en-US" sz="2500">
                <a:solidFill>
                  <a:srgbClr val="E4A637"/>
                </a:solidFill>
                <a:latin typeface="Lato Bold"/>
              </a:rPr>
              <a:t>PARCELAS DE MAIOR RELEVÂNCIA</a:t>
            </a:r>
          </a:p>
        </p:txBody>
      </p:sp>
      <p:sp>
        <p:nvSpPr>
          <p:cNvPr id="10" name="TextBox 10"/>
          <p:cNvSpPr txBox="1"/>
          <p:nvPr/>
        </p:nvSpPr>
        <p:spPr>
          <a:xfrm>
            <a:off x="1473463" y="7452438"/>
            <a:ext cx="9913632" cy="869751"/>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Motivação e imprescindibilidade das parcelas;</a:t>
            </a:r>
          </a:p>
          <a:p>
            <a:pPr marL="539751" lvl="1" indent="-269876" algn="just">
              <a:lnSpc>
                <a:spcPts val="3500"/>
              </a:lnSpc>
              <a:buFont typeface="Arial"/>
              <a:buChar char="•"/>
            </a:pPr>
            <a:r>
              <a:rPr lang="en-US" sz="2500">
                <a:solidFill>
                  <a:srgbClr val="000000"/>
                </a:solidFill>
                <a:latin typeface="Lato"/>
              </a:rPr>
              <a:t>Preocupação em não comprometer a competitividade do certame.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304892"/>
            <a:ext cx="73200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
        <p:nvSpPr>
          <p:cNvPr id="6" name="TextBox 6"/>
          <p:cNvSpPr txBox="1"/>
          <p:nvPr/>
        </p:nvSpPr>
        <p:spPr>
          <a:xfrm>
            <a:off x="1061983" y="4709517"/>
            <a:ext cx="9044952" cy="431701"/>
          </a:xfrm>
          <a:prstGeom prst="rect">
            <a:avLst/>
          </a:prstGeom>
        </p:spPr>
        <p:txBody>
          <a:bodyPr lIns="0" tIns="0" rIns="0" bIns="0" rtlCol="0" anchor="t">
            <a:spAutoFit/>
          </a:bodyPr>
          <a:lstStyle/>
          <a:p>
            <a:pPr algn="just">
              <a:lnSpc>
                <a:spcPts val="3500"/>
              </a:lnSpc>
            </a:pPr>
            <a:r>
              <a:rPr lang="en-US" sz="2500">
                <a:solidFill>
                  <a:srgbClr val="E4A637"/>
                </a:solidFill>
                <a:latin typeface="Lato Bold"/>
              </a:rPr>
              <a:t>ORÇAMENTO</a:t>
            </a:r>
          </a:p>
        </p:txBody>
      </p:sp>
      <p:sp>
        <p:nvSpPr>
          <p:cNvPr id="7" name="TextBox 7"/>
          <p:cNvSpPr txBox="1"/>
          <p:nvPr/>
        </p:nvSpPr>
        <p:spPr>
          <a:xfrm>
            <a:off x="1473463" y="5322193"/>
            <a:ext cx="9913632" cy="3860031"/>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Pertinência na escolha dos itens de serviço.</a:t>
            </a:r>
          </a:p>
          <a:p>
            <a:pPr marL="539751" lvl="1" indent="-269876" algn="just">
              <a:lnSpc>
                <a:spcPts val="3500"/>
              </a:lnSpc>
              <a:spcBef>
                <a:spcPts val="300"/>
              </a:spcBef>
              <a:buFont typeface="Arial"/>
              <a:buChar char="•"/>
            </a:pPr>
            <a:r>
              <a:rPr lang="pt-BR" sz="2500" dirty="0" smtClean="0">
                <a:solidFill>
                  <a:srgbClr val="000000"/>
                </a:solidFill>
                <a:latin typeface="Lato"/>
              </a:rPr>
              <a:t>Quantitativos: nível da avaliação e MC de quantidades.</a:t>
            </a:r>
          </a:p>
          <a:p>
            <a:pPr marL="539751" lvl="1" indent="-269876" algn="just">
              <a:lnSpc>
                <a:spcPts val="3500"/>
              </a:lnSpc>
              <a:spcBef>
                <a:spcPts val="300"/>
              </a:spcBef>
              <a:buFont typeface="Arial"/>
              <a:buChar char="•"/>
            </a:pPr>
            <a:r>
              <a:rPr lang="pt-BR" sz="2500" dirty="0" smtClean="0">
                <a:solidFill>
                  <a:srgbClr val="000000"/>
                </a:solidFill>
                <a:latin typeface="Lato"/>
              </a:rPr>
              <a:t>Consistência entre itens correlatos (</a:t>
            </a:r>
            <a:r>
              <a:rPr lang="pt-BR" sz="2500" dirty="0" err="1" smtClean="0">
                <a:solidFill>
                  <a:srgbClr val="000000"/>
                </a:solidFill>
                <a:latin typeface="Lato"/>
              </a:rPr>
              <a:t>ex</a:t>
            </a:r>
            <a:r>
              <a:rPr lang="pt-BR" sz="2500" dirty="0" smtClean="0">
                <a:solidFill>
                  <a:srgbClr val="000000"/>
                </a:solidFill>
                <a:latin typeface="Lato"/>
              </a:rPr>
              <a:t>: concreto, aço e fôrma).</a:t>
            </a:r>
          </a:p>
          <a:p>
            <a:pPr marL="539751" lvl="1" indent="-269876" algn="just">
              <a:lnSpc>
                <a:spcPts val="3500"/>
              </a:lnSpc>
              <a:spcBef>
                <a:spcPts val="300"/>
              </a:spcBef>
              <a:buFont typeface="Arial"/>
              <a:buChar char="•"/>
            </a:pPr>
            <a:r>
              <a:rPr lang="pt-BR" sz="2500" dirty="0" smtClean="0">
                <a:solidFill>
                  <a:srgbClr val="000000"/>
                </a:solidFill>
                <a:latin typeface="Lato"/>
              </a:rPr>
              <a:t>Curva ABC.</a:t>
            </a:r>
          </a:p>
          <a:p>
            <a:pPr marL="539751" lvl="1" indent="-269876" algn="just">
              <a:lnSpc>
                <a:spcPts val="3500"/>
              </a:lnSpc>
              <a:spcBef>
                <a:spcPts val="300"/>
              </a:spcBef>
              <a:buFont typeface="Arial"/>
              <a:buChar char="•"/>
            </a:pPr>
            <a:r>
              <a:rPr lang="pt-BR" sz="2500" dirty="0" smtClean="0">
                <a:solidFill>
                  <a:srgbClr val="000000"/>
                </a:solidFill>
                <a:latin typeface="Lato"/>
              </a:rPr>
              <a:t>Itens de mão-de-obra e equipamentos “avulsos”.</a:t>
            </a:r>
          </a:p>
          <a:p>
            <a:pPr marL="539751" lvl="1" indent="-269876" algn="just">
              <a:lnSpc>
                <a:spcPts val="3500"/>
              </a:lnSpc>
              <a:spcBef>
                <a:spcPts val="300"/>
              </a:spcBef>
              <a:buFont typeface="Arial"/>
              <a:buChar char="•"/>
            </a:pPr>
            <a:r>
              <a:rPr lang="pt-BR" sz="2500" dirty="0" smtClean="0">
                <a:solidFill>
                  <a:srgbClr val="000000"/>
                </a:solidFill>
                <a:latin typeface="Lato"/>
              </a:rPr>
              <a:t>Itens de transporte, carga e descarga de material.</a:t>
            </a:r>
          </a:p>
          <a:p>
            <a:pPr marL="539751" lvl="1" indent="-269876" algn="just">
              <a:lnSpc>
                <a:spcPts val="3500"/>
              </a:lnSpc>
              <a:spcBef>
                <a:spcPts val="300"/>
              </a:spcBef>
              <a:buFont typeface="Arial"/>
              <a:buChar char="•"/>
            </a:pPr>
            <a:r>
              <a:rPr lang="pt-BR" sz="2500" dirty="0" smtClean="0">
                <a:solidFill>
                  <a:srgbClr val="000000"/>
                </a:solidFill>
                <a:latin typeface="Lato"/>
              </a:rPr>
              <a:t>Itens ligados à execução de valas para implantação de </a:t>
            </a:r>
            <a:r>
              <a:rPr lang="pt-BR" sz="2500" dirty="0" smtClean="0">
                <a:solidFill>
                  <a:srgbClr val="000000"/>
                </a:solidFill>
                <a:latin typeface="Lato"/>
              </a:rPr>
              <a:t>redes.</a:t>
            </a:r>
            <a:endParaRPr lang="pt-BR" sz="2500" dirty="0" smtClean="0">
              <a:solidFill>
                <a:srgbClr val="000000"/>
              </a:solidFill>
              <a:latin typeface="Lato"/>
            </a:endParaRPr>
          </a:p>
          <a:p>
            <a:pPr marL="539751" lvl="1" indent="-269876" algn="just">
              <a:lnSpc>
                <a:spcPts val="3500"/>
              </a:lnSpc>
              <a:spcBef>
                <a:spcPts val="300"/>
              </a:spcBef>
              <a:buFont typeface="Arial"/>
              <a:buChar char="•"/>
            </a:pPr>
            <a:r>
              <a:rPr lang="pt-BR" sz="2500" dirty="0" smtClean="0">
                <a:solidFill>
                  <a:srgbClr val="000000"/>
                </a:solidFill>
                <a:latin typeface="Lato"/>
              </a:rPr>
              <a:t>Itens “Especiais” (fora do sistema SCO-Rio).</a:t>
            </a:r>
            <a:endParaRPr lang="pt-BR" sz="2500" dirty="0">
              <a:solidFill>
                <a:srgbClr val="000000"/>
              </a:solidFill>
              <a:latin typeface="Lato"/>
            </a:endParaRPr>
          </a:p>
        </p:txBody>
      </p:sp>
      <p:sp>
        <p:nvSpPr>
          <p:cNvPr id="8" name="TextBox 8"/>
          <p:cNvSpPr txBox="1"/>
          <p:nvPr/>
        </p:nvSpPr>
        <p:spPr>
          <a:xfrm>
            <a:off x="1061983" y="3397032"/>
            <a:ext cx="112390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Análise técnica de engenharia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2" y="2304892"/>
            <a:ext cx="6939017" cy="718145"/>
          </a:xfrm>
          <a:prstGeom prst="rect">
            <a:avLst/>
          </a:prstGeom>
        </p:spPr>
        <p:txBody>
          <a:bodyPr wrap="square" lIns="0" tIns="0" rIns="0" bIns="0" rtlCol="0" anchor="t">
            <a:spAutoFit/>
          </a:bodyPr>
          <a:lstStyle/>
          <a:p>
            <a:pPr algn="l">
              <a:lnSpc>
                <a:spcPts val="5632"/>
              </a:lnSpc>
            </a:pPr>
            <a:r>
              <a:rPr lang="pt-BR" sz="4400" dirty="0" smtClean="0">
                <a:solidFill>
                  <a:srgbClr val="083050"/>
                </a:solidFill>
                <a:latin typeface="Antonio Bold"/>
              </a:rPr>
              <a:t>Efetividade das Auditorias</a:t>
            </a:r>
            <a:endParaRPr lang="pt-BR" sz="4400" dirty="0">
              <a:solidFill>
                <a:srgbClr val="083050"/>
              </a:solidFill>
              <a:latin typeface="Antonio Bold"/>
            </a:endParaRPr>
          </a:p>
        </p:txBody>
      </p:sp>
      <p:sp>
        <p:nvSpPr>
          <p:cNvPr id="5" name="TextBox 5"/>
          <p:cNvSpPr txBox="1"/>
          <p:nvPr/>
        </p:nvSpPr>
        <p:spPr>
          <a:xfrm>
            <a:off x="345943" y="2304892"/>
            <a:ext cx="407128"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3.</a:t>
            </a:r>
            <a:endParaRPr lang="pt-BR" sz="4400" dirty="0">
              <a:solidFill>
                <a:srgbClr val="083050"/>
              </a:solidFill>
              <a:latin typeface="Antonio Bold"/>
            </a:endParaRPr>
          </a:p>
        </p:txBody>
      </p:sp>
      <p:sp>
        <p:nvSpPr>
          <p:cNvPr id="6" name="TextBox 6"/>
          <p:cNvSpPr txBox="1"/>
          <p:nvPr/>
        </p:nvSpPr>
        <p:spPr>
          <a:xfrm>
            <a:off x="549507" y="4446091"/>
            <a:ext cx="9053177" cy="4893327"/>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Editais e Contratos mais </a:t>
            </a:r>
            <a:r>
              <a:rPr lang="pt-BR" sz="2500" dirty="0" smtClean="0">
                <a:solidFill>
                  <a:srgbClr val="000000"/>
                </a:solidFill>
                <a:latin typeface="Lato Bold"/>
              </a:rPr>
              <a:t>condizentes com a</a:t>
            </a:r>
            <a:r>
              <a:rPr lang="pt-BR" sz="2500" dirty="0" smtClean="0">
                <a:solidFill>
                  <a:srgbClr val="000000"/>
                </a:solidFill>
                <a:latin typeface="Lato"/>
              </a:rPr>
              <a:t> </a:t>
            </a:r>
            <a:r>
              <a:rPr lang="pt-BR" sz="2500" dirty="0" smtClean="0">
                <a:solidFill>
                  <a:srgbClr val="000000"/>
                </a:solidFill>
                <a:latin typeface="Lato Bold"/>
              </a:rPr>
              <a:t>legislação </a:t>
            </a:r>
            <a:r>
              <a:rPr lang="pt-BR" sz="2500" dirty="0" smtClean="0">
                <a:solidFill>
                  <a:srgbClr val="000000"/>
                </a:solidFill>
                <a:latin typeface="Lato"/>
              </a:rPr>
              <a:t>e com as respectivas Minutas-Padrão adotadas pela Administração.</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Melhoria na </a:t>
            </a:r>
            <a:r>
              <a:rPr lang="pt-BR" sz="2500" dirty="0" smtClean="0">
                <a:solidFill>
                  <a:srgbClr val="000000"/>
                </a:solidFill>
                <a:latin typeface="Lato Bold"/>
              </a:rPr>
              <a:t>qualidade dos projetos</a:t>
            </a:r>
            <a:r>
              <a:rPr lang="pt-BR" sz="2500" dirty="0" smtClean="0">
                <a:solidFill>
                  <a:srgbClr val="000000"/>
                </a:solidFill>
                <a:latin typeface="Lato"/>
              </a:rPr>
              <a:t> básicos e correlatos, que subsidiam a estimativa de custos e definem corretamente o escopo dos serviços.</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Apresentação de </a:t>
            </a:r>
            <a:r>
              <a:rPr lang="pt-BR" sz="2500" dirty="0" smtClean="0">
                <a:solidFill>
                  <a:srgbClr val="000000"/>
                </a:solidFill>
                <a:latin typeface="Lato Bold"/>
              </a:rPr>
              <a:t>memórias de cálculo detalhadas</a:t>
            </a:r>
            <a:r>
              <a:rPr lang="pt-BR" sz="2500" dirty="0" smtClean="0">
                <a:solidFill>
                  <a:srgbClr val="000000"/>
                </a:solidFill>
                <a:latin typeface="Lato"/>
              </a:rPr>
              <a:t> das quantidades da planilha orçamentária, possibilitando sua análise e eventual ajuste de maneira prévia à contratação dos serviços.</a:t>
            </a:r>
            <a:endParaRPr lang="pt-BR" sz="2500" dirty="0">
              <a:solidFill>
                <a:srgbClr val="000000"/>
              </a:solidFill>
              <a:latin typeface="Lato"/>
            </a:endParaRPr>
          </a:p>
        </p:txBody>
      </p:sp>
      <p:sp>
        <p:nvSpPr>
          <p:cNvPr id="7" name="TextBox 7"/>
          <p:cNvSpPr txBox="1"/>
          <p:nvPr/>
        </p:nvSpPr>
        <p:spPr>
          <a:xfrm>
            <a:off x="1061983" y="3474124"/>
            <a:ext cx="11239081" cy="503728"/>
          </a:xfrm>
          <a:prstGeom prst="rect">
            <a:avLst/>
          </a:prstGeom>
        </p:spPr>
        <p:txBody>
          <a:bodyPr lIns="0" tIns="0" rIns="0" bIns="0" rtlCol="0" anchor="t">
            <a:spAutoFit/>
          </a:bodyPr>
          <a:lstStyle/>
          <a:p>
            <a:pPr marL="0" lvl="0" indent="0" algn="l">
              <a:lnSpc>
                <a:spcPts val="4290"/>
              </a:lnSpc>
              <a:spcBef>
                <a:spcPct val="0"/>
              </a:spcBef>
            </a:pPr>
            <a:r>
              <a:rPr lang="pt-BR" sz="3300" spc="330" dirty="0" smtClean="0">
                <a:solidFill>
                  <a:srgbClr val="083050"/>
                </a:solidFill>
                <a:latin typeface="Lato Bold"/>
              </a:rPr>
              <a:t>Principais avanços</a:t>
            </a:r>
            <a:endParaRPr lang="pt-BR" sz="3300" spc="330" dirty="0">
              <a:solidFill>
                <a:srgbClr val="083050"/>
              </a:solidFill>
              <a:latin typeface="Lato Bold"/>
            </a:endParaRPr>
          </a:p>
        </p:txBody>
      </p:sp>
      <p:sp>
        <p:nvSpPr>
          <p:cNvPr id="8" name="TextBox 8"/>
          <p:cNvSpPr txBox="1"/>
          <p:nvPr/>
        </p:nvSpPr>
        <p:spPr>
          <a:xfrm>
            <a:off x="10344881" y="4446091"/>
            <a:ext cx="6914419" cy="3546805"/>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Previsão de </a:t>
            </a:r>
            <a:r>
              <a:rPr lang="pt-BR" sz="2500" dirty="0" smtClean="0">
                <a:solidFill>
                  <a:srgbClr val="000000"/>
                </a:solidFill>
                <a:latin typeface="Lato Bold"/>
              </a:rPr>
              <a:t>itens </a:t>
            </a:r>
            <a:r>
              <a:rPr lang="pt-BR" sz="2500" dirty="0" smtClean="0">
                <a:solidFill>
                  <a:srgbClr val="000000"/>
                </a:solidFill>
                <a:latin typeface="Lato"/>
              </a:rPr>
              <a:t>orçamentários (e respectivas quantidades) </a:t>
            </a:r>
            <a:r>
              <a:rPr lang="pt-BR" sz="2500" dirty="0" smtClean="0">
                <a:solidFill>
                  <a:srgbClr val="000000"/>
                </a:solidFill>
                <a:latin typeface="Lato Bold"/>
              </a:rPr>
              <a:t>mais representativos da realidade</a:t>
            </a:r>
            <a:r>
              <a:rPr lang="pt-BR" sz="2500" dirty="0" smtClean="0">
                <a:solidFill>
                  <a:srgbClr val="000000"/>
                </a:solidFill>
                <a:latin typeface="Lato"/>
              </a:rPr>
              <a:t> esperada para a execução dos serviços.</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Melhor definição das </a:t>
            </a:r>
            <a:r>
              <a:rPr lang="pt-BR" sz="2500" dirty="0" smtClean="0">
                <a:solidFill>
                  <a:srgbClr val="000000"/>
                </a:solidFill>
                <a:latin typeface="Lato Bold"/>
              </a:rPr>
              <a:t>Parcelas de Maior Relevância Técnica</a:t>
            </a:r>
            <a:r>
              <a:rPr lang="pt-BR" sz="2500" dirty="0" smtClean="0">
                <a:solidFill>
                  <a:srgbClr val="000000"/>
                </a:solidFill>
                <a:latin typeface="Lato"/>
              </a:rPr>
              <a:t>, evitando restrições à participação de interessados na Licitação.</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304892"/>
            <a:ext cx="7548617"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Efetividade das Auditorias</a:t>
            </a:r>
          </a:p>
        </p:txBody>
      </p:sp>
      <p:sp>
        <p:nvSpPr>
          <p:cNvPr id="5" name="TextBox 5"/>
          <p:cNvSpPr txBox="1"/>
          <p:nvPr/>
        </p:nvSpPr>
        <p:spPr>
          <a:xfrm>
            <a:off x="345943" y="2304892"/>
            <a:ext cx="407128"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3.</a:t>
            </a:r>
          </a:p>
        </p:txBody>
      </p:sp>
      <p:sp>
        <p:nvSpPr>
          <p:cNvPr id="6" name="TextBox 6"/>
          <p:cNvSpPr txBox="1"/>
          <p:nvPr/>
        </p:nvSpPr>
        <p:spPr>
          <a:xfrm>
            <a:off x="1061983" y="3474124"/>
            <a:ext cx="112390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Resultados obtidos - Orçamentos</a:t>
            </a:r>
          </a:p>
        </p:txBody>
      </p:sp>
      <p:sp>
        <p:nvSpPr>
          <p:cNvPr id="7" name="TextBox 7"/>
          <p:cNvSpPr txBox="1"/>
          <p:nvPr/>
        </p:nvSpPr>
        <p:spPr>
          <a:xfrm>
            <a:off x="549507" y="5287877"/>
            <a:ext cx="8355279" cy="3060005"/>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Em cerca de 13 anos, no período compreendido entre junho/2011 e os dias atuais, foram efetuados ajustes nas planilhas orçamentárias que resultaram na supressão de cerca de </a:t>
            </a:r>
            <a:r>
              <a:rPr lang="en-US" sz="2500">
                <a:solidFill>
                  <a:srgbClr val="000000"/>
                </a:solidFill>
                <a:latin typeface="Lato Bold"/>
              </a:rPr>
              <a:t>R$ 2,1 bilhões</a:t>
            </a:r>
            <a:r>
              <a:rPr lang="en-US" sz="2500">
                <a:solidFill>
                  <a:srgbClr val="000000"/>
                </a:solidFill>
                <a:latin typeface="Lato"/>
              </a:rPr>
              <a:t> (em valores atualizados) na estimativa total de custos de, aproximadamente, 250 Editais de Concorrência de obras públicas.</a:t>
            </a:r>
          </a:p>
        </p:txBody>
      </p:sp>
      <p:sp>
        <p:nvSpPr>
          <p:cNvPr id="8" name="TextBox 8"/>
          <p:cNvSpPr txBox="1"/>
          <p:nvPr/>
        </p:nvSpPr>
        <p:spPr>
          <a:xfrm>
            <a:off x="9485103" y="5287877"/>
            <a:ext cx="7774197" cy="174585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Atualmente encontra-se implantado no TCMRio um </a:t>
            </a:r>
            <a:r>
              <a:rPr lang="pt-BR" sz="2500" dirty="0" smtClean="0">
                <a:solidFill>
                  <a:srgbClr val="000000"/>
                </a:solidFill>
                <a:latin typeface="Lato Bold"/>
              </a:rPr>
              <a:t>sistema de quantificação de benefícios</a:t>
            </a:r>
            <a:r>
              <a:rPr lang="pt-BR" sz="2500" dirty="0" smtClean="0">
                <a:solidFill>
                  <a:srgbClr val="000000"/>
                </a:solidFill>
                <a:latin typeface="Lato"/>
              </a:rPr>
              <a:t> que inclui detalhadamente todas as informações pertinentes a estas supressões.</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4.</a:t>
            </a:r>
            <a:endParaRPr lang="pt-BR" sz="4400" dirty="0">
              <a:solidFill>
                <a:srgbClr val="083050"/>
              </a:solidFill>
              <a:latin typeface="Antonio Bold"/>
            </a:endParaRPr>
          </a:p>
        </p:txBody>
      </p:sp>
      <p:sp>
        <p:nvSpPr>
          <p:cNvPr id="6" name="TextBox 6"/>
          <p:cNvSpPr txBox="1"/>
          <p:nvPr/>
        </p:nvSpPr>
        <p:spPr>
          <a:xfrm>
            <a:off x="1061983" y="5481416"/>
            <a:ext cx="15873243" cy="264912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Tal previsão se coaduna com o art. 33, inciso III, da agora revogada Lei nº 8.666/1993, mas não é compatível com o art. 15, inciso III, da Lei nº 14.133/2021, já que o texto da nova lei de licitações eliminou a expressão “na proporção da respectiva participação” anteriormente prevista na Lei n.º 8.666/1993.</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Assim, foi determinado que a Jurisdicionada corrigisse a redação do Edital, para eliminar a exigência de que o somatório seguisse a proporção da participação de cada empresa no consórcio.</a:t>
            </a:r>
            <a:endParaRPr lang="pt-BR" sz="2500" dirty="0">
              <a:solidFill>
                <a:srgbClr val="000000"/>
              </a:solidFill>
              <a:latin typeface="Lato"/>
            </a:endParaRPr>
          </a:p>
        </p:txBody>
      </p:sp>
      <p:sp>
        <p:nvSpPr>
          <p:cNvPr id="7" name="TextBox 7"/>
          <p:cNvSpPr txBox="1"/>
          <p:nvPr/>
        </p:nvSpPr>
        <p:spPr>
          <a:xfrm>
            <a:off x="1061983" y="3651562"/>
            <a:ext cx="15873243"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I -</a:t>
            </a:r>
            <a:r>
              <a:rPr lang="pt-BR" sz="3300" spc="330" dirty="0" smtClean="0">
                <a:solidFill>
                  <a:srgbClr val="E4A637"/>
                </a:solidFill>
                <a:latin typeface="Lato Bold"/>
              </a:rPr>
              <a:t>Previsão de somatório de quantitativos econômico-financeiros em consórcios na proporção da respectiva participação dos consorciados.</a:t>
            </a:r>
            <a:endParaRPr lang="pt-BR" sz="3300" spc="330" dirty="0">
              <a:solidFill>
                <a:srgbClr val="E4A637"/>
              </a:solidFill>
              <a:latin typeface="Lato Bo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548267" y="5421864"/>
            <a:ext cx="16211110" cy="264912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Tal previsão não é compatível com o art. 63, inciso II, da Lei nº 14.133/2021, já que o texto da nova lei de licitações preconiza que será exigida a apresentação dos documentos de habilitação apenas pelo licitante vencedor, exceto quando a fase de habilitação anteceder a de julgamento.</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Assim, foi determinado que a Jurisdicionada corrigisse a redação do Edital, para exigir documentos de habilitação tão somente da licitante provisoriamente classificada em 1º lugar após a fase de lances.</a:t>
            </a:r>
            <a:endParaRPr lang="pt-BR" sz="2500" dirty="0">
              <a:solidFill>
                <a:srgbClr val="000000"/>
              </a:solidFill>
              <a:latin typeface="Lato"/>
            </a:endParaRPr>
          </a:p>
        </p:txBody>
      </p:sp>
      <p:sp>
        <p:nvSpPr>
          <p:cNvPr id="7" name="TextBox 7"/>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II -</a:t>
            </a:r>
            <a:r>
              <a:rPr lang="en-US" sz="3300" spc="330">
                <a:solidFill>
                  <a:srgbClr val="91782E"/>
                </a:solidFill>
                <a:latin typeface="Lato Bold"/>
              </a:rPr>
              <a:t> </a:t>
            </a:r>
            <a:r>
              <a:rPr lang="en-US" sz="3300" spc="330">
                <a:solidFill>
                  <a:srgbClr val="E4A637"/>
                </a:solidFill>
                <a:latin typeface="Lato Bold"/>
              </a:rPr>
              <a:t>Exigência para todas as licitantes de envio de documentos de habilitação mesmo para a sistemática de inversão de fases.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1380347"/>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III -</a:t>
            </a:r>
            <a:r>
              <a:rPr lang="en-US" sz="3300" spc="330">
                <a:solidFill>
                  <a:srgbClr val="91782E"/>
                </a:solidFill>
                <a:latin typeface="Lato Bold"/>
              </a:rPr>
              <a:t> </a:t>
            </a:r>
            <a:r>
              <a:rPr lang="en-US" sz="3300" spc="330">
                <a:solidFill>
                  <a:srgbClr val="E4A637"/>
                </a:solidFill>
                <a:latin typeface="Lato Bold"/>
                <a:ea typeface="Lato Bold"/>
              </a:rPr>
              <a:t>Ex﻿igência de comprovação dos requisitos de habilitação econômico-financeira com base em demonstrações contábeis do último exercício social.</a:t>
            </a:r>
          </a:p>
        </p:txBody>
      </p:sp>
      <p:sp>
        <p:nvSpPr>
          <p:cNvPr id="7" name="TextBox 7"/>
          <p:cNvSpPr txBox="1"/>
          <p:nvPr/>
        </p:nvSpPr>
        <p:spPr>
          <a:xfrm>
            <a:off x="548267" y="5811973"/>
            <a:ext cx="16211110" cy="264912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Tal previsão se coadunava com a agora revogada Lei nº 8.666/1993, mas não é compatível com o art. 69, inciso I, da Lei nº 14.133/2021, já que o texto da nova lei de licitações prevê que a referida comprovação se dê com base nos 2 (dois) últimos exercícios sociais.</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Assim, foi determinado que a Jurisdicionada suprimisse o excerto “do último exercício social” da redação do dispositivo editalício, de maneira a permitir a compatibilização com os ditames legais atualmente em vigor.</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pt-BR" dirty="0"/>
          </a:p>
        </p:txBody>
      </p:sp>
      <p:sp>
        <p:nvSpPr>
          <p:cNvPr id="3" name="TextBox 3"/>
          <p:cNvSpPr txBox="1"/>
          <p:nvPr/>
        </p:nvSpPr>
        <p:spPr>
          <a:xfrm>
            <a:off x="1209545" y="7554297"/>
            <a:ext cx="11426164" cy="363689"/>
          </a:xfrm>
          <a:prstGeom prst="rect">
            <a:avLst/>
          </a:prstGeom>
        </p:spPr>
        <p:txBody>
          <a:bodyPr lIns="0" tIns="0" rIns="0" bIns="0" rtlCol="0" anchor="t">
            <a:spAutoFit/>
          </a:bodyPr>
          <a:lstStyle/>
          <a:p>
            <a:pPr algn="l">
              <a:lnSpc>
                <a:spcPts val="3120"/>
              </a:lnSpc>
            </a:pPr>
            <a:r>
              <a:rPr lang="pt-BR" sz="2400" spc="240" dirty="0" smtClean="0">
                <a:solidFill>
                  <a:srgbClr val="FFFFFF"/>
                </a:solidFill>
                <a:latin typeface="Lato"/>
              </a:rPr>
              <a:t>7.ª Inspetoria Geral de Controle Externo do TCMRio</a:t>
            </a:r>
            <a:endParaRPr lang="pt-BR" sz="2400" spc="240" dirty="0">
              <a:solidFill>
                <a:srgbClr val="FFFFFF"/>
              </a:solidFill>
              <a:latin typeface="Lato"/>
            </a:endParaRPr>
          </a:p>
        </p:txBody>
      </p:sp>
      <p:sp>
        <p:nvSpPr>
          <p:cNvPr id="4" name="AutoShape 4"/>
          <p:cNvSpPr/>
          <p:nvPr/>
        </p:nvSpPr>
        <p:spPr>
          <a:xfrm rot="5400000">
            <a:off x="6735472" y="1765418"/>
            <a:ext cx="35246" cy="11087100"/>
          </a:xfrm>
          <a:prstGeom prst="rect">
            <a:avLst/>
          </a:prstGeom>
          <a:solidFill>
            <a:srgbClr val="E4A637"/>
          </a:solidFill>
        </p:spPr>
        <p:txBody>
          <a:bodyPr/>
          <a:lstStyle/>
          <a:p>
            <a:endParaRPr lang="pt-BR" dirty="0"/>
          </a:p>
        </p:txBody>
      </p:sp>
      <p:sp>
        <p:nvSpPr>
          <p:cNvPr id="5" name="Freeform 5"/>
          <p:cNvSpPr/>
          <p:nvPr/>
        </p:nvSpPr>
        <p:spPr>
          <a:xfrm>
            <a:off x="15432925" y="892346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6" name="TextBox 6"/>
          <p:cNvSpPr txBox="1"/>
          <p:nvPr/>
        </p:nvSpPr>
        <p:spPr>
          <a:xfrm>
            <a:off x="1209545" y="4928024"/>
            <a:ext cx="9406536" cy="1526540"/>
          </a:xfrm>
          <a:prstGeom prst="rect">
            <a:avLst/>
          </a:prstGeom>
        </p:spPr>
        <p:txBody>
          <a:bodyPr lIns="0" tIns="0" rIns="0" bIns="0" rtlCol="0" anchor="t">
            <a:spAutoFit/>
          </a:bodyPr>
          <a:lstStyle/>
          <a:p>
            <a:pPr algn="l">
              <a:lnSpc>
                <a:spcPts val="6160"/>
              </a:lnSpc>
            </a:pPr>
            <a:r>
              <a:rPr lang="pt-BR" sz="4400" dirty="0" smtClean="0">
                <a:solidFill>
                  <a:srgbClr val="FFFFFF"/>
                </a:solidFill>
                <a:latin typeface="Antonio"/>
              </a:rPr>
              <a:t>Apresentado por</a:t>
            </a:r>
          </a:p>
          <a:p>
            <a:pPr algn="l">
              <a:lnSpc>
                <a:spcPts val="6160"/>
              </a:lnSpc>
            </a:pPr>
            <a:r>
              <a:rPr lang="pt-BR" sz="4400" dirty="0" smtClean="0">
                <a:solidFill>
                  <a:srgbClr val="FFFFFF"/>
                </a:solidFill>
                <a:latin typeface="Antonio Bold"/>
              </a:rPr>
              <a:t>Jorge Luís Campinho Pereira da Mota</a:t>
            </a:r>
            <a:endParaRPr lang="pt-BR" sz="4400" dirty="0">
              <a:solidFill>
                <a:srgbClr val="FFFFFF"/>
              </a:solidFill>
              <a:latin typeface="Antonio Bold"/>
            </a:endParaRPr>
          </a:p>
        </p:txBody>
      </p:sp>
      <p:sp>
        <p:nvSpPr>
          <p:cNvPr id="7" name="TextBox 7"/>
          <p:cNvSpPr txBox="1"/>
          <p:nvPr/>
        </p:nvSpPr>
        <p:spPr>
          <a:xfrm>
            <a:off x="1209545" y="6664600"/>
            <a:ext cx="10068055" cy="363689"/>
          </a:xfrm>
          <a:prstGeom prst="rect">
            <a:avLst/>
          </a:prstGeom>
        </p:spPr>
        <p:txBody>
          <a:bodyPr wrap="square" lIns="0" tIns="0" rIns="0" bIns="0" rtlCol="0" anchor="t">
            <a:spAutoFit/>
          </a:bodyPr>
          <a:lstStyle/>
          <a:p>
            <a:pPr marL="0" lvl="0" indent="0" algn="l">
              <a:lnSpc>
                <a:spcPts val="3120"/>
              </a:lnSpc>
              <a:spcBef>
                <a:spcPct val="0"/>
              </a:spcBef>
            </a:pPr>
            <a:r>
              <a:rPr lang="pt-BR" sz="2400" u="none" strike="noStrike" spc="240" dirty="0" smtClean="0">
                <a:solidFill>
                  <a:srgbClr val="FFFFFF"/>
                </a:solidFill>
                <a:latin typeface="Lato Bold"/>
              </a:rPr>
              <a:t>Auditor de Controle Externo - Especialidade Engenharia</a:t>
            </a:r>
            <a:endParaRPr lang="pt-BR" sz="2400" u="none" strike="noStrike" spc="240" dirty="0">
              <a:solidFill>
                <a:srgbClr val="FFFFFF"/>
              </a:solidFill>
              <a:latin typeface="Lato Bo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650626"/>
            <a:ext cx="15697395" cy="1423467"/>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IV -</a:t>
            </a:r>
            <a:r>
              <a:rPr lang="pt-BR" sz="3300" spc="330" dirty="0" smtClean="0">
                <a:solidFill>
                  <a:srgbClr val="91782E"/>
                </a:solidFill>
                <a:latin typeface="Lato Bold"/>
              </a:rPr>
              <a:t> </a:t>
            </a:r>
            <a:r>
              <a:rPr lang="pt-BR" sz="3300" spc="330" dirty="0" smtClean="0">
                <a:solidFill>
                  <a:srgbClr val="E4A637"/>
                </a:solidFill>
                <a:latin typeface="Lato Bold"/>
                <a:ea typeface="Lato Bold"/>
              </a:rPr>
              <a:t>Incompatibilidade do procedimento previsto no caso de ausência de assinatura do contrato por parte da adjudicatária e o regramento da NLLC.</a:t>
            </a:r>
            <a:endParaRPr lang="pt-BR" sz="3300" spc="330" dirty="0">
              <a:solidFill>
                <a:srgbClr val="E4A637"/>
              </a:solidFill>
              <a:latin typeface="Lato Bold"/>
              <a:ea typeface="Lato Bold"/>
            </a:endParaRPr>
          </a:p>
        </p:txBody>
      </p:sp>
      <p:sp>
        <p:nvSpPr>
          <p:cNvPr id="7" name="TextBox 7"/>
          <p:cNvSpPr txBox="1"/>
          <p:nvPr/>
        </p:nvSpPr>
        <p:spPr>
          <a:xfrm>
            <a:off x="548267" y="5787429"/>
            <a:ext cx="16211110" cy="2183904"/>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ea typeface="Lato"/>
              </a:rPr>
              <a:t>O Edital previa que, na hipótese da adjudicatária não assinar o contrato, deveriam ser analisadas as ofertas subsequentes pela ordem de classificação. Tal previsão não está completamente de acordo com o procedimento disciplinado no dispositivo legal atinente à matéria (art. 90, §2º, da Lei nº 14.133/2021), que apregoa que a Administração inicialmente deve convocar as licitantes, respeitando a ordem de classificação da licitação, para a celebração do contrato </a:t>
            </a:r>
            <a:r>
              <a:rPr lang="pt-BR" sz="2500" dirty="0" smtClean="0">
                <a:solidFill>
                  <a:srgbClr val="000000"/>
                </a:solidFill>
                <a:latin typeface="Lato Bold"/>
              </a:rPr>
              <a:t>nas condições propostas pela licitante vencedora.</a:t>
            </a:r>
            <a:endParaRPr lang="pt-BR" sz="2500" dirty="0">
              <a:solidFill>
                <a:srgbClr val="000000"/>
              </a:solidFill>
              <a:latin typeface="Lato Bo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650626"/>
            <a:ext cx="15697395" cy="1423467"/>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IV -</a:t>
            </a:r>
            <a:r>
              <a:rPr lang="pt-BR" sz="3300" spc="330" dirty="0" smtClean="0">
                <a:solidFill>
                  <a:srgbClr val="91782E"/>
                </a:solidFill>
                <a:latin typeface="Lato Bold"/>
              </a:rPr>
              <a:t> </a:t>
            </a:r>
            <a:r>
              <a:rPr lang="pt-BR" sz="3300" spc="330" dirty="0" smtClean="0">
                <a:solidFill>
                  <a:srgbClr val="E4A637"/>
                </a:solidFill>
                <a:latin typeface="Lato Bold"/>
                <a:ea typeface="Lato Bold"/>
              </a:rPr>
              <a:t>Incompatibilidade do procedimento previsto no caso de ausência de assinatura do contrato por parte da adjudicatária e o regramento da NLLC.</a:t>
            </a:r>
            <a:endParaRPr lang="pt-BR" sz="3300" spc="330" dirty="0">
              <a:solidFill>
                <a:srgbClr val="E4A637"/>
              </a:solidFill>
              <a:latin typeface="Lato Bold"/>
              <a:ea typeface="Lato Bold"/>
            </a:endParaRPr>
          </a:p>
        </p:txBody>
      </p:sp>
      <p:sp>
        <p:nvSpPr>
          <p:cNvPr id="7" name="TextBox 7"/>
          <p:cNvSpPr txBox="1"/>
          <p:nvPr/>
        </p:nvSpPr>
        <p:spPr>
          <a:xfrm>
            <a:off x="548267" y="5592948"/>
            <a:ext cx="16211110" cy="3097964"/>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ea typeface="Lato"/>
              </a:rPr>
              <a:t>Em sequência e caso não haja licitantes remanescentes que aceitem igualar às condições da adjudicatária, é que a Administração deve, segundo estabelece o art. 90, § 4º, inciso I, da Lei nº 14.133/2021, convocá-las, respeitando a ordem de classificação da licitação, para negociar preços melhores, ainda que superiores ao da licitante vencedora.</a:t>
            </a:r>
          </a:p>
          <a:p>
            <a:pPr algn="just">
              <a:lnSpc>
                <a:spcPts val="3500"/>
              </a:lnSpc>
            </a:pPr>
            <a:endParaRPr lang="pt-BR" sz="2500" dirty="0" smtClean="0">
              <a:solidFill>
                <a:srgbClr val="000000"/>
              </a:solidFill>
              <a:latin typeface="Lato"/>
              <a:ea typeface="Lato"/>
            </a:endParaRPr>
          </a:p>
          <a:p>
            <a:pPr marL="539751" lvl="1" indent="-269876" algn="just">
              <a:lnSpc>
                <a:spcPts val="3500"/>
              </a:lnSpc>
              <a:buFont typeface="Arial"/>
              <a:buChar char="•"/>
            </a:pPr>
            <a:r>
              <a:rPr lang="pt-BR" sz="2500" dirty="0" smtClean="0">
                <a:solidFill>
                  <a:srgbClr val="000000"/>
                </a:solidFill>
                <a:latin typeface="Lato"/>
                <a:ea typeface="Lato"/>
              </a:rPr>
              <a:t>Por fim, na hipótese de restarem fracassados os procedimentos acima, é que a Administração deve adjudicar e celebrar o contrato nas condições ofertadas pelas licitantes remanescentes, em atenção à disciplina do art. 90, § 4º, inciso II, da Lei nº 14.133/2021.</a:t>
            </a:r>
            <a:endParaRPr lang="pt-BR" sz="2500" dirty="0">
              <a:solidFill>
                <a:srgbClr val="000000"/>
              </a:solidFill>
              <a:latin typeface="Lato"/>
              <a:ea typeface="Lat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 - </a:t>
            </a:r>
            <a:r>
              <a:rPr lang="en-US" sz="3300" spc="330">
                <a:solidFill>
                  <a:srgbClr val="E4A637"/>
                </a:solidFill>
                <a:latin typeface="Lato Bold"/>
                <a:ea typeface="Lato Bold"/>
              </a:rPr>
              <a:t>Va﻿lores de multas previstas no Edital em dissonância com a previsão legal.</a:t>
            </a:r>
          </a:p>
        </p:txBody>
      </p:sp>
      <p:sp>
        <p:nvSpPr>
          <p:cNvPr id="7" name="TextBox 7"/>
          <p:cNvSpPr txBox="1"/>
          <p:nvPr/>
        </p:nvSpPr>
        <p:spPr>
          <a:xfrm>
            <a:off x="548267" y="5623850"/>
            <a:ext cx="16211110" cy="3060005"/>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ea typeface="Lato"/>
              </a:rPr>
              <a:t>O art. 156, § 3º, da Lei nº 14.133/2021, prevê que o valor das multas aplicadas por infrações administrativas não poderá ser inferior a 0,5% (cinco décimos por cento) do valor do contrato licitado, sendo verificada a existência de diversas previsões em patamar inferior no Edital e na Minuta de Contrato.</a:t>
            </a:r>
          </a:p>
          <a:p>
            <a:pPr algn="just">
              <a:lnSpc>
                <a:spcPts val="3500"/>
              </a:lnSpc>
            </a:pPr>
            <a:endParaRPr lang="en-US" sz="2500">
              <a:solidFill>
                <a:srgbClr val="000000"/>
              </a:solidFill>
              <a:latin typeface="Lato"/>
              <a:ea typeface="Lato"/>
            </a:endParaRPr>
          </a:p>
          <a:p>
            <a:pPr marL="539751" lvl="1" indent="-269876" algn="just">
              <a:lnSpc>
                <a:spcPts val="3500"/>
              </a:lnSpc>
              <a:buFont typeface="Arial"/>
              <a:buChar char="•"/>
            </a:pPr>
            <a:r>
              <a:rPr lang="en-US" sz="2500">
                <a:solidFill>
                  <a:srgbClr val="000000"/>
                </a:solidFill>
                <a:latin typeface="Lato"/>
              </a:rPr>
              <a:t>Assim, foi determinado que a Jurisdicionada adequasse todos os valores relativos a previsão de multas no Edital e na Minuta de Contrato, de maneira a que os montantes fossem iguais ou superiores a 0,5% do valor do contrato.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 -</a:t>
            </a:r>
            <a:r>
              <a:rPr lang="en-US" sz="3300" spc="330">
                <a:solidFill>
                  <a:srgbClr val="E4A637"/>
                </a:solidFill>
                <a:latin typeface="Lato Bold"/>
                <a:ea typeface="Lato Bold"/>
              </a:rPr>
              <a:t> P﻿revisão de tratamento diferenciado para ME/EPPs em hipóteses cuja aplicação do referido tratamento não é devida.</a:t>
            </a:r>
          </a:p>
        </p:txBody>
      </p:sp>
      <p:sp>
        <p:nvSpPr>
          <p:cNvPr id="7" name="TextBox 7"/>
          <p:cNvSpPr txBox="1"/>
          <p:nvPr/>
        </p:nvSpPr>
        <p:spPr>
          <a:xfrm>
            <a:off x="548267" y="5360078"/>
            <a:ext cx="16211110" cy="3097964"/>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Em diversos subitens do Edital foram verificadas normas atinentes a tratamento diferenciado e favorecido para as ME/</a:t>
            </a:r>
            <a:r>
              <a:rPr lang="pt-BR" sz="2500" dirty="0" err="1" smtClean="0">
                <a:solidFill>
                  <a:srgbClr val="000000"/>
                </a:solidFill>
                <a:latin typeface="Lato"/>
              </a:rPr>
              <a:t>EPPs</a:t>
            </a:r>
            <a:r>
              <a:rPr lang="pt-BR" sz="2500" dirty="0" smtClean="0">
                <a:solidFill>
                  <a:srgbClr val="000000"/>
                </a:solidFill>
                <a:latin typeface="Lato"/>
              </a:rPr>
              <a:t>, em perfeita consonância com as disposições previstas na Lei Complementar n.º 123/2006.</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ea typeface="Lato"/>
              </a:rPr>
              <a:t>Ocorre, no entanto, que tal tratamento não deve ser aplicado para licitações que versem sobre obras e serviços de engenharia com valor global estimado que ultrapasse a receita bruta máxima admitida para fins de enquadramento como empresa de pequeno porte, conforme disciplina o art. 4, § 1º, inciso II, da Lei n.º 14.133/2021.</a:t>
            </a:r>
            <a:endParaRPr lang="pt-BR" sz="2500" dirty="0">
              <a:solidFill>
                <a:srgbClr val="000000"/>
              </a:solidFill>
              <a:latin typeface="Lato"/>
              <a:ea typeface="Lat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 -</a:t>
            </a:r>
            <a:r>
              <a:rPr lang="en-US" sz="3300" spc="330">
                <a:solidFill>
                  <a:srgbClr val="E4A637"/>
                </a:solidFill>
                <a:latin typeface="Lato Bold"/>
                <a:ea typeface="Lato Bold"/>
              </a:rPr>
              <a:t> P﻿revisão de tratamento diferenciado para ME/EPPs em hipóteses cuja aplicação do referido tratamento não é devida.</a:t>
            </a:r>
          </a:p>
        </p:txBody>
      </p:sp>
      <p:sp>
        <p:nvSpPr>
          <p:cNvPr id="7" name="TextBox 7"/>
          <p:cNvSpPr txBox="1"/>
          <p:nvPr/>
        </p:nvSpPr>
        <p:spPr>
          <a:xfrm>
            <a:off x="548267" y="5466395"/>
            <a:ext cx="16211110" cy="3546805"/>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Dessa forma, em licitações de obras e serviços de engenharia, em que o valor estimado supere R$ 4.800.000,00 (quatro milhões e oitocentos mil reais), que é a receita bruta máxima admitida para fins de enquadramento em empresa de pequeno porte, segundo previsão expressa no art. 3º, inciso II, da Lei Complementar n.º 123/2006, não deve ser concedido tratamento diferenciado.</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Assim, foi determinado que a Jurisdicionada se abstivesse de estabelecer, no Edital de Licitação, disposições previstas nos arts. 42 a 49 da Lei Complementar n.º 123/2006, em razão da já citada vedação legal contida na Lei n.º 14.133/2021.</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VII -</a:t>
            </a:r>
            <a:r>
              <a:rPr lang="en-US" sz="3300" spc="330">
                <a:solidFill>
                  <a:srgbClr val="E4A637"/>
                </a:solidFill>
                <a:latin typeface="Lato Bold"/>
              </a:rPr>
              <a:t> Prazo mínimo considerado entre a divulgação do Edital e a data de abertura das propostas – Obra Comum x Obra Especial.</a:t>
            </a:r>
          </a:p>
        </p:txBody>
      </p:sp>
      <p:sp>
        <p:nvSpPr>
          <p:cNvPr id="7" name="TextBox 7"/>
          <p:cNvSpPr txBox="1"/>
          <p:nvPr/>
        </p:nvSpPr>
        <p:spPr>
          <a:xfrm>
            <a:off x="548267" y="5392340"/>
            <a:ext cx="16211110" cy="3060005"/>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NLLC divide obras em duas espécies: comum e especial, apesar da ausência de qualquer definição na Lei de como classificar determinada obra em uma ou outra espécie.</a:t>
            </a:r>
          </a:p>
          <a:p>
            <a:pPr algn="just">
              <a:lnSpc>
                <a:spcPts val="3500"/>
              </a:lnSpc>
            </a:pPr>
            <a:endParaRPr lang="en-US" sz="2500">
              <a:solidFill>
                <a:srgbClr val="000000"/>
              </a:solidFill>
              <a:latin typeface="Lato"/>
            </a:endParaRPr>
          </a:p>
          <a:p>
            <a:pPr marL="539751" lvl="1" indent="-269876" algn="just">
              <a:lnSpc>
                <a:spcPts val="3500"/>
              </a:lnSpc>
              <a:buFont typeface="Arial"/>
              <a:buChar char="•"/>
            </a:pPr>
            <a:r>
              <a:rPr lang="en-US" sz="2500">
                <a:solidFill>
                  <a:srgbClr val="000000"/>
                </a:solidFill>
                <a:latin typeface="Lato"/>
              </a:rPr>
              <a:t>As discussões envolvendo o correto enquadramento de determinado empreendimento como “obra comum” ou como “obra especial” de engenharia representa assunto que vem ganhando corpo no meio técnico especializado, havendo uma série de publicações que tentam trazer parâmetros que possibilitem uma classificação mais objetiva.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650626"/>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VII -</a:t>
            </a:r>
            <a:r>
              <a:rPr lang="en-US" sz="3300" spc="330">
                <a:solidFill>
                  <a:srgbClr val="E4A637"/>
                </a:solidFill>
                <a:latin typeface="Lato Bold"/>
              </a:rPr>
              <a:t> Prazo mínimo considerado entre a divulgação do Edital e a data de abertura das propostas – Obra Comum x Obra Especial.</a:t>
            </a:r>
          </a:p>
        </p:txBody>
      </p:sp>
      <p:sp>
        <p:nvSpPr>
          <p:cNvPr id="7" name="TextBox 7"/>
          <p:cNvSpPr txBox="1"/>
          <p:nvPr/>
        </p:nvSpPr>
        <p:spPr>
          <a:xfrm>
            <a:off x="548267" y="5392340"/>
            <a:ext cx="16711033" cy="3060005"/>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A situação atual das discussões sobre o tema demonstra uma gama de opiniões doutrinárias por vezes bastante conflitantes. Em outras palavras, um mesmo empreendimento certamente seria classificado por alguns como uma “obra comum” e por outros como “obra especial”.</a:t>
            </a:r>
          </a:p>
          <a:p>
            <a:pPr algn="just">
              <a:lnSpc>
                <a:spcPts val="3500"/>
              </a:lnSpc>
            </a:pPr>
            <a:endParaRPr lang="en-US" sz="2500">
              <a:solidFill>
                <a:srgbClr val="000000"/>
              </a:solidFill>
              <a:latin typeface="Lato"/>
            </a:endParaRPr>
          </a:p>
          <a:p>
            <a:pPr marL="539751" lvl="1" indent="-269876" algn="just">
              <a:lnSpc>
                <a:spcPts val="3500"/>
              </a:lnSpc>
              <a:buFont typeface="Arial"/>
              <a:buChar char="•"/>
            </a:pPr>
            <a:r>
              <a:rPr lang="en-US" sz="2500">
                <a:solidFill>
                  <a:srgbClr val="000000"/>
                </a:solidFill>
                <a:latin typeface="Lato"/>
              </a:rPr>
              <a:t>Não é possível ainda se socorrer de entendimentos jurisprudenciais sólidos para dirimir a questão, em função do pouquíssimo tempo de vigência da Lei n.º 14.133/2021 e da ausência de julgados que tratem especificamente da matéria.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31196" y="8443513"/>
            <a:ext cx="16228104" cy="683007"/>
          </a:xfrm>
          <a:prstGeom prst="rect">
            <a:avLst/>
          </a:prstGeom>
        </p:spPr>
        <p:txBody>
          <a:bodyPr lIns="0" tIns="0" rIns="0" bIns="0" rtlCol="0" anchor="t">
            <a:spAutoFit/>
          </a:bodyPr>
          <a:lstStyle/>
          <a:p>
            <a:pPr algn="just">
              <a:lnSpc>
                <a:spcPts val="2800"/>
              </a:lnSpc>
            </a:pPr>
            <a:r>
              <a:rPr lang="pt-BR" sz="2000" baseline="30000" dirty="0" smtClean="0">
                <a:solidFill>
                  <a:srgbClr val="E4A637"/>
                </a:solidFill>
                <a:latin typeface="Lato Bold"/>
              </a:rPr>
              <a:t>1 </a:t>
            </a:r>
            <a:r>
              <a:rPr lang="pt-BR" sz="2000" dirty="0" smtClean="0">
                <a:solidFill>
                  <a:srgbClr val="E4A637"/>
                </a:solidFill>
                <a:latin typeface="Lato Bold"/>
              </a:rPr>
              <a:t>Processo TCMRio nº 40/100.178/2024. Inteiro teor disponível para consulta no site do Tribunal em https://etcm.tcmrio.tc.br/processo/Ficha?Ctid=2213371</a:t>
            </a:r>
            <a:endParaRPr lang="pt-BR" sz="2000" dirty="0">
              <a:solidFill>
                <a:srgbClr val="E4A637"/>
              </a:solidFill>
              <a:latin typeface="Lato Bold"/>
            </a:endParaRPr>
          </a:p>
        </p:txBody>
      </p:sp>
      <p:sp>
        <p:nvSpPr>
          <p:cNvPr id="9" name="TextBox 9"/>
          <p:cNvSpPr txBox="1"/>
          <p:nvPr/>
        </p:nvSpPr>
        <p:spPr>
          <a:xfrm>
            <a:off x="548267" y="5040277"/>
            <a:ext cx="16211110" cy="2962349"/>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Dessa forma, ao se considerar o objeto de determinada concorrência como uma “obra comum” e fixar um prazo de 10 dias úteis entre a publicação e a abertura das propostas, o controle concomitante do TCMRio fica praticamente inviabilizado.</a:t>
            </a:r>
          </a:p>
          <a:p>
            <a:pPr algn="just">
              <a:lnSpc>
                <a:spcPts val="21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Em recente caso concreto</a:t>
            </a:r>
            <a:r>
              <a:rPr lang="pt-BR" sz="2500" baseline="30000" dirty="0" smtClean="0">
                <a:solidFill>
                  <a:srgbClr val="000000"/>
                </a:solidFill>
                <a:latin typeface="Lato"/>
              </a:rPr>
              <a:t>1</a:t>
            </a:r>
            <a:r>
              <a:rPr lang="pt-BR" sz="2500" dirty="0" smtClean="0">
                <a:solidFill>
                  <a:srgbClr val="000000"/>
                </a:solidFill>
                <a:latin typeface="Lato"/>
              </a:rPr>
              <a:t>, a Administração Municipal adotou este entendimento em uma licitação para construção de nova unidade de atenção primária de saúde, sendo o tema debatido detalhadamente nos autos do processo.</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718145"/>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4.</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grpSp>
        <p:nvGrpSpPr>
          <p:cNvPr id="7" name="Group 7"/>
          <p:cNvGrpSpPr/>
          <p:nvPr/>
        </p:nvGrpSpPr>
        <p:grpSpPr>
          <a:xfrm>
            <a:off x="548267" y="5319713"/>
            <a:ext cx="16711033" cy="3141886"/>
            <a:chOff x="0" y="-57149"/>
            <a:chExt cx="22281378" cy="4189182"/>
          </a:xfrm>
        </p:grpSpPr>
        <p:sp>
          <p:nvSpPr>
            <p:cNvPr id="8" name="TextBox 8"/>
            <p:cNvSpPr txBox="1"/>
            <p:nvPr/>
          </p:nvSpPr>
          <p:spPr>
            <a:xfrm>
              <a:off x="0" y="-57149"/>
              <a:ext cx="22281378" cy="4189182"/>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Em resposta à diligência baixada pelo TCMRio para esclarecimentos sobre o assunto, a Jurisdicionada trouxe seu entendimento de que o objeto do Certame deveria ser enquadrado como “obra comum” de engenharia, utilizando como principal balizador técnico para o referido entendimento o conteúdo da Nota Técnica IBR 001/2021 do Instituto Brasileiro de Auditoria de Obras Públicas (IBRAOP).</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Em extensa instrução, o Corpo Técnico do TCMRio teceu suas considerações sobre a matéria, trazendo inclusive opiniões da doutrina em sentido contrário.</a:t>
              </a:r>
              <a:endParaRPr lang="pt-BR" sz="2500" dirty="0">
                <a:solidFill>
                  <a:srgbClr val="000000"/>
                </a:solidFill>
                <a:latin typeface="Lato"/>
              </a:endParaRPr>
            </a:p>
          </p:txBody>
        </p:sp>
        <p:sp>
          <p:nvSpPr>
            <p:cNvPr id="9" name="TextBox 9"/>
            <p:cNvSpPr txBox="1"/>
            <p:nvPr/>
          </p:nvSpPr>
          <p:spPr>
            <a:xfrm>
              <a:off x="7031970" y="2019187"/>
              <a:ext cx="160101" cy="278196"/>
            </a:xfrm>
            <a:prstGeom prst="rect">
              <a:avLst/>
            </a:prstGeom>
          </p:spPr>
          <p:txBody>
            <a:bodyPr lIns="0" tIns="0" rIns="0" bIns="0" rtlCol="0" anchor="t">
              <a:spAutoFit/>
            </a:bodyPr>
            <a:lstStyle/>
            <a:p>
              <a:pPr algn="just">
                <a:lnSpc>
                  <a:spcPts val="1820"/>
                </a:lnSpc>
              </a:pPr>
              <a:r>
                <a:rPr lang="pt-BR" sz="1300" dirty="0" smtClean="0">
                  <a:solidFill>
                    <a:srgbClr val="000000"/>
                  </a:solidFill>
                  <a:latin typeface="Lato Bold"/>
                </a:rPr>
                <a:t>1</a:t>
              </a:r>
              <a:endParaRPr lang="pt-BR" sz="1300" dirty="0">
                <a:solidFill>
                  <a:srgbClr val="000000"/>
                </a:solidFill>
                <a:latin typeface="Lato Bold"/>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548267" y="5297650"/>
            <a:ext cx="16211110" cy="1795363"/>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Interessante notar que um dos artigos consultados</a:t>
            </a:r>
            <a:r>
              <a:rPr lang="pt-BR" sz="2500" baseline="30000" dirty="0" smtClean="0">
                <a:solidFill>
                  <a:srgbClr val="000000"/>
                </a:solidFill>
                <a:latin typeface="Lato"/>
              </a:rPr>
              <a:t>2</a:t>
            </a:r>
            <a:r>
              <a:rPr lang="pt-BR" sz="2500" dirty="0" smtClean="0">
                <a:solidFill>
                  <a:srgbClr val="000000"/>
                </a:solidFill>
                <a:latin typeface="Lato"/>
              </a:rPr>
              <a:t> figura como bibliografia de referência indicada na </a:t>
            </a:r>
            <a:r>
              <a:rPr lang="pt-BR" sz="2500" dirty="0" smtClean="0">
                <a:solidFill>
                  <a:srgbClr val="000000"/>
                </a:solidFill>
                <a:latin typeface="Lato"/>
              </a:rPr>
              <a:t>Nota Técnica </a:t>
            </a:r>
            <a:r>
              <a:rPr lang="pt-BR" sz="2500" dirty="0" smtClean="0">
                <a:solidFill>
                  <a:srgbClr val="000000"/>
                </a:solidFill>
                <a:latin typeface="Lato"/>
              </a:rPr>
              <a:t>IBR 001/2021 do IBRAOP, ou seja, o documento técnico utilizado pela Jurisdicionada como principal fonte para sua conclusão de enquadramento do objeto do Certame como “obra comum”, por sua vez, se referencia a outro tratado técnico que leva à conclusão distinta, ou seja, que se trataria de uma “obra especial”.</a:t>
            </a:r>
            <a:endParaRPr lang="pt-BR" sz="2500" dirty="0">
              <a:solidFill>
                <a:srgbClr val="000000"/>
              </a:solidFill>
              <a:latin typeface="Lato"/>
            </a:endParaRPr>
          </a:p>
        </p:txBody>
      </p:sp>
      <p:sp>
        <p:nvSpPr>
          <p:cNvPr id="9" name="TextBox 9"/>
          <p:cNvSpPr txBox="1"/>
          <p:nvPr/>
        </p:nvSpPr>
        <p:spPr>
          <a:xfrm>
            <a:off x="1030826" y="7929328"/>
            <a:ext cx="15728551" cy="1054000"/>
          </a:xfrm>
          <a:prstGeom prst="rect">
            <a:avLst/>
          </a:prstGeom>
        </p:spPr>
        <p:txBody>
          <a:bodyPr lIns="0" tIns="0" rIns="0" bIns="0" rtlCol="0" anchor="t">
            <a:spAutoFit/>
          </a:bodyPr>
          <a:lstStyle/>
          <a:p>
            <a:pPr algn="just">
              <a:lnSpc>
                <a:spcPts val="2800"/>
              </a:lnSpc>
            </a:pPr>
            <a:r>
              <a:rPr lang="pt-BR" sz="2000" dirty="0" smtClean="0">
                <a:solidFill>
                  <a:srgbClr val="E4A637"/>
                </a:solidFill>
                <a:latin typeface="Lato Bold"/>
              </a:rPr>
              <a:t> </a:t>
            </a:r>
            <a:r>
              <a:rPr lang="pt-BR" sz="2000" baseline="30000" dirty="0" smtClean="0">
                <a:solidFill>
                  <a:srgbClr val="E4A637"/>
                </a:solidFill>
                <a:latin typeface="Lato Bold"/>
              </a:rPr>
              <a:t>2</a:t>
            </a:r>
            <a:r>
              <a:rPr lang="pt-BR" sz="2000" dirty="0" smtClean="0">
                <a:solidFill>
                  <a:srgbClr val="E4A637"/>
                </a:solidFill>
                <a:latin typeface="Lato Bold"/>
              </a:rPr>
              <a:t> MORINI, Fernando Celso. O desafio de definir e classificar obra comum e obra especial de engenharia. Nova Lei de Licitações (Lei nº 14.133/2021) [e-book]. Organizado pelo Instituto Brasileiro de Auditoria de Obras Públicas – IBRAOP. 1ª edição. Cuiabá-MT: Carlini &amp; Caniato Editorial, 2021. pg. 32. Disponível em: https://www.ibraop.org.br/Publicacoes/ebook_NLL/. Acesso em 06/03/2024.</a:t>
            </a:r>
            <a:endParaRPr lang="pt-BR" sz="2000" dirty="0">
              <a:solidFill>
                <a:srgbClr val="E4A637"/>
              </a:solidFill>
              <a:latin typeface="Lato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8406268" y="4609567"/>
            <a:ext cx="1475464" cy="1067867"/>
          </a:xfrm>
          <a:custGeom>
            <a:avLst/>
            <a:gdLst/>
            <a:ahLst/>
            <a:cxnLst/>
            <a:rect l="l" t="t" r="r" b="b"/>
            <a:pathLst>
              <a:path w="1475464" h="1067867">
                <a:moveTo>
                  <a:pt x="0" y="0"/>
                </a:moveTo>
                <a:lnTo>
                  <a:pt x="1475464" y="0"/>
                </a:lnTo>
                <a:lnTo>
                  <a:pt x="1475464" y="1067866"/>
                </a:lnTo>
                <a:lnTo>
                  <a:pt x="0" y="10678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pt-BR"/>
          </a:p>
        </p:txBody>
      </p:sp>
      <p:sp>
        <p:nvSpPr>
          <p:cNvPr id="4" name="Freeform 4"/>
          <p:cNvSpPr/>
          <p:nvPr/>
        </p:nvSpPr>
        <p:spPr>
          <a:xfrm>
            <a:off x="14463257" y="4577675"/>
            <a:ext cx="1099759" cy="1099759"/>
          </a:xfrm>
          <a:custGeom>
            <a:avLst/>
            <a:gdLst/>
            <a:ahLst/>
            <a:cxnLst/>
            <a:rect l="l" t="t" r="r" b="b"/>
            <a:pathLst>
              <a:path w="1099759" h="1099759">
                <a:moveTo>
                  <a:pt x="0" y="0"/>
                </a:moveTo>
                <a:lnTo>
                  <a:pt x="1099759" y="0"/>
                </a:lnTo>
                <a:lnTo>
                  <a:pt x="1099759" y="1099758"/>
                </a:lnTo>
                <a:lnTo>
                  <a:pt x="0" y="10997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pt-BR"/>
          </a:p>
        </p:txBody>
      </p:sp>
      <p:sp>
        <p:nvSpPr>
          <p:cNvPr id="5" name="Freeform 5"/>
          <p:cNvSpPr/>
          <p:nvPr/>
        </p:nvSpPr>
        <p:spPr>
          <a:xfrm>
            <a:off x="2872911" y="4686408"/>
            <a:ext cx="955703" cy="1000736"/>
          </a:xfrm>
          <a:custGeom>
            <a:avLst/>
            <a:gdLst/>
            <a:ahLst/>
            <a:cxnLst/>
            <a:rect l="l" t="t" r="r" b="b"/>
            <a:pathLst>
              <a:path w="955703" h="1000736">
                <a:moveTo>
                  <a:pt x="0" y="0"/>
                </a:moveTo>
                <a:lnTo>
                  <a:pt x="955703" y="0"/>
                </a:lnTo>
                <a:lnTo>
                  <a:pt x="955703" y="1000735"/>
                </a:lnTo>
                <a:lnTo>
                  <a:pt x="0" y="10007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pt-BR"/>
          </a:p>
        </p:txBody>
      </p:sp>
      <p:sp>
        <p:nvSpPr>
          <p:cNvPr id="6" name="TextBox 6"/>
          <p:cNvSpPr txBox="1"/>
          <p:nvPr/>
        </p:nvSpPr>
        <p:spPr>
          <a:xfrm>
            <a:off x="1061982" y="2296751"/>
            <a:ext cx="2766631" cy="698246"/>
          </a:xfrm>
          <a:prstGeom prst="rect">
            <a:avLst/>
          </a:prstGeom>
        </p:spPr>
        <p:txBody>
          <a:bodyPr wrap="square" lIns="0" tIns="0" rIns="0" bIns="0" rtlCol="0" anchor="t">
            <a:spAutoFit/>
          </a:bodyPr>
          <a:lstStyle/>
          <a:p>
            <a:pPr algn="l">
              <a:lnSpc>
                <a:spcPts val="5632"/>
              </a:lnSpc>
            </a:pPr>
            <a:r>
              <a:rPr lang="en-US" sz="4400" dirty="0" err="1">
                <a:solidFill>
                  <a:srgbClr val="083050"/>
                </a:solidFill>
                <a:latin typeface="Antonio Bold"/>
              </a:rPr>
              <a:t>Introdução</a:t>
            </a:r>
            <a:endParaRPr lang="en-US" sz="4400" dirty="0">
              <a:solidFill>
                <a:srgbClr val="083050"/>
              </a:solidFill>
              <a:latin typeface="Antonio Bold"/>
            </a:endParaRPr>
          </a:p>
        </p:txBody>
      </p:sp>
      <p:sp>
        <p:nvSpPr>
          <p:cNvPr id="7" name="TextBox 7"/>
          <p:cNvSpPr txBox="1"/>
          <p:nvPr/>
        </p:nvSpPr>
        <p:spPr>
          <a:xfrm>
            <a:off x="1061983" y="6091651"/>
            <a:ext cx="4577560" cy="2362200"/>
          </a:xfrm>
          <a:prstGeom prst="rect">
            <a:avLst/>
          </a:prstGeom>
        </p:spPr>
        <p:txBody>
          <a:bodyPr lIns="0" tIns="0" rIns="0" bIns="0" rtlCol="0" anchor="t">
            <a:spAutoFit/>
          </a:bodyPr>
          <a:lstStyle/>
          <a:p>
            <a:pPr algn="just">
              <a:lnSpc>
                <a:spcPts val="3750"/>
              </a:lnSpc>
            </a:pPr>
            <a:r>
              <a:rPr lang="en-US" sz="2500">
                <a:solidFill>
                  <a:srgbClr val="000000"/>
                </a:solidFill>
                <a:latin typeface="Lato Light"/>
              </a:rPr>
              <a:t>No município do Rio de Janeiro, o TCMRio determina a </a:t>
            </a:r>
            <a:r>
              <a:rPr lang="en-US" sz="2500">
                <a:solidFill>
                  <a:srgbClr val="000000"/>
                </a:solidFill>
                <a:latin typeface="Lato Bold"/>
              </a:rPr>
              <a:t>remessa</a:t>
            </a:r>
            <a:r>
              <a:rPr lang="en-US" sz="2500">
                <a:solidFill>
                  <a:srgbClr val="000000"/>
                </a:solidFill>
                <a:latin typeface="Lato Light"/>
              </a:rPr>
              <a:t> dos</a:t>
            </a:r>
            <a:r>
              <a:rPr lang="en-US" sz="2500">
                <a:solidFill>
                  <a:srgbClr val="000000"/>
                </a:solidFill>
                <a:latin typeface="Lato Bold"/>
              </a:rPr>
              <a:t> Editais de Concorrência</a:t>
            </a:r>
            <a:r>
              <a:rPr lang="en-US" sz="2500">
                <a:solidFill>
                  <a:srgbClr val="000000"/>
                </a:solidFill>
                <a:latin typeface="Lato Light"/>
              </a:rPr>
              <a:t> em até </a:t>
            </a:r>
            <a:r>
              <a:rPr lang="en-US" sz="2500">
                <a:solidFill>
                  <a:srgbClr val="000000"/>
                </a:solidFill>
                <a:latin typeface="Lato Bold"/>
              </a:rPr>
              <a:t>03 dias úteis</a:t>
            </a:r>
            <a:r>
              <a:rPr lang="en-US" sz="2500">
                <a:solidFill>
                  <a:srgbClr val="000000"/>
                </a:solidFill>
                <a:latin typeface="Lato Light"/>
              </a:rPr>
              <a:t> a contar da publicação do aviso de licitação.</a:t>
            </a:r>
          </a:p>
        </p:txBody>
      </p:sp>
      <p:sp>
        <p:nvSpPr>
          <p:cNvPr id="8" name="TextBox 8"/>
          <p:cNvSpPr txBox="1"/>
          <p:nvPr/>
        </p:nvSpPr>
        <p:spPr>
          <a:xfrm>
            <a:off x="6855220" y="5943600"/>
            <a:ext cx="4577560" cy="3411190"/>
          </a:xfrm>
          <a:prstGeom prst="rect">
            <a:avLst/>
          </a:prstGeom>
        </p:spPr>
        <p:txBody>
          <a:bodyPr lIns="0" tIns="0" rIns="0" bIns="0" rtlCol="0" anchor="t">
            <a:spAutoFit/>
          </a:bodyPr>
          <a:lstStyle/>
          <a:p>
            <a:pPr algn="just">
              <a:lnSpc>
                <a:spcPts val="3750"/>
              </a:lnSpc>
            </a:pPr>
            <a:r>
              <a:rPr lang="pt-BR" sz="2500" dirty="0" smtClean="0">
                <a:solidFill>
                  <a:srgbClr val="000000"/>
                </a:solidFill>
                <a:latin typeface="Lato Light"/>
              </a:rPr>
              <a:t>A sequência e os prazos de tramitação interna dos autos de Editais de Concorrência até a votação em Plenário </a:t>
            </a:r>
            <a:r>
              <a:rPr lang="pt-BR" sz="2500" dirty="0" smtClean="0">
                <a:solidFill>
                  <a:srgbClr val="000000"/>
                </a:solidFill>
                <a:latin typeface="Lato Bold"/>
              </a:rPr>
              <a:t>tentam assegurar </a:t>
            </a:r>
            <a:r>
              <a:rPr lang="pt-BR" sz="2500" dirty="0" smtClean="0">
                <a:solidFill>
                  <a:srgbClr val="000000"/>
                </a:solidFill>
                <a:latin typeface="Lato Light"/>
              </a:rPr>
              <a:t>que o exame seja finalizado antes do prazo para realização do certame.</a:t>
            </a:r>
            <a:endParaRPr lang="pt-BR" sz="2500" dirty="0">
              <a:solidFill>
                <a:srgbClr val="000000"/>
              </a:solidFill>
              <a:latin typeface="Lato Light"/>
            </a:endParaRPr>
          </a:p>
        </p:txBody>
      </p:sp>
      <p:sp>
        <p:nvSpPr>
          <p:cNvPr id="9" name="TextBox 9"/>
          <p:cNvSpPr txBox="1"/>
          <p:nvPr/>
        </p:nvSpPr>
        <p:spPr>
          <a:xfrm>
            <a:off x="12651980" y="6091651"/>
            <a:ext cx="4577560" cy="2362200"/>
          </a:xfrm>
          <a:prstGeom prst="rect">
            <a:avLst/>
          </a:prstGeom>
        </p:spPr>
        <p:txBody>
          <a:bodyPr lIns="0" tIns="0" rIns="0" bIns="0" rtlCol="0" anchor="t">
            <a:spAutoFit/>
          </a:bodyPr>
          <a:lstStyle/>
          <a:p>
            <a:pPr algn="just">
              <a:lnSpc>
                <a:spcPts val="3750"/>
              </a:lnSpc>
            </a:pPr>
            <a:r>
              <a:rPr lang="en-US" sz="2500">
                <a:solidFill>
                  <a:srgbClr val="000000"/>
                </a:solidFill>
                <a:latin typeface="Lato Light"/>
              </a:rPr>
              <a:t>Existe um </a:t>
            </a:r>
            <a:r>
              <a:rPr lang="en-US" sz="2500">
                <a:solidFill>
                  <a:srgbClr val="000000"/>
                </a:solidFill>
                <a:latin typeface="Lato Bold"/>
              </a:rPr>
              <a:t>setor específico</a:t>
            </a:r>
            <a:r>
              <a:rPr lang="en-US" sz="2500">
                <a:solidFill>
                  <a:srgbClr val="000000"/>
                </a:solidFill>
                <a:latin typeface="Lato Light"/>
              </a:rPr>
              <a:t> para a análise de Editais de Concorrência Pública, qual seja, a 7.ª Inspetoria Geral de Controle Externo (7.ª IGE).</a:t>
            </a:r>
          </a:p>
        </p:txBody>
      </p:sp>
      <p:sp>
        <p:nvSpPr>
          <p:cNvPr id="10" name="TextBox 10"/>
          <p:cNvSpPr txBox="1"/>
          <p:nvPr/>
        </p:nvSpPr>
        <p:spPr>
          <a:xfrm>
            <a:off x="1061983" y="3208311"/>
            <a:ext cx="7125593" cy="529590"/>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Exame dos Editais pelo TCMRio</a:t>
            </a:r>
          </a:p>
        </p:txBody>
      </p:sp>
      <p:sp>
        <p:nvSpPr>
          <p:cNvPr id="11" name="TextBox 11"/>
          <p:cNvSpPr txBox="1"/>
          <p:nvPr/>
        </p:nvSpPr>
        <p:spPr>
          <a:xfrm>
            <a:off x="345943" y="2296751"/>
            <a:ext cx="32973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1.</a:t>
            </a:r>
          </a:p>
        </p:txBody>
      </p:sp>
      <p:sp>
        <p:nvSpPr>
          <p:cNvPr id="12" name="Freeform 12"/>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10"/>
            <a:stretch>
              <a:fillRect/>
            </a:stretch>
          </a:blipFill>
        </p:spPr>
        <p:txBody>
          <a:bodyPr/>
          <a:lstStyle/>
          <a:p>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718145"/>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4.</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548267" y="5305772"/>
            <a:ext cx="16025078" cy="3141886"/>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O descrito anteriormente serve para demonstrar de forma inequívoca que a matéria está longe de uma definição objetiva ou de ser pacífica, existindo argumentos aparentemente sólidos e balizados tecnicamente que podem levar a uma conclusão ou a outra diametralmente oposta.</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A própria Nota Técnica IBR 001/2021 do IBRAOP traz em seu bojo passagens que poderiam perfeitamente ser empregadas para classificar a obra em questão como “obra especial”, como por exemplo o item 8 da referida Norma a seguir transcrito.</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61983" y="5437669"/>
            <a:ext cx="15697395" cy="3546805"/>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Italics"/>
              </a:rPr>
              <a:t>“8. Considerações Finais</a:t>
            </a:r>
          </a:p>
          <a:p>
            <a:pPr algn="just">
              <a:lnSpc>
                <a:spcPts val="3500"/>
              </a:lnSpc>
            </a:pPr>
            <a:r>
              <a:rPr lang="pt-BR" sz="2500" dirty="0" smtClean="0">
                <a:solidFill>
                  <a:srgbClr val="000000"/>
                </a:solidFill>
                <a:latin typeface="Lato Italics"/>
              </a:rPr>
              <a:t>Em muitas situações, os profissionais encontrarão objetos que poderão ser entendidos tanto como obras comuns de engenharia quanto como obras especiais de engenharia, com alguma margem de dúvida, já que esse entendimento é subjetivo na própria Lei, restando à doutrina e à jurisprudência trazer mais clareza à questão.</a:t>
            </a:r>
          </a:p>
          <a:p>
            <a:pPr algn="just">
              <a:lnSpc>
                <a:spcPts val="3500"/>
              </a:lnSpc>
            </a:pPr>
            <a:r>
              <a:rPr lang="pt-BR" sz="2500" dirty="0" smtClean="0">
                <a:solidFill>
                  <a:srgbClr val="000000"/>
                </a:solidFill>
                <a:latin typeface="Lato Italics"/>
              </a:rPr>
              <a:t>Enquanto não se objetiva e não se pacifica o entendimento, </a:t>
            </a:r>
            <a:r>
              <a:rPr lang="pt-BR" sz="2500" u="sng" dirty="0" smtClean="0">
                <a:solidFill>
                  <a:srgbClr val="000000"/>
                </a:solidFill>
                <a:latin typeface="Lato Italics"/>
              </a:rPr>
              <a:t>entende-se que a cautela é a melhor opção para uma decisão que atenda ao princípio da obtenção da proposta mais vantajosa para a Administração. Nesse sentido, nas situações em que não se tem certeza se é obra comum de engenharia, é mais seguro e mais alinhado à defesa do interesse público, considerá-la como obra especial de engenharia</a:t>
            </a:r>
            <a:r>
              <a:rPr lang="pt-BR" sz="2500" dirty="0" smtClean="0">
                <a:solidFill>
                  <a:srgbClr val="000000"/>
                </a:solidFill>
                <a:latin typeface="Lato Italics"/>
              </a:rPr>
              <a:t>.”</a:t>
            </a:r>
            <a:endParaRPr lang="pt-BR" sz="2500" dirty="0">
              <a:solidFill>
                <a:srgbClr val="000000"/>
              </a:solidFill>
              <a:latin typeface="Lato Itali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38225" y="8724001"/>
            <a:ext cx="15721152" cy="589905"/>
          </a:xfrm>
          <a:prstGeom prst="rect">
            <a:avLst/>
          </a:prstGeom>
        </p:spPr>
        <p:txBody>
          <a:bodyPr lIns="0" tIns="0" rIns="0" bIns="0" rtlCol="0" anchor="t">
            <a:spAutoFit/>
          </a:bodyPr>
          <a:lstStyle/>
          <a:p>
            <a:pPr algn="just">
              <a:lnSpc>
                <a:spcPts val="2260"/>
              </a:lnSpc>
            </a:pPr>
            <a:r>
              <a:rPr lang="pt-BR" sz="2000" baseline="30000" dirty="0" smtClean="0">
                <a:solidFill>
                  <a:srgbClr val="E4A637"/>
                </a:solidFill>
                <a:latin typeface="Lato Bold"/>
              </a:rPr>
              <a:t>3</a:t>
            </a:r>
            <a:r>
              <a:rPr lang="pt-BR" sz="2000" dirty="0" smtClean="0">
                <a:solidFill>
                  <a:srgbClr val="E4A637"/>
                </a:solidFill>
                <a:latin typeface="Lato Bold"/>
              </a:rPr>
              <a:t> VISÃO DO TCE-PB SOBRE A NOVA LEI DE LICITAÇÕES E CONTRATOS. Disponível em: https://tce.pb.gov.br/publicacoes/cartilhas-manuais-e-orientacoes/visao-do-tce/VISODOTCESOBREANLLCversaofinal.pdf. Acesso em 06/03/2024.</a:t>
            </a:r>
            <a:endParaRPr lang="pt-BR" sz="2000" dirty="0">
              <a:solidFill>
                <a:srgbClr val="E4A637"/>
              </a:solidFill>
              <a:latin typeface="Lato Bold"/>
            </a:endParaRPr>
          </a:p>
        </p:txBody>
      </p:sp>
      <p:sp>
        <p:nvSpPr>
          <p:cNvPr id="9" name="TextBox 9"/>
          <p:cNvSpPr txBox="1"/>
          <p:nvPr/>
        </p:nvSpPr>
        <p:spPr>
          <a:xfrm>
            <a:off x="1061983" y="4873453"/>
            <a:ext cx="15697395" cy="3359894"/>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a:rPr>
              <a:t>O TCE-PB também já se manifestou sobre a matéria</a:t>
            </a:r>
            <a:r>
              <a:rPr lang="pt-BR" sz="2500" baseline="30000" dirty="0" smtClean="0">
                <a:solidFill>
                  <a:srgbClr val="000000"/>
                </a:solidFill>
                <a:latin typeface="Lato"/>
              </a:rPr>
              <a:t>3 </a:t>
            </a:r>
            <a:r>
              <a:rPr lang="pt-BR" sz="2500" dirty="0" smtClean="0">
                <a:solidFill>
                  <a:srgbClr val="000000"/>
                </a:solidFill>
                <a:latin typeface="Lato"/>
              </a:rPr>
              <a:t>:</a:t>
            </a:r>
          </a:p>
          <a:p>
            <a:pPr algn="just">
              <a:lnSpc>
                <a:spcPts val="1680"/>
              </a:lnSpc>
            </a:pPr>
            <a:endParaRPr lang="pt-BR" sz="2500" dirty="0" smtClean="0">
              <a:solidFill>
                <a:srgbClr val="000000"/>
              </a:solidFill>
              <a:latin typeface="Lato"/>
            </a:endParaRPr>
          </a:p>
          <a:p>
            <a:pPr algn="just">
              <a:lnSpc>
                <a:spcPts val="3500"/>
              </a:lnSpc>
            </a:pPr>
            <a:r>
              <a:rPr lang="pt-BR" sz="2500" dirty="0" smtClean="0">
                <a:solidFill>
                  <a:srgbClr val="000000"/>
                </a:solidFill>
                <a:latin typeface="Lato Italics"/>
              </a:rPr>
              <a:t>“Daí o problema que pode afetar a competitividade das contratações de obras públicas, considerando que a redução de prazo entre a publicação do edital e a realização da licitação, afeta a possibilidade de que mais empresas tenham conhecimento e disponham de maior tempo para a preparação das suas propostas.</a:t>
            </a:r>
          </a:p>
          <a:p>
            <a:pPr algn="just">
              <a:lnSpc>
                <a:spcPts val="3500"/>
              </a:lnSpc>
            </a:pPr>
            <a:r>
              <a:rPr lang="pt-BR" sz="2500" dirty="0" smtClean="0">
                <a:solidFill>
                  <a:srgbClr val="000000"/>
                </a:solidFill>
                <a:latin typeface="Lato Italics"/>
              </a:rPr>
              <a:t>Por este motivo, na ausência de entendimentos jurisprudenciais sobre este ponto, </a:t>
            </a:r>
            <a:r>
              <a:rPr lang="pt-BR" sz="2500" u="sng" dirty="0" smtClean="0">
                <a:solidFill>
                  <a:srgbClr val="000000"/>
                </a:solidFill>
                <a:latin typeface="Lato Italics"/>
              </a:rPr>
              <a:t>entendemos ser prudente para acautelar o interesse público, neste momento, adoção do maior prazo estabelecido no art. 55, inciso II, alínea “b” - 25 dias úteis.”</a:t>
            </a:r>
            <a:endParaRPr lang="pt-BR" sz="2500" u="sng" dirty="0">
              <a:solidFill>
                <a:srgbClr val="000000"/>
              </a:solidFill>
              <a:latin typeface="Lato Itali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497872"/>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VII -</a:t>
            </a:r>
            <a:r>
              <a:rPr lang="en-US" sz="3300" spc="330">
                <a:solidFill>
                  <a:srgbClr val="E4A637"/>
                </a:solidFill>
                <a:latin typeface="Lato Bold"/>
              </a:rPr>
              <a:t> Prazo mínimo considerado entre a divulgação do Edital e a data de abertura das propostas – Obra Comum x Obra Especial.</a:t>
            </a:r>
          </a:p>
        </p:txBody>
      </p:sp>
      <p:sp>
        <p:nvSpPr>
          <p:cNvPr id="7" name="TextBox 7"/>
          <p:cNvSpPr txBox="1"/>
          <p:nvPr/>
        </p:nvSpPr>
        <p:spPr>
          <a:xfrm>
            <a:off x="1061983" y="4878352"/>
            <a:ext cx="15697395" cy="1974387"/>
          </a:xfrm>
          <a:prstGeom prst="rect">
            <a:avLst/>
          </a:prstGeom>
        </p:spPr>
        <p:txBody>
          <a:bodyPr lIns="0" tIns="0" rIns="0" bIns="0" rtlCol="0" anchor="t">
            <a:spAutoFit/>
          </a:bodyPr>
          <a:lstStyle/>
          <a:p>
            <a:pPr algn="just">
              <a:lnSpc>
                <a:spcPts val="3500"/>
              </a:lnSpc>
            </a:pPr>
            <a:r>
              <a:rPr lang="en-US" sz="2500">
                <a:solidFill>
                  <a:srgbClr val="000000"/>
                </a:solidFill>
                <a:latin typeface="Lato"/>
              </a:rPr>
              <a:t>E segue o TCE-PB:</a:t>
            </a:r>
          </a:p>
          <a:p>
            <a:pPr algn="just">
              <a:lnSpc>
                <a:spcPts val="1820"/>
              </a:lnSpc>
            </a:pPr>
            <a:endParaRPr lang="en-US" sz="2500">
              <a:solidFill>
                <a:srgbClr val="000000"/>
              </a:solidFill>
              <a:latin typeface="Lato"/>
            </a:endParaRPr>
          </a:p>
          <a:p>
            <a:pPr algn="just">
              <a:lnSpc>
                <a:spcPts val="3500"/>
              </a:lnSpc>
            </a:pPr>
            <a:r>
              <a:rPr lang="en-US" sz="2500">
                <a:solidFill>
                  <a:srgbClr val="000000"/>
                </a:solidFill>
                <a:latin typeface="Lato Italics"/>
                <a:ea typeface="Lato Italics"/>
              </a:rPr>
              <a:t>“Sem a intenção de esgotar o assunto, parece-nos que a única possibilidade segura para utilização do prazo de 10 dias úteis em licitações para contratação de obras pode ocorrer quando o próprio ETP demonstrar ser possível dispensar a elaboração de “projetos”, conforme previsto no art. 18, § 3º, que diz:</a:t>
            </a:r>
          </a:p>
        </p:txBody>
      </p:sp>
      <p:sp>
        <p:nvSpPr>
          <p:cNvPr id="8" name="TextBox 8"/>
          <p:cNvSpPr txBox="1"/>
          <p:nvPr/>
        </p:nvSpPr>
        <p:spPr>
          <a:xfrm>
            <a:off x="4240206" y="7296567"/>
            <a:ext cx="12519171" cy="1745853"/>
          </a:xfrm>
          <a:prstGeom prst="rect">
            <a:avLst/>
          </a:prstGeom>
        </p:spPr>
        <p:txBody>
          <a:bodyPr lIns="0" tIns="0" rIns="0" bIns="0" rtlCol="0" anchor="t">
            <a:spAutoFit/>
          </a:bodyPr>
          <a:lstStyle/>
          <a:p>
            <a:pPr algn="just">
              <a:lnSpc>
                <a:spcPts val="3500"/>
              </a:lnSpc>
            </a:pPr>
            <a:r>
              <a:rPr lang="en-US" sz="2500">
                <a:solidFill>
                  <a:srgbClr val="000000"/>
                </a:solidFill>
                <a:latin typeface="Lato Italics"/>
              </a:rPr>
              <a:t>3º Em se tratando de estudo técnico preliminar para contratação de obras e serviços comuns de engenharia, se demonstrada a inexistência de prejuízo para a aferição dos padrões de desempenho e qualidade almejados, a especificação do objeto poderá ser realizada apenas em termo de referência ou em projeto básico, dispensada a elaboração de projetos.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497872"/>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VII -</a:t>
            </a:r>
            <a:r>
              <a:rPr lang="en-US" sz="3300" spc="330">
                <a:solidFill>
                  <a:srgbClr val="E4A637"/>
                </a:solidFill>
                <a:latin typeface="Lato Bold"/>
              </a:rPr>
              <a:t> Prazo mínimo considerado entre a divulgação do Edital e a data de abertura das propostas – Obra Comum x Obra Especial.</a:t>
            </a:r>
          </a:p>
        </p:txBody>
      </p:sp>
      <p:sp>
        <p:nvSpPr>
          <p:cNvPr id="7" name="TextBox 7"/>
          <p:cNvSpPr txBox="1"/>
          <p:nvPr/>
        </p:nvSpPr>
        <p:spPr>
          <a:xfrm>
            <a:off x="1061983" y="5473567"/>
            <a:ext cx="15697395" cy="1745853"/>
          </a:xfrm>
          <a:prstGeom prst="rect">
            <a:avLst/>
          </a:prstGeom>
        </p:spPr>
        <p:txBody>
          <a:bodyPr lIns="0" tIns="0" rIns="0" bIns="0" rtlCol="0" anchor="t">
            <a:spAutoFit/>
          </a:bodyPr>
          <a:lstStyle/>
          <a:p>
            <a:pPr algn="just">
              <a:lnSpc>
                <a:spcPts val="3500"/>
              </a:lnSpc>
            </a:pPr>
            <a:r>
              <a:rPr lang="en-US" sz="2500">
                <a:solidFill>
                  <a:srgbClr val="000000"/>
                </a:solidFill>
                <a:latin typeface="Lato Italics"/>
              </a:rPr>
              <a:t>Diante do exposto no dispositivo acima, </a:t>
            </a:r>
            <a:r>
              <a:rPr lang="en-US" sz="2500" u="sng">
                <a:solidFill>
                  <a:srgbClr val="000000"/>
                </a:solidFill>
                <a:latin typeface="Lato Italics"/>
              </a:rPr>
              <a:t>parece-nos claro que estaríamos diante de uma “obra” comum (simples) ao ponto de poder ser especificada completamente por meio de um Termo de Referência ou “projeto falado”.</a:t>
            </a:r>
          </a:p>
          <a:p>
            <a:pPr algn="just">
              <a:lnSpc>
                <a:spcPts val="3500"/>
              </a:lnSpc>
            </a:pPr>
            <a:r>
              <a:rPr lang="en-US" sz="2500" u="sng">
                <a:solidFill>
                  <a:srgbClr val="000000"/>
                </a:solidFill>
                <a:latin typeface="Lato Italics"/>
              </a:rPr>
              <a:t>Para todas as demais situações, recomenda-se adotar o prazo maior, 25 dias úteis, pois, ampliar o prazo de publicidade implica na possibilidade de ampliar o rol de interessados.”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548267" y="5461267"/>
            <a:ext cx="16211110" cy="3141886"/>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Assim, </a:t>
            </a:r>
            <a:r>
              <a:rPr lang="pt-BR" sz="2500" dirty="0" smtClean="0">
                <a:solidFill>
                  <a:srgbClr val="000000"/>
                </a:solidFill>
                <a:latin typeface="Lato"/>
              </a:rPr>
              <a:t>entende-se que não se pode olvidar </a:t>
            </a:r>
            <a:r>
              <a:rPr lang="pt-BR" sz="2500" dirty="0" smtClean="0">
                <a:solidFill>
                  <a:srgbClr val="000000"/>
                </a:solidFill>
                <a:latin typeface="Lato Bold"/>
              </a:rPr>
              <a:t>o devido dever de cautela que deve ser concedido ao assunto do prazo entre a publicação de divulgação do Edital e a data de sua realização, quando é levado em conta o interesse público que deve nortear o agir da Administração.</a:t>
            </a:r>
          </a:p>
          <a:p>
            <a:pPr algn="just">
              <a:lnSpc>
                <a:spcPts val="3500"/>
              </a:lnSpc>
            </a:pPr>
            <a:endParaRPr lang="pt-BR" sz="2500" dirty="0" smtClean="0">
              <a:solidFill>
                <a:srgbClr val="000000"/>
              </a:solidFill>
              <a:latin typeface="Lato Bold"/>
            </a:endParaRPr>
          </a:p>
          <a:p>
            <a:pPr marL="539751" lvl="1" indent="-269876" algn="just">
              <a:lnSpc>
                <a:spcPts val="3500"/>
              </a:lnSpc>
              <a:buFont typeface="Arial"/>
              <a:buChar char="•"/>
            </a:pPr>
            <a:r>
              <a:rPr lang="pt-BR" sz="2500" dirty="0" smtClean="0">
                <a:solidFill>
                  <a:srgbClr val="000000"/>
                </a:solidFill>
                <a:latin typeface="Lato"/>
              </a:rPr>
              <a:t>Analisando-se a questão pelo </a:t>
            </a:r>
            <a:r>
              <a:rPr lang="pt-BR" sz="2500" dirty="0" smtClean="0">
                <a:solidFill>
                  <a:srgbClr val="000000"/>
                </a:solidFill>
                <a:latin typeface="Lato Bold"/>
              </a:rPr>
              <a:t>viés principiológico</a:t>
            </a:r>
            <a:r>
              <a:rPr lang="pt-BR" sz="2500" dirty="0" smtClean="0">
                <a:solidFill>
                  <a:srgbClr val="000000"/>
                </a:solidFill>
                <a:latin typeface="Lato"/>
              </a:rPr>
              <a:t>, pode ser vislumbrada uma série de princípios insculpidos no art. 5º da NLLC cuja aplicação poderia auxiliar na decisão do gestor e corroborar a hipótese de adoção do prazo mais dilatado.</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78904"/>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61983" y="5770693"/>
            <a:ext cx="7227335" cy="3924151"/>
          </a:xfrm>
          <a:prstGeom prst="rect">
            <a:avLst/>
          </a:prstGeom>
        </p:spPr>
        <p:txBody>
          <a:bodyPr lIns="0" tIns="0" rIns="0" bIns="0" rtlCol="0" anchor="t">
            <a:spAutoFit/>
          </a:bodyPr>
          <a:lstStyle/>
          <a:p>
            <a:pPr algn="just">
              <a:lnSpc>
                <a:spcPts val="3400"/>
              </a:lnSpc>
            </a:pPr>
            <a:r>
              <a:rPr lang="pt-BR" sz="2500" dirty="0" smtClean="0">
                <a:solidFill>
                  <a:srgbClr val="000000"/>
                </a:solidFill>
                <a:latin typeface="Lato"/>
              </a:rPr>
              <a:t>A Administração não pode perder de vista que a finalidade última de qualquer licitação é o interesse público, ou seja, se há duas possibilidades de atuação (</a:t>
            </a:r>
            <a:r>
              <a:rPr lang="pt-BR" sz="2500" i="1" dirty="0" smtClean="0">
                <a:solidFill>
                  <a:srgbClr val="000000"/>
                </a:solidFill>
                <a:latin typeface="Lato"/>
              </a:rPr>
              <a:t>in casu </a:t>
            </a:r>
            <a:r>
              <a:rPr lang="pt-BR" sz="2500" dirty="0" smtClean="0">
                <a:solidFill>
                  <a:srgbClr val="000000"/>
                </a:solidFill>
                <a:latin typeface="Lato"/>
              </a:rPr>
              <a:t>a fixação do prazo entre a publicação de divulgação do Edital e a data de sua realização) a opção deve recair na que melhor atende ao interesse público, que é o vetor máximo de todos os princípios e regras que informam o Direito Administrativo.</a:t>
            </a:r>
            <a:endParaRPr lang="pt-BR" sz="2500" dirty="0">
              <a:solidFill>
                <a:srgbClr val="000000"/>
              </a:solidFill>
              <a:latin typeface="Lato"/>
            </a:endParaRPr>
          </a:p>
        </p:txBody>
      </p:sp>
      <p:sp>
        <p:nvSpPr>
          <p:cNvPr id="8" name="TextBox 8"/>
          <p:cNvSpPr txBox="1"/>
          <p:nvPr/>
        </p:nvSpPr>
        <p:spPr>
          <a:xfrm>
            <a:off x="1061983" y="5078278"/>
            <a:ext cx="9044952" cy="448841"/>
          </a:xfrm>
          <a:prstGeom prst="rect">
            <a:avLst/>
          </a:prstGeom>
        </p:spPr>
        <p:txBody>
          <a:bodyPr lIns="0" tIns="0" rIns="0" bIns="0" rtlCol="0" anchor="t">
            <a:spAutoFit/>
          </a:bodyPr>
          <a:lstStyle/>
          <a:p>
            <a:pPr algn="just">
              <a:lnSpc>
                <a:spcPts val="3500"/>
              </a:lnSpc>
            </a:pPr>
            <a:r>
              <a:rPr lang="pt-BR" sz="2500" dirty="0" smtClean="0">
                <a:solidFill>
                  <a:srgbClr val="E4A637"/>
                </a:solidFill>
                <a:latin typeface="Lato Bold"/>
              </a:rPr>
              <a:t>PRINCÍPIO DO INTERESSE PÚBLICO </a:t>
            </a:r>
            <a:endParaRPr lang="pt-BR" sz="2500" dirty="0">
              <a:solidFill>
                <a:srgbClr val="E4A637"/>
              </a:solidFill>
              <a:latin typeface="Lato Bold"/>
            </a:endParaRPr>
          </a:p>
        </p:txBody>
      </p:sp>
      <p:sp>
        <p:nvSpPr>
          <p:cNvPr id="9" name="TextBox 9"/>
          <p:cNvSpPr txBox="1"/>
          <p:nvPr/>
        </p:nvSpPr>
        <p:spPr>
          <a:xfrm>
            <a:off x="9491466" y="5078377"/>
            <a:ext cx="4826662" cy="404919"/>
          </a:xfrm>
          <a:prstGeom prst="rect">
            <a:avLst/>
          </a:prstGeom>
        </p:spPr>
        <p:txBody>
          <a:bodyPr lIns="0" tIns="0" rIns="0" bIns="0" rtlCol="0" anchor="t">
            <a:spAutoFit/>
          </a:bodyPr>
          <a:lstStyle/>
          <a:p>
            <a:pPr algn="just">
              <a:lnSpc>
                <a:spcPts val="3500"/>
              </a:lnSpc>
            </a:pPr>
            <a:r>
              <a:rPr lang="pt-BR" sz="2500" dirty="0" smtClean="0">
                <a:solidFill>
                  <a:srgbClr val="E4A637"/>
                </a:solidFill>
                <a:latin typeface="Lato Bold"/>
              </a:rPr>
              <a:t>PRINCÍPIO DA RAZOABILIDADE </a:t>
            </a:r>
            <a:endParaRPr lang="pt-BR" sz="2500" dirty="0">
              <a:solidFill>
                <a:srgbClr val="E4A637"/>
              </a:solidFill>
              <a:latin typeface="Lato Bold"/>
            </a:endParaRPr>
          </a:p>
        </p:txBody>
      </p:sp>
      <p:sp>
        <p:nvSpPr>
          <p:cNvPr id="10" name="TextBox 10"/>
          <p:cNvSpPr txBox="1"/>
          <p:nvPr/>
        </p:nvSpPr>
        <p:spPr>
          <a:xfrm>
            <a:off x="9491466" y="5770693"/>
            <a:ext cx="6922194" cy="3425825"/>
          </a:xfrm>
          <a:prstGeom prst="rect">
            <a:avLst/>
          </a:prstGeom>
        </p:spPr>
        <p:txBody>
          <a:bodyPr lIns="0" tIns="0" rIns="0" bIns="0" rtlCol="0" anchor="t">
            <a:spAutoFit/>
          </a:bodyPr>
          <a:lstStyle/>
          <a:p>
            <a:pPr algn="just">
              <a:lnSpc>
                <a:spcPts val="3400"/>
              </a:lnSpc>
            </a:pPr>
            <a:r>
              <a:rPr lang="pt-BR" sz="2500" dirty="0" smtClean="0">
                <a:solidFill>
                  <a:srgbClr val="000000"/>
                </a:solidFill>
                <a:latin typeface="Lato"/>
              </a:rPr>
              <a:t>Os atos e a atividade da Administração Pública devem ser norteados pela prudência, lógica e congruência, sob pena de serem invalidados por não atingir as finalidades legais e o interesse público. Devem ser adotados critérios aceitáveis na prática dos atos administrativos, que levem a situações mais estáveis ao se ponderar todas as circunstâncias e impactos que deles podem advir.</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78904"/>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61983" y="5671092"/>
            <a:ext cx="9044952" cy="3488134"/>
          </a:xfrm>
          <a:prstGeom prst="rect">
            <a:avLst/>
          </a:prstGeom>
        </p:spPr>
        <p:txBody>
          <a:bodyPr lIns="0" tIns="0" rIns="0" bIns="0" rtlCol="0" anchor="t">
            <a:spAutoFit/>
          </a:bodyPr>
          <a:lstStyle/>
          <a:p>
            <a:pPr algn="just">
              <a:lnSpc>
                <a:spcPts val="3400"/>
              </a:lnSpc>
            </a:pPr>
            <a:r>
              <a:rPr lang="pt-BR" sz="2500" dirty="0" smtClean="0">
                <a:solidFill>
                  <a:srgbClr val="000000"/>
                </a:solidFill>
                <a:latin typeface="Lato"/>
              </a:rPr>
              <a:t>Este princípio busca assegurar o maior número de participantes possível, visando assegurar a obtenção da melhor proposta para a Administração. Não há dúvidas que a adoção do prazo mais dilatado entre a publicação de divulgação do Edital e a data de sua realização em tese possibilita a participação de um maior número de interessados, que disporão de maior tempo para elaborar suas propostas, o que, por seu turno, deve resultar em uma melhor contratação.</a:t>
            </a:r>
            <a:endParaRPr lang="pt-BR" sz="2500" dirty="0">
              <a:solidFill>
                <a:srgbClr val="000000"/>
              </a:solidFill>
              <a:latin typeface="Lato"/>
            </a:endParaRPr>
          </a:p>
        </p:txBody>
      </p:sp>
      <p:sp>
        <p:nvSpPr>
          <p:cNvPr id="8" name="TextBox 8"/>
          <p:cNvSpPr txBox="1"/>
          <p:nvPr/>
        </p:nvSpPr>
        <p:spPr>
          <a:xfrm>
            <a:off x="1061983" y="5041900"/>
            <a:ext cx="9044952" cy="448841"/>
          </a:xfrm>
          <a:prstGeom prst="rect">
            <a:avLst/>
          </a:prstGeom>
        </p:spPr>
        <p:txBody>
          <a:bodyPr lIns="0" tIns="0" rIns="0" bIns="0" rtlCol="0" anchor="t">
            <a:spAutoFit/>
          </a:bodyPr>
          <a:lstStyle/>
          <a:p>
            <a:pPr algn="just">
              <a:lnSpc>
                <a:spcPts val="3500"/>
              </a:lnSpc>
            </a:pPr>
            <a:r>
              <a:rPr lang="pt-BR" sz="2500" dirty="0" smtClean="0">
                <a:solidFill>
                  <a:srgbClr val="E4A637"/>
                </a:solidFill>
                <a:latin typeface="Lato Bold"/>
              </a:rPr>
              <a:t>PRINCÍPIO DA COMPETITIVIDADE</a:t>
            </a:r>
            <a:endParaRPr lang="pt-BR" sz="2500" dirty="0">
              <a:solidFill>
                <a:srgbClr val="E4A637"/>
              </a:solidFill>
              <a:latin typeface="Lato Bold"/>
            </a:endParaRPr>
          </a:p>
        </p:txBody>
      </p:sp>
      <p:sp>
        <p:nvSpPr>
          <p:cNvPr id="9" name="TextBox 9"/>
          <p:cNvSpPr txBox="1"/>
          <p:nvPr/>
        </p:nvSpPr>
        <p:spPr>
          <a:xfrm>
            <a:off x="11380875" y="5041900"/>
            <a:ext cx="4253359" cy="448841"/>
          </a:xfrm>
          <a:prstGeom prst="rect">
            <a:avLst/>
          </a:prstGeom>
        </p:spPr>
        <p:txBody>
          <a:bodyPr lIns="0" tIns="0" rIns="0" bIns="0" rtlCol="0" anchor="t">
            <a:spAutoFit/>
          </a:bodyPr>
          <a:lstStyle/>
          <a:p>
            <a:pPr algn="just">
              <a:lnSpc>
                <a:spcPts val="3500"/>
              </a:lnSpc>
            </a:pPr>
            <a:r>
              <a:rPr lang="pt-BR" sz="2500" dirty="0" smtClean="0">
                <a:solidFill>
                  <a:srgbClr val="E4A637"/>
                </a:solidFill>
                <a:latin typeface="Lato Bold"/>
              </a:rPr>
              <a:t>PRINCÍPIO DA MOTIVAÇÃO </a:t>
            </a:r>
            <a:endParaRPr lang="pt-BR" sz="2500" dirty="0">
              <a:solidFill>
                <a:srgbClr val="E4A637"/>
              </a:solidFill>
              <a:latin typeface="Lato Bold"/>
            </a:endParaRPr>
          </a:p>
        </p:txBody>
      </p:sp>
      <p:sp>
        <p:nvSpPr>
          <p:cNvPr id="10" name="TextBox 10"/>
          <p:cNvSpPr txBox="1"/>
          <p:nvPr/>
        </p:nvSpPr>
        <p:spPr>
          <a:xfrm>
            <a:off x="11380875" y="5671092"/>
            <a:ext cx="5044675" cy="2997200"/>
          </a:xfrm>
          <a:prstGeom prst="rect">
            <a:avLst/>
          </a:prstGeom>
        </p:spPr>
        <p:txBody>
          <a:bodyPr lIns="0" tIns="0" rIns="0" bIns="0" rtlCol="0" anchor="t">
            <a:spAutoFit/>
          </a:bodyPr>
          <a:lstStyle/>
          <a:p>
            <a:pPr algn="just">
              <a:lnSpc>
                <a:spcPts val="3400"/>
              </a:lnSpc>
            </a:pPr>
            <a:r>
              <a:rPr lang="pt-BR" sz="2500" dirty="0" smtClean="0">
                <a:solidFill>
                  <a:srgbClr val="000000"/>
                </a:solidFill>
                <a:latin typeface="Lato"/>
              </a:rPr>
              <a:t>A autoridade administrativa deve apresentar as razões claras e precisas que levaram a tomar uma decisão. A motivação há de ser suficiente, não podendo ser tratada como mera formalidade, nem ser balizada em critérios subjetivos.</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a:solidFill>
                  <a:srgbClr val="083050"/>
                </a:solidFill>
                <a:latin typeface="Antonio Bold"/>
              </a:rPr>
              <a:t>4</a:t>
            </a:r>
            <a:r>
              <a:rPr lang="pt-BR" sz="4400" dirty="0" smtClean="0">
                <a:solidFill>
                  <a:srgbClr val="083050"/>
                </a:solidFill>
                <a:latin typeface="Antonio Bold"/>
              </a:rPr>
              <a:t>.</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1061983" y="8735695"/>
            <a:ext cx="15697395" cy="589905"/>
          </a:xfrm>
          <a:prstGeom prst="rect">
            <a:avLst/>
          </a:prstGeom>
        </p:spPr>
        <p:txBody>
          <a:bodyPr lIns="0" tIns="0" rIns="0" bIns="0" rtlCol="0" anchor="t">
            <a:spAutoFit/>
          </a:bodyPr>
          <a:lstStyle/>
          <a:p>
            <a:pPr algn="just">
              <a:lnSpc>
                <a:spcPts val="2260"/>
              </a:lnSpc>
            </a:pPr>
            <a:r>
              <a:rPr lang="pt-BR" sz="2000" baseline="30000" dirty="0" smtClean="0">
                <a:solidFill>
                  <a:srgbClr val="E4A637"/>
                </a:solidFill>
                <a:latin typeface="Lato Bold"/>
              </a:rPr>
              <a:t>4 </a:t>
            </a:r>
            <a:r>
              <a:rPr lang="pt-BR" sz="2000" dirty="0" smtClean="0">
                <a:solidFill>
                  <a:srgbClr val="E4A637"/>
                </a:solidFill>
                <a:latin typeface="Lato Bold"/>
              </a:rPr>
              <a:t>FIRMO FILHO, Alípio Reis. Recomendar ou Determinar ???. Disponível em: https://www.audicon.org.br/v1/wp-content/uploads/2014/09/RECOMENDAR-OU-DETERMINAR.pdf. Acesso em 16/04/2024.</a:t>
            </a:r>
            <a:endParaRPr lang="pt-BR" sz="2000" dirty="0">
              <a:solidFill>
                <a:srgbClr val="E4A637"/>
              </a:solidFill>
              <a:latin typeface="Lato Bold"/>
            </a:endParaRPr>
          </a:p>
        </p:txBody>
      </p:sp>
      <p:sp>
        <p:nvSpPr>
          <p:cNvPr id="9" name="TextBox 9"/>
          <p:cNvSpPr txBox="1"/>
          <p:nvPr/>
        </p:nvSpPr>
        <p:spPr>
          <a:xfrm>
            <a:off x="1061983" y="4947186"/>
            <a:ext cx="15697395" cy="3475310"/>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Bold"/>
              </a:rPr>
              <a:t>Como o Órgão de controle deve se posicionar em hipótese similar? Determinar? Recomendar?</a:t>
            </a:r>
          </a:p>
          <a:p>
            <a:pPr algn="just">
              <a:lnSpc>
                <a:spcPts val="1819"/>
              </a:lnSpc>
            </a:pPr>
            <a:endParaRPr lang="pt-BR" sz="2500" dirty="0" smtClean="0">
              <a:solidFill>
                <a:srgbClr val="000000"/>
              </a:solidFill>
              <a:latin typeface="Lato Bold"/>
            </a:endParaRPr>
          </a:p>
          <a:p>
            <a:pPr algn="just">
              <a:lnSpc>
                <a:spcPts val="3500"/>
              </a:lnSpc>
            </a:pPr>
            <a:r>
              <a:rPr lang="pt-BR" sz="2500" dirty="0" smtClean="0">
                <a:solidFill>
                  <a:srgbClr val="000000"/>
                </a:solidFill>
                <a:latin typeface="Lato"/>
              </a:rPr>
              <a:t>Segundo Alípio Reis Firmo Filho, Conselheiro Substituto do TCE-AM</a:t>
            </a:r>
            <a:r>
              <a:rPr lang="pt-BR" sz="2500" baseline="30000" dirty="0" smtClean="0">
                <a:solidFill>
                  <a:srgbClr val="000000"/>
                </a:solidFill>
                <a:latin typeface="Lato"/>
              </a:rPr>
              <a:t>4</a:t>
            </a:r>
            <a:r>
              <a:rPr lang="pt-BR" sz="2500" dirty="0" smtClean="0">
                <a:solidFill>
                  <a:srgbClr val="000000"/>
                </a:solidFill>
                <a:latin typeface="Lato"/>
              </a:rPr>
              <a:t> :</a:t>
            </a:r>
          </a:p>
          <a:p>
            <a:pPr algn="just">
              <a:lnSpc>
                <a:spcPts val="1819"/>
              </a:lnSpc>
            </a:pPr>
            <a:endParaRPr lang="pt-BR" sz="2500" dirty="0" smtClean="0">
              <a:solidFill>
                <a:srgbClr val="000000"/>
              </a:solidFill>
              <a:latin typeface="Lato"/>
            </a:endParaRPr>
          </a:p>
          <a:p>
            <a:pPr algn="just">
              <a:lnSpc>
                <a:spcPts val="3325"/>
              </a:lnSpc>
            </a:pPr>
            <a:r>
              <a:rPr lang="pt-BR" sz="2500" dirty="0" smtClean="0">
                <a:solidFill>
                  <a:srgbClr val="000000"/>
                </a:solidFill>
                <a:latin typeface="Lato Italics"/>
              </a:rPr>
              <a:t>“O tribunal determina porque antes dele uma norma jurídica (lei, regulamento, decisão judicial) assim já determinara. ... A determinação da corte de contas não é originária, mas deriva do ordenamento jurídico. Seu fundamento de validade é o arcabouço legal/regulamentar/jurisprudencial.</a:t>
            </a:r>
          </a:p>
          <a:p>
            <a:pPr algn="just">
              <a:lnSpc>
                <a:spcPts val="3325"/>
              </a:lnSpc>
            </a:pPr>
            <a:r>
              <a:rPr lang="pt-BR" sz="2500" dirty="0" smtClean="0">
                <a:solidFill>
                  <a:srgbClr val="000000"/>
                </a:solidFill>
                <a:latin typeface="Lato Italics"/>
              </a:rPr>
              <a:t>Em suma, poderíamos adotar a seguinte regra: todas as vezes em que a conduta do gestor não se constituir num ato vinculado, é cabível a recomendação. Do contrário, a determinação deverá ser adotada.”</a:t>
            </a:r>
            <a:endParaRPr lang="pt-BR" sz="2500" dirty="0">
              <a:solidFill>
                <a:srgbClr val="000000"/>
              </a:solidFill>
              <a:latin typeface="Lato Itali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Casos enfrentados pelo TCMRio sob a égide da NLLC</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4</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3497872"/>
            <a:ext cx="15697395" cy="923280"/>
          </a:xfrm>
          <a:prstGeom prst="rect">
            <a:avLst/>
          </a:prstGeom>
        </p:spPr>
        <p:txBody>
          <a:bodyPr lIns="0" tIns="0" rIns="0" bIns="0" rtlCol="0" anchor="t">
            <a:spAutoFit/>
          </a:bodyPr>
          <a:lstStyle/>
          <a:p>
            <a:pPr marL="0" lvl="0" indent="0" algn="l">
              <a:lnSpc>
                <a:spcPts val="3663"/>
              </a:lnSpc>
            </a:pPr>
            <a:r>
              <a:rPr lang="en-US" sz="3300" spc="330">
                <a:solidFill>
                  <a:srgbClr val="083050"/>
                </a:solidFill>
                <a:latin typeface="Lato Bold"/>
              </a:rPr>
              <a:t>VII -</a:t>
            </a:r>
            <a:r>
              <a:rPr lang="en-US" sz="3300" spc="330">
                <a:solidFill>
                  <a:srgbClr val="E4A637"/>
                </a:solidFill>
                <a:latin typeface="Lato Bold"/>
              </a:rPr>
              <a:t> Prazo mínimo considerado entre a divulgação do Edital e a data de abertura das propostas – Obra Comum x Obra Especial.</a:t>
            </a:r>
          </a:p>
        </p:txBody>
      </p:sp>
      <p:sp>
        <p:nvSpPr>
          <p:cNvPr id="7" name="TextBox 7"/>
          <p:cNvSpPr txBox="1"/>
          <p:nvPr/>
        </p:nvSpPr>
        <p:spPr>
          <a:xfrm>
            <a:off x="548267" y="5421178"/>
            <a:ext cx="16211110" cy="3590727"/>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De fato, entende-se que ao corpo técnico do TCMRio cabe avaliar se há evidências </a:t>
            </a:r>
            <a:r>
              <a:rPr lang="pt-BR" sz="2500" dirty="0" smtClean="0">
                <a:solidFill>
                  <a:srgbClr val="000000"/>
                </a:solidFill>
                <a:latin typeface="Lato Bold"/>
              </a:rPr>
              <a:t>objetivas </a:t>
            </a:r>
            <a:r>
              <a:rPr lang="pt-BR" sz="2500" dirty="0" smtClean="0">
                <a:solidFill>
                  <a:srgbClr val="000000"/>
                </a:solidFill>
                <a:latin typeface="Lato"/>
              </a:rPr>
              <a:t>de mácula a normativos legais que demandem reparação e/ou punição à Jurisdicionada, posto que a presente auditoria de conformidade é um processo sistemático para obter e avaliar </a:t>
            </a:r>
            <a:r>
              <a:rPr lang="pt-BR" sz="2500" dirty="0" smtClean="0">
                <a:solidFill>
                  <a:srgbClr val="000000"/>
                </a:solidFill>
                <a:latin typeface="Lato Bold"/>
              </a:rPr>
              <a:t>objetivamente </a:t>
            </a:r>
            <a:r>
              <a:rPr lang="pt-BR" sz="2500" dirty="0" smtClean="0">
                <a:solidFill>
                  <a:srgbClr val="000000"/>
                </a:solidFill>
                <a:latin typeface="Lato"/>
              </a:rPr>
              <a:t>se um determinado objeto está ou não em conformidade com as normas aplicáveis.</a:t>
            </a:r>
          </a:p>
          <a:p>
            <a:pPr algn="just">
              <a:lnSpc>
                <a:spcPts val="3500"/>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Não é o que ocorre no presente caso. Há evidente lacuna da Lei em se definir o que seria “obra comum” e “obra especial”. A doutrina especializada ainda é vacilante e não permite fixar parâmetros objetivos e precisos. Jurisprudência específica sobre o tema é praticamente inexistente.</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5228530"/>
            <a:ext cx="10393456" cy="1745853"/>
          </a:xfrm>
          <a:prstGeom prst="rect">
            <a:avLst/>
          </a:prstGeom>
        </p:spPr>
        <p:txBody>
          <a:bodyPr lIns="0" tIns="0" rIns="0" bIns="0" rtlCol="0" anchor="t">
            <a:spAutoFit/>
          </a:bodyPr>
          <a:lstStyle/>
          <a:p>
            <a:pPr algn="just">
              <a:lnSpc>
                <a:spcPts val="4775"/>
              </a:lnSpc>
            </a:pPr>
            <a:r>
              <a:rPr lang="en-US" sz="2500">
                <a:solidFill>
                  <a:srgbClr val="000000"/>
                </a:solidFill>
                <a:latin typeface="Lato Bold"/>
              </a:rPr>
              <a:t>7ª IGE:</a:t>
            </a:r>
            <a:r>
              <a:rPr lang="en-US" sz="2500">
                <a:solidFill>
                  <a:srgbClr val="000000"/>
                </a:solidFill>
                <a:latin typeface="Lato Light"/>
              </a:rPr>
              <a:t> até 7 dias úteis</a:t>
            </a:r>
          </a:p>
          <a:p>
            <a:pPr algn="just">
              <a:lnSpc>
                <a:spcPts val="4775"/>
              </a:lnSpc>
            </a:pPr>
            <a:r>
              <a:rPr lang="en-US" sz="2500">
                <a:solidFill>
                  <a:srgbClr val="000000"/>
                </a:solidFill>
                <a:latin typeface="Lato Bold"/>
              </a:rPr>
              <a:t>Secretaria Geral de Controle Externo:</a:t>
            </a:r>
            <a:r>
              <a:rPr lang="en-US" sz="2500">
                <a:solidFill>
                  <a:srgbClr val="000000"/>
                </a:solidFill>
                <a:latin typeface="Lato Light"/>
              </a:rPr>
              <a:t> até 2 dias úteis</a:t>
            </a:r>
          </a:p>
          <a:p>
            <a:pPr algn="just">
              <a:lnSpc>
                <a:spcPts val="4775"/>
              </a:lnSpc>
            </a:pPr>
            <a:r>
              <a:rPr lang="en-US" sz="2500">
                <a:solidFill>
                  <a:srgbClr val="000000"/>
                </a:solidFill>
                <a:latin typeface="Lato Bold"/>
              </a:rPr>
              <a:t>Procuradoria Especial: </a:t>
            </a:r>
            <a:r>
              <a:rPr lang="en-US" sz="2500">
                <a:solidFill>
                  <a:srgbClr val="000000"/>
                </a:solidFill>
                <a:latin typeface="Lato Light"/>
              </a:rPr>
              <a:t>até 2 dias úteis</a:t>
            </a:r>
          </a:p>
        </p:txBody>
      </p:sp>
      <p:sp>
        <p:nvSpPr>
          <p:cNvPr id="5" name="AutoShape 5"/>
          <p:cNvSpPr/>
          <p:nvPr/>
        </p:nvSpPr>
        <p:spPr>
          <a:xfrm>
            <a:off x="1061983" y="5813528"/>
            <a:ext cx="10587161" cy="38100"/>
          </a:xfrm>
          <a:prstGeom prst="rect">
            <a:avLst/>
          </a:prstGeom>
          <a:solidFill>
            <a:srgbClr val="E4A637"/>
          </a:solidFill>
        </p:spPr>
        <p:txBody>
          <a:bodyPr/>
          <a:lstStyle/>
          <a:p>
            <a:endParaRPr lang="pt-BR"/>
          </a:p>
        </p:txBody>
      </p:sp>
      <p:sp>
        <p:nvSpPr>
          <p:cNvPr id="6" name="AutoShape 6"/>
          <p:cNvSpPr/>
          <p:nvPr/>
        </p:nvSpPr>
        <p:spPr>
          <a:xfrm>
            <a:off x="1061983" y="6452914"/>
            <a:ext cx="10587161" cy="38100"/>
          </a:xfrm>
          <a:prstGeom prst="rect">
            <a:avLst/>
          </a:prstGeom>
          <a:solidFill>
            <a:srgbClr val="E4A637"/>
          </a:solidFill>
        </p:spPr>
        <p:txBody>
          <a:bodyPr/>
          <a:lstStyle/>
          <a:p>
            <a:endParaRPr lang="pt-BR"/>
          </a:p>
        </p:txBody>
      </p:sp>
      <p:sp>
        <p:nvSpPr>
          <p:cNvPr id="7" name="AutoShape 7"/>
          <p:cNvSpPr/>
          <p:nvPr/>
        </p:nvSpPr>
        <p:spPr>
          <a:xfrm>
            <a:off x="1061983" y="7091089"/>
            <a:ext cx="10587161" cy="38100"/>
          </a:xfrm>
          <a:prstGeom prst="rect">
            <a:avLst/>
          </a:prstGeom>
          <a:solidFill>
            <a:srgbClr val="E4A637"/>
          </a:solidFill>
        </p:spPr>
        <p:txBody>
          <a:bodyPr/>
          <a:lstStyle/>
          <a:p>
            <a:endParaRPr lang="pt-BR"/>
          </a:p>
        </p:txBody>
      </p:sp>
      <p:sp>
        <p:nvSpPr>
          <p:cNvPr id="8" name="AutoShape 8"/>
          <p:cNvSpPr/>
          <p:nvPr/>
        </p:nvSpPr>
        <p:spPr>
          <a:xfrm>
            <a:off x="1061983" y="8292544"/>
            <a:ext cx="10587161" cy="38100"/>
          </a:xfrm>
          <a:prstGeom prst="rect">
            <a:avLst/>
          </a:prstGeom>
          <a:solidFill>
            <a:srgbClr val="E4A637"/>
          </a:solidFill>
        </p:spPr>
        <p:txBody>
          <a:bodyPr/>
          <a:lstStyle/>
          <a:p>
            <a:endParaRPr lang="pt-BR"/>
          </a:p>
        </p:txBody>
      </p:sp>
      <p:sp>
        <p:nvSpPr>
          <p:cNvPr id="9" name="TextBox 9"/>
          <p:cNvSpPr txBox="1"/>
          <p:nvPr/>
        </p:nvSpPr>
        <p:spPr>
          <a:xfrm>
            <a:off x="1061983" y="7247416"/>
            <a:ext cx="10393456" cy="869751"/>
          </a:xfrm>
          <a:prstGeom prst="rect">
            <a:avLst/>
          </a:prstGeom>
        </p:spPr>
        <p:txBody>
          <a:bodyPr lIns="0" tIns="0" rIns="0" bIns="0" rtlCol="0" anchor="t">
            <a:spAutoFit/>
          </a:bodyPr>
          <a:lstStyle/>
          <a:p>
            <a:pPr algn="just">
              <a:lnSpc>
                <a:spcPts val="3500"/>
              </a:lnSpc>
            </a:pPr>
            <a:r>
              <a:rPr lang="en-US" sz="2500">
                <a:solidFill>
                  <a:srgbClr val="000000"/>
                </a:solidFill>
                <a:latin typeface="Lato Bold"/>
              </a:rPr>
              <a:t>Conselheiro Relator: </a:t>
            </a:r>
            <a:r>
              <a:rPr lang="en-US" sz="2500">
                <a:solidFill>
                  <a:srgbClr val="000000"/>
                </a:solidFill>
                <a:latin typeface="Lato Light"/>
              </a:rPr>
              <a:t>até 3 dias úteis, devendo incluir o processo na pauta da primeira sessão subsequente ao término do seu prazo</a:t>
            </a:r>
          </a:p>
        </p:txBody>
      </p:sp>
      <p:sp>
        <p:nvSpPr>
          <p:cNvPr id="10" name="TextBox 10"/>
          <p:cNvSpPr txBox="1"/>
          <p:nvPr/>
        </p:nvSpPr>
        <p:spPr>
          <a:xfrm>
            <a:off x="1061982" y="2296751"/>
            <a:ext cx="2595617" cy="698246"/>
          </a:xfrm>
          <a:prstGeom prst="rect">
            <a:avLst/>
          </a:prstGeom>
        </p:spPr>
        <p:txBody>
          <a:bodyPr wrap="square" lIns="0" tIns="0" rIns="0" bIns="0" rtlCol="0" anchor="t">
            <a:spAutoFit/>
          </a:bodyPr>
          <a:lstStyle/>
          <a:p>
            <a:pPr algn="l">
              <a:lnSpc>
                <a:spcPts val="5632"/>
              </a:lnSpc>
            </a:pPr>
            <a:r>
              <a:rPr lang="en-US" sz="4400" dirty="0" err="1">
                <a:solidFill>
                  <a:srgbClr val="083050"/>
                </a:solidFill>
                <a:latin typeface="Antonio Bold"/>
              </a:rPr>
              <a:t>Introdução</a:t>
            </a:r>
            <a:endParaRPr lang="en-US" sz="4400" dirty="0">
              <a:solidFill>
                <a:srgbClr val="083050"/>
              </a:solidFill>
              <a:latin typeface="Antonio Bold"/>
            </a:endParaRPr>
          </a:p>
        </p:txBody>
      </p:sp>
      <p:sp>
        <p:nvSpPr>
          <p:cNvPr id="11" name="TextBox 11"/>
          <p:cNvSpPr txBox="1"/>
          <p:nvPr/>
        </p:nvSpPr>
        <p:spPr>
          <a:xfrm>
            <a:off x="1061983" y="3165481"/>
            <a:ext cx="11217874" cy="1072449"/>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Prazos Internos para Exame dos Editais (Deliberação TCMRio n.º 266/2019 e alterações)</a:t>
            </a:r>
          </a:p>
        </p:txBody>
      </p:sp>
      <p:sp>
        <p:nvSpPr>
          <p:cNvPr id="12" name="TextBox 12"/>
          <p:cNvSpPr txBox="1"/>
          <p:nvPr/>
        </p:nvSpPr>
        <p:spPr>
          <a:xfrm>
            <a:off x="345943" y="2296751"/>
            <a:ext cx="32973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Casos enfrentados pelo TCMRio sob a égide da NLLC</a:t>
            </a:r>
            <a:endParaRPr lang="pt-BR" sz="4400" dirty="0">
              <a:solidFill>
                <a:srgbClr val="083050"/>
              </a:solidFill>
              <a:latin typeface="Antonio Bold"/>
            </a:endParaRP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4.</a:t>
            </a:r>
            <a:endParaRPr lang="pt-BR" sz="4400" dirty="0">
              <a:solidFill>
                <a:srgbClr val="083050"/>
              </a:solidFill>
              <a:latin typeface="Antonio Bold"/>
            </a:endParaRPr>
          </a:p>
        </p:txBody>
      </p:sp>
      <p:sp>
        <p:nvSpPr>
          <p:cNvPr id="6" name="TextBox 6"/>
          <p:cNvSpPr txBox="1"/>
          <p:nvPr/>
        </p:nvSpPr>
        <p:spPr>
          <a:xfrm>
            <a:off x="1061983" y="3497872"/>
            <a:ext cx="15697395" cy="948978"/>
          </a:xfrm>
          <a:prstGeom prst="rect">
            <a:avLst/>
          </a:prstGeom>
        </p:spPr>
        <p:txBody>
          <a:bodyPr lIns="0" tIns="0" rIns="0" bIns="0" rtlCol="0" anchor="t">
            <a:spAutoFit/>
          </a:bodyPr>
          <a:lstStyle/>
          <a:p>
            <a:pPr marL="0" lvl="0" indent="0" algn="l">
              <a:lnSpc>
                <a:spcPts val="3663"/>
              </a:lnSpc>
            </a:pPr>
            <a:r>
              <a:rPr lang="pt-BR" sz="3300" spc="330" dirty="0" smtClean="0">
                <a:solidFill>
                  <a:srgbClr val="083050"/>
                </a:solidFill>
                <a:latin typeface="Lato Bold"/>
              </a:rPr>
              <a:t>VII -</a:t>
            </a:r>
            <a:r>
              <a:rPr lang="pt-BR" sz="3300" spc="330" dirty="0" smtClean="0">
                <a:solidFill>
                  <a:srgbClr val="E4A637"/>
                </a:solidFill>
                <a:latin typeface="Lato Bold"/>
              </a:rPr>
              <a:t> Prazo mínimo considerado entre a divulgação do Edital e a data de abertura das propostas – Obra Comum x Obra Especial.</a:t>
            </a:r>
            <a:endParaRPr lang="pt-BR" sz="3300" spc="330" dirty="0">
              <a:solidFill>
                <a:srgbClr val="E4A637"/>
              </a:solidFill>
              <a:latin typeface="Lato Bold"/>
            </a:endParaRPr>
          </a:p>
        </p:txBody>
      </p:sp>
      <p:sp>
        <p:nvSpPr>
          <p:cNvPr id="7" name="TextBox 7"/>
          <p:cNvSpPr txBox="1"/>
          <p:nvPr/>
        </p:nvSpPr>
        <p:spPr>
          <a:xfrm>
            <a:off x="548267" y="5078377"/>
            <a:ext cx="16211110" cy="3777637"/>
          </a:xfrm>
          <a:prstGeom prst="rect">
            <a:avLst/>
          </a:prstGeom>
        </p:spPr>
        <p:txBody>
          <a:bodyPr lIns="0" tIns="0" rIns="0" bIns="0" rtlCol="0" anchor="t">
            <a:spAutoFit/>
          </a:bodyPr>
          <a:lstStyle/>
          <a:p>
            <a:pPr marL="539751" lvl="1" indent="-269876" algn="just">
              <a:lnSpc>
                <a:spcPts val="3500"/>
              </a:lnSpc>
              <a:buFont typeface="Arial"/>
              <a:buChar char="•"/>
            </a:pPr>
            <a:r>
              <a:rPr lang="pt-BR" sz="2500" dirty="0" smtClean="0">
                <a:solidFill>
                  <a:srgbClr val="000000"/>
                </a:solidFill>
                <a:latin typeface="Lato"/>
              </a:rPr>
              <a:t>Assim, não se faz possível afirmar que a indicação da Jurisdicionada de que o objeto do Certame representa “obra comum” é </a:t>
            </a:r>
            <a:r>
              <a:rPr lang="pt-BR" sz="2500" dirty="0" smtClean="0">
                <a:solidFill>
                  <a:srgbClr val="000000"/>
                </a:solidFill>
                <a:latin typeface="Lato Bold"/>
              </a:rPr>
              <a:t>irregular ou ilegal</a:t>
            </a:r>
            <a:r>
              <a:rPr lang="pt-BR" sz="2500" dirty="0" smtClean="0">
                <a:solidFill>
                  <a:srgbClr val="000000"/>
                </a:solidFill>
                <a:latin typeface="Lato"/>
              </a:rPr>
              <a:t>. O que se defende é que o arcabouço principiológico e a situação no caso concreto parecem indicar que a melhor ação do gestor, na ausência de metodologia objetiva e precisa para o enquadramento, seria fixar um prazo maior entre a publicação de divulgação do Edital e a data de sua realização, de maneira a atender qualquer das hipóteses legais.</a:t>
            </a:r>
          </a:p>
          <a:p>
            <a:pPr algn="just">
              <a:lnSpc>
                <a:spcPts val="1819"/>
              </a:lnSpc>
            </a:pPr>
            <a:endParaRPr lang="pt-BR" sz="2500" dirty="0" smtClean="0">
              <a:solidFill>
                <a:srgbClr val="000000"/>
              </a:solidFill>
              <a:latin typeface="Lato"/>
            </a:endParaRPr>
          </a:p>
          <a:p>
            <a:pPr marL="539751" lvl="1" indent="-269876" algn="just">
              <a:lnSpc>
                <a:spcPts val="3500"/>
              </a:lnSpc>
              <a:buFont typeface="Arial"/>
              <a:buChar char="•"/>
            </a:pPr>
            <a:r>
              <a:rPr lang="pt-BR" sz="2500" dirty="0" smtClean="0">
                <a:solidFill>
                  <a:srgbClr val="000000"/>
                </a:solidFill>
                <a:latin typeface="Lato"/>
              </a:rPr>
              <a:t>Por todo o exposto, o TCMRio decidiu por </a:t>
            </a:r>
            <a:r>
              <a:rPr lang="pt-BR" sz="2500" dirty="0" smtClean="0">
                <a:solidFill>
                  <a:srgbClr val="000000"/>
                </a:solidFill>
                <a:latin typeface="Lato Bold"/>
              </a:rPr>
              <a:t>Recomendação </a:t>
            </a:r>
            <a:r>
              <a:rPr lang="pt-BR" sz="2500" dirty="0" smtClean="0">
                <a:solidFill>
                  <a:srgbClr val="000000"/>
                </a:solidFill>
                <a:latin typeface="Lato"/>
              </a:rPr>
              <a:t>à Jurisdicionada para que adotasse um prazo mínimo de 25 dias úteis entre a divulgação/publicação do Edital e a data de sua realização. A Secretaria acatou a recomendação e adiou o certame, respeitando o precitado prazo.</a:t>
            </a:r>
            <a:endParaRPr lang="pt-BR" sz="2500" dirty="0">
              <a:solidFill>
                <a:srgbClr val="000000"/>
              </a:solidFill>
              <a:latin typeface="Lato"/>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Conclusões</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5</a:t>
            </a:r>
            <a:r>
              <a:rPr lang="en-US" sz="4400" dirty="0" smtClean="0">
                <a:solidFill>
                  <a:srgbClr val="083050"/>
                </a:solidFill>
                <a:latin typeface="Antonio Bold"/>
              </a:rPr>
              <a:t>.</a:t>
            </a:r>
            <a:endParaRPr lang="en-US" sz="4400" dirty="0">
              <a:solidFill>
                <a:srgbClr val="083050"/>
              </a:solidFill>
              <a:latin typeface="Antonio Bold"/>
            </a:endParaRPr>
          </a:p>
        </p:txBody>
      </p:sp>
      <p:sp>
        <p:nvSpPr>
          <p:cNvPr id="6" name="TextBox 6"/>
          <p:cNvSpPr txBox="1"/>
          <p:nvPr/>
        </p:nvSpPr>
        <p:spPr>
          <a:xfrm>
            <a:off x="1061983" y="5629135"/>
            <a:ext cx="6176127" cy="2838450"/>
          </a:xfrm>
          <a:prstGeom prst="rect">
            <a:avLst/>
          </a:prstGeom>
        </p:spPr>
        <p:txBody>
          <a:bodyPr lIns="0" tIns="0" rIns="0" bIns="0" rtlCol="0" anchor="t">
            <a:spAutoFit/>
          </a:bodyPr>
          <a:lstStyle/>
          <a:p>
            <a:pPr marL="0" lvl="1" indent="0" algn="just">
              <a:lnSpc>
                <a:spcPts val="3750"/>
              </a:lnSpc>
              <a:spcBef>
                <a:spcPct val="0"/>
              </a:spcBef>
            </a:pPr>
            <a:r>
              <a:rPr lang="en-US" sz="2500" u="none" strike="noStrike">
                <a:solidFill>
                  <a:srgbClr val="000000"/>
                </a:solidFill>
                <a:latin typeface="Lato"/>
              </a:rPr>
              <a:t>O exame prévio/concomitante dos Editais de Concorrência Pública por parte do TCMRio, vem obtendo resultados expressivos no que tange à melhoria da qualidade dos procedimentos licitatórios e à obtenção de orçamentos mais enxutos.</a:t>
            </a:r>
          </a:p>
        </p:txBody>
      </p:sp>
      <p:sp>
        <p:nvSpPr>
          <p:cNvPr id="7" name="TextBox 7"/>
          <p:cNvSpPr txBox="1"/>
          <p:nvPr/>
        </p:nvSpPr>
        <p:spPr>
          <a:xfrm>
            <a:off x="8882412" y="5629135"/>
            <a:ext cx="7651596" cy="3314700"/>
          </a:xfrm>
          <a:prstGeom prst="rect">
            <a:avLst/>
          </a:prstGeom>
        </p:spPr>
        <p:txBody>
          <a:bodyPr lIns="0" tIns="0" rIns="0" bIns="0" rtlCol="0" anchor="t">
            <a:spAutoFit/>
          </a:bodyPr>
          <a:lstStyle/>
          <a:p>
            <a:pPr marL="0" lvl="1" indent="0" algn="just">
              <a:lnSpc>
                <a:spcPts val="3750"/>
              </a:lnSpc>
              <a:spcBef>
                <a:spcPct val="0"/>
              </a:spcBef>
            </a:pPr>
            <a:r>
              <a:rPr lang="en-US" sz="2500" u="none" strike="noStrike">
                <a:solidFill>
                  <a:srgbClr val="000000"/>
                </a:solidFill>
                <a:latin typeface="Lato"/>
              </a:rPr>
              <a:t>A implantação de Sistema de Gestão da Qualidade pela Secretaria Geral de Controle Externo do TCMRio, que inclui listas de verificação para os diferentes tipos de auditorias e que são objeto de conferência pelo revisor do setor, garante que todos os aspectos legais mais relevantes sejam analisados, bem como facilita a transmissão do conhecimento.</a:t>
            </a:r>
          </a:p>
        </p:txBody>
      </p:sp>
      <p:sp>
        <p:nvSpPr>
          <p:cNvPr id="8" name="Freeform 8"/>
          <p:cNvSpPr/>
          <p:nvPr/>
        </p:nvSpPr>
        <p:spPr>
          <a:xfrm>
            <a:off x="3480621" y="4111224"/>
            <a:ext cx="1338850" cy="1297011"/>
          </a:xfrm>
          <a:custGeom>
            <a:avLst/>
            <a:gdLst/>
            <a:ahLst/>
            <a:cxnLst/>
            <a:rect l="l" t="t" r="r" b="b"/>
            <a:pathLst>
              <a:path w="1338850" h="1297011">
                <a:moveTo>
                  <a:pt x="0" y="0"/>
                </a:moveTo>
                <a:lnTo>
                  <a:pt x="1338850" y="0"/>
                </a:lnTo>
                <a:lnTo>
                  <a:pt x="1338850" y="1297011"/>
                </a:lnTo>
                <a:lnTo>
                  <a:pt x="0" y="12970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9" name="Freeform 9"/>
          <p:cNvSpPr/>
          <p:nvPr/>
        </p:nvSpPr>
        <p:spPr>
          <a:xfrm>
            <a:off x="11991677" y="3996666"/>
            <a:ext cx="1433065" cy="1411569"/>
          </a:xfrm>
          <a:custGeom>
            <a:avLst/>
            <a:gdLst/>
            <a:ahLst/>
            <a:cxnLst/>
            <a:rect l="l" t="t" r="r" b="b"/>
            <a:pathLst>
              <a:path w="1433065" h="1411569">
                <a:moveTo>
                  <a:pt x="0" y="0"/>
                </a:moveTo>
                <a:lnTo>
                  <a:pt x="1433065" y="0"/>
                </a:lnTo>
                <a:lnTo>
                  <a:pt x="1433065" y="1411569"/>
                </a:lnTo>
                <a:lnTo>
                  <a:pt x="0" y="14115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Freeform 4"/>
          <p:cNvSpPr/>
          <p:nvPr/>
        </p:nvSpPr>
        <p:spPr>
          <a:xfrm>
            <a:off x="4092323" y="3562153"/>
            <a:ext cx="1203740" cy="1357321"/>
          </a:xfrm>
          <a:custGeom>
            <a:avLst/>
            <a:gdLst/>
            <a:ahLst/>
            <a:cxnLst/>
            <a:rect l="l" t="t" r="r" b="b"/>
            <a:pathLst>
              <a:path w="1203740" h="1357321">
                <a:moveTo>
                  <a:pt x="0" y="0"/>
                </a:moveTo>
                <a:lnTo>
                  <a:pt x="1203740" y="0"/>
                </a:lnTo>
                <a:lnTo>
                  <a:pt x="1203740" y="1357320"/>
                </a:lnTo>
                <a:lnTo>
                  <a:pt x="0" y="13573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5" name="TextBox 5"/>
          <p:cNvSpPr txBox="1"/>
          <p:nvPr/>
        </p:nvSpPr>
        <p:spPr>
          <a:xfrm>
            <a:off x="9942721" y="5324475"/>
            <a:ext cx="6945061" cy="3790950"/>
          </a:xfrm>
          <a:prstGeom prst="rect">
            <a:avLst/>
          </a:prstGeom>
        </p:spPr>
        <p:txBody>
          <a:bodyPr lIns="0" tIns="0" rIns="0" bIns="0" rtlCol="0" anchor="t">
            <a:spAutoFit/>
          </a:bodyPr>
          <a:lstStyle/>
          <a:p>
            <a:pPr marL="0" lvl="1" indent="0" algn="just">
              <a:lnSpc>
                <a:spcPts val="3750"/>
              </a:lnSpc>
              <a:spcBef>
                <a:spcPct val="0"/>
              </a:spcBef>
            </a:pPr>
            <a:r>
              <a:rPr lang="en-US" sz="2500" u="none" strike="noStrike">
                <a:solidFill>
                  <a:srgbClr val="000000"/>
                </a:solidFill>
                <a:latin typeface="Lato"/>
              </a:rPr>
              <a:t>Mesmo nestes primeiros meses de vigência “única” (Lei nº 8.666/1993 revogada em 30/12/2023) da NLLC, o TCMRio já se deparou com processos que denotam irregularidades em disposições editalícias, muitas delas causadas por manutenção de regramentos compatíveis com a LLC ora revogada mas que não encontram amparo na NLLC.</a:t>
            </a:r>
          </a:p>
        </p:txBody>
      </p:sp>
      <p:sp>
        <p:nvSpPr>
          <p:cNvPr id="6" name="Freeform 6"/>
          <p:cNvSpPr/>
          <p:nvPr/>
        </p:nvSpPr>
        <p:spPr>
          <a:xfrm>
            <a:off x="12767131" y="3562153"/>
            <a:ext cx="1296241" cy="1357321"/>
          </a:xfrm>
          <a:custGeom>
            <a:avLst/>
            <a:gdLst/>
            <a:ahLst/>
            <a:cxnLst/>
            <a:rect l="l" t="t" r="r" b="b"/>
            <a:pathLst>
              <a:path w="1296241" h="1357321">
                <a:moveTo>
                  <a:pt x="0" y="0"/>
                </a:moveTo>
                <a:lnTo>
                  <a:pt x="1296242" y="0"/>
                </a:lnTo>
                <a:lnTo>
                  <a:pt x="1296242" y="1357320"/>
                </a:lnTo>
                <a:lnTo>
                  <a:pt x="0" y="13573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pt-BR"/>
          </a:p>
        </p:txBody>
      </p:sp>
      <p:sp>
        <p:nvSpPr>
          <p:cNvPr id="7" name="TextBox 7"/>
          <p:cNvSpPr txBox="1"/>
          <p:nvPr/>
        </p:nvSpPr>
        <p:spPr>
          <a:xfrm>
            <a:off x="1061983" y="5324475"/>
            <a:ext cx="7264421" cy="3898503"/>
          </a:xfrm>
          <a:prstGeom prst="rect">
            <a:avLst/>
          </a:prstGeom>
        </p:spPr>
        <p:txBody>
          <a:bodyPr lIns="0" tIns="0" rIns="0" bIns="0" rtlCol="0" anchor="t">
            <a:spAutoFit/>
          </a:bodyPr>
          <a:lstStyle/>
          <a:p>
            <a:pPr marL="0" lvl="1" indent="0" algn="just">
              <a:lnSpc>
                <a:spcPts val="3750"/>
              </a:lnSpc>
            </a:pPr>
            <a:r>
              <a:rPr lang="pt-BR" sz="2500" u="none" strike="noStrike" dirty="0" smtClean="0">
                <a:solidFill>
                  <a:srgbClr val="000000"/>
                </a:solidFill>
                <a:latin typeface="Lato"/>
              </a:rPr>
              <a:t>A entrada em vigor da Lei nº 14.133/2021 trouxe diversas inovações no que tange às licitações de obras e serviços de engenharia, as quais certamente serão de difícil assimilação integral por todos os entes da Federação em um primeiro momento, devendo os órgãos de controle estarem atentos em suas auditorias para auxiliar o cumprimento dos novos ditames legais.</a:t>
            </a:r>
            <a:endParaRPr lang="pt-BR" sz="2500" u="none" strike="noStrike" dirty="0">
              <a:solidFill>
                <a:srgbClr val="000000"/>
              </a:solidFill>
              <a:latin typeface="Lato"/>
            </a:endParaRPr>
          </a:p>
        </p:txBody>
      </p:sp>
      <p:sp>
        <p:nvSpPr>
          <p:cNvPr id="8" name="TextBox 8"/>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Conclusões</a:t>
            </a:r>
          </a:p>
        </p:txBody>
      </p:sp>
      <p:sp>
        <p:nvSpPr>
          <p:cNvPr id="9" name="TextBox 9"/>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dirty="0">
                <a:solidFill>
                  <a:srgbClr val="083050"/>
                </a:solidFill>
                <a:latin typeface="Antonio Bold"/>
              </a:rPr>
              <a:t>5</a:t>
            </a:r>
            <a:r>
              <a:rPr lang="en-US" sz="4400" dirty="0" smtClean="0">
                <a:solidFill>
                  <a:srgbClr val="083050"/>
                </a:solidFill>
                <a:latin typeface="Antonio Bold"/>
              </a:rPr>
              <a:t>.</a:t>
            </a:r>
            <a:endParaRPr lang="en-US" sz="4400" dirty="0">
              <a:solidFill>
                <a:srgbClr val="083050"/>
              </a:solidFill>
              <a:latin typeface="Antonio Bold"/>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Freeform 4"/>
          <p:cNvSpPr/>
          <p:nvPr/>
        </p:nvSpPr>
        <p:spPr>
          <a:xfrm>
            <a:off x="3806455" y="3938579"/>
            <a:ext cx="1357321" cy="1357321"/>
          </a:xfrm>
          <a:custGeom>
            <a:avLst/>
            <a:gdLst/>
            <a:ahLst/>
            <a:cxnLst/>
            <a:rect l="l" t="t" r="r" b="b"/>
            <a:pathLst>
              <a:path w="1357321" h="1357321">
                <a:moveTo>
                  <a:pt x="0" y="0"/>
                </a:moveTo>
                <a:lnTo>
                  <a:pt x="1357321" y="0"/>
                </a:lnTo>
                <a:lnTo>
                  <a:pt x="1357321" y="1357321"/>
                </a:lnTo>
                <a:lnTo>
                  <a:pt x="0" y="135732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5" name="Freeform 5"/>
          <p:cNvSpPr/>
          <p:nvPr/>
        </p:nvSpPr>
        <p:spPr>
          <a:xfrm>
            <a:off x="12127184" y="3938579"/>
            <a:ext cx="1432529" cy="1357321"/>
          </a:xfrm>
          <a:custGeom>
            <a:avLst/>
            <a:gdLst/>
            <a:ahLst/>
            <a:cxnLst/>
            <a:rect l="l" t="t" r="r" b="b"/>
            <a:pathLst>
              <a:path w="1432529" h="1357321">
                <a:moveTo>
                  <a:pt x="0" y="0"/>
                </a:moveTo>
                <a:lnTo>
                  <a:pt x="1432528" y="0"/>
                </a:lnTo>
                <a:lnTo>
                  <a:pt x="1432528" y="1357321"/>
                </a:lnTo>
                <a:lnTo>
                  <a:pt x="0" y="135732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pt-BR"/>
          </a:p>
        </p:txBody>
      </p:sp>
      <p:sp>
        <p:nvSpPr>
          <p:cNvPr id="6" name="TextBox 6"/>
          <p:cNvSpPr txBox="1"/>
          <p:nvPr/>
        </p:nvSpPr>
        <p:spPr>
          <a:xfrm>
            <a:off x="9521188" y="5705475"/>
            <a:ext cx="7230681" cy="3314700"/>
          </a:xfrm>
          <a:prstGeom prst="rect">
            <a:avLst/>
          </a:prstGeom>
        </p:spPr>
        <p:txBody>
          <a:bodyPr lIns="0" tIns="0" rIns="0" bIns="0" rtlCol="0" anchor="t">
            <a:spAutoFit/>
          </a:bodyPr>
          <a:lstStyle/>
          <a:p>
            <a:pPr marL="0" lvl="1" indent="0" algn="just">
              <a:lnSpc>
                <a:spcPts val="3750"/>
              </a:lnSpc>
              <a:spcBef>
                <a:spcPct val="0"/>
              </a:spcBef>
            </a:pPr>
            <a:r>
              <a:rPr lang="en-US" sz="2500" u="none" strike="noStrike">
                <a:solidFill>
                  <a:srgbClr val="000000"/>
                </a:solidFill>
                <a:latin typeface="Lato"/>
              </a:rPr>
              <a:t>De qualquer maneira, os Tribunais de Contas certamente possuem papel de relevância na análise do correto entendimento destas inovações, devendo enfrentar os temas correlatos de maneira a auxiliar a melhor aplicação dos conceitos trazidos pela NLLC no que se refere às licitações de obras e serviços de engenharia.</a:t>
            </a:r>
          </a:p>
        </p:txBody>
      </p:sp>
      <p:sp>
        <p:nvSpPr>
          <p:cNvPr id="7" name="TextBox 7"/>
          <p:cNvSpPr txBox="1"/>
          <p:nvPr/>
        </p:nvSpPr>
        <p:spPr>
          <a:xfrm>
            <a:off x="1028700" y="5705475"/>
            <a:ext cx="7352452" cy="3314700"/>
          </a:xfrm>
          <a:prstGeom prst="rect">
            <a:avLst/>
          </a:prstGeom>
        </p:spPr>
        <p:txBody>
          <a:bodyPr lIns="0" tIns="0" rIns="0" bIns="0" rtlCol="0" anchor="t">
            <a:spAutoFit/>
          </a:bodyPr>
          <a:lstStyle/>
          <a:p>
            <a:pPr marL="0" lvl="1" indent="0" algn="just">
              <a:lnSpc>
                <a:spcPts val="3750"/>
              </a:lnSpc>
              <a:spcBef>
                <a:spcPct val="0"/>
              </a:spcBef>
            </a:pPr>
            <a:r>
              <a:rPr lang="en-US" sz="2500" u="none" strike="noStrike">
                <a:solidFill>
                  <a:srgbClr val="000000"/>
                </a:solidFill>
                <a:latin typeface="Lato"/>
              </a:rPr>
              <a:t>Em alguns casos, as inovações trazidas pela Lei nº 14.133/2021 somente terão seu entendimento integral, posto o elevado grau de subjetividade existente na própria Lei, após a sedimentação da doutrina e da jurisprudência, o que demanda um maior prazo de sua vigência e utilização pelos entes federativos.</a:t>
            </a:r>
          </a:p>
        </p:txBody>
      </p:sp>
      <p:sp>
        <p:nvSpPr>
          <p:cNvPr id="8" name="TextBox 8"/>
          <p:cNvSpPr txBox="1"/>
          <p:nvPr/>
        </p:nvSpPr>
        <p:spPr>
          <a:xfrm>
            <a:off x="1061983" y="2304892"/>
            <a:ext cx="1619731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Conclusões</a:t>
            </a:r>
          </a:p>
        </p:txBody>
      </p:sp>
      <p:sp>
        <p:nvSpPr>
          <p:cNvPr id="9" name="TextBox 9"/>
          <p:cNvSpPr txBox="1"/>
          <p:nvPr/>
        </p:nvSpPr>
        <p:spPr>
          <a:xfrm>
            <a:off x="345943" y="2304892"/>
            <a:ext cx="404647" cy="678904"/>
          </a:xfrm>
          <a:prstGeom prst="rect">
            <a:avLst/>
          </a:prstGeom>
        </p:spPr>
        <p:txBody>
          <a:bodyPr lIns="0" tIns="0" rIns="0" bIns="0" rtlCol="0" anchor="t">
            <a:spAutoFit/>
          </a:bodyPr>
          <a:lstStyle/>
          <a:p>
            <a:pPr algn="l">
              <a:lnSpc>
                <a:spcPts val="5632"/>
              </a:lnSpc>
            </a:pPr>
            <a:r>
              <a:rPr lang="en-US" sz="4400" dirty="0" smtClean="0">
                <a:solidFill>
                  <a:srgbClr val="083050"/>
                </a:solidFill>
                <a:latin typeface="Antonio Bold"/>
              </a:rPr>
              <a:t>5.</a:t>
            </a:r>
            <a:endParaRPr lang="en-US" sz="4400" dirty="0">
              <a:solidFill>
                <a:srgbClr val="083050"/>
              </a:solidFill>
              <a:latin typeface="Antonio Bold"/>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pt-BR"/>
          </a:p>
        </p:txBody>
      </p:sp>
      <p:sp>
        <p:nvSpPr>
          <p:cNvPr id="3" name="Freeform 3"/>
          <p:cNvSpPr/>
          <p:nvPr/>
        </p:nvSpPr>
        <p:spPr>
          <a:xfrm>
            <a:off x="15432925" y="892346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81407" y="4550727"/>
            <a:ext cx="9406536" cy="1061720"/>
          </a:xfrm>
          <a:prstGeom prst="rect">
            <a:avLst/>
          </a:prstGeom>
        </p:spPr>
        <p:txBody>
          <a:bodyPr lIns="0" tIns="0" rIns="0" bIns="0" rtlCol="0" anchor="t">
            <a:spAutoFit/>
          </a:bodyPr>
          <a:lstStyle/>
          <a:p>
            <a:pPr algn="l">
              <a:lnSpc>
                <a:spcPts val="8680"/>
              </a:lnSpc>
            </a:pPr>
            <a:r>
              <a:rPr lang="en-US" sz="6200">
                <a:solidFill>
                  <a:srgbClr val="FFFFFF"/>
                </a:solidFill>
                <a:latin typeface="Antonio Bold"/>
              </a:rPr>
              <a:t>Obrigado.</a:t>
            </a:r>
          </a:p>
        </p:txBody>
      </p:sp>
      <p:sp>
        <p:nvSpPr>
          <p:cNvPr id="5" name="TextBox 5"/>
          <p:cNvSpPr txBox="1"/>
          <p:nvPr/>
        </p:nvSpPr>
        <p:spPr>
          <a:xfrm>
            <a:off x="1081407" y="6196531"/>
            <a:ext cx="9406536" cy="907316"/>
          </a:xfrm>
          <a:prstGeom prst="rect">
            <a:avLst/>
          </a:prstGeom>
        </p:spPr>
        <p:txBody>
          <a:bodyPr lIns="0" tIns="0" rIns="0" bIns="0" rtlCol="0" anchor="t">
            <a:spAutoFit/>
          </a:bodyPr>
          <a:lstStyle/>
          <a:p>
            <a:pPr algn="l">
              <a:lnSpc>
                <a:spcPts val="3380"/>
              </a:lnSpc>
            </a:pPr>
            <a:r>
              <a:rPr lang="en-US" sz="2600" spc="260">
                <a:solidFill>
                  <a:srgbClr val="FFFFFF"/>
                </a:solidFill>
                <a:latin typeface="Lato Bold"/>
              </a:rPr>
              <a:t>CONTATO: </a:t>
            </a:r>
          </a:p>
          <a:p>
            <a:pPr marL="0" lvl="0" indent="0" algn="l">
              <a:lnSpc>
                <a:spcPts val="3899"/>
              </a:lnSpc>
              <a:spcBef>
                <a:spcPct val="0"/>
              </a:spcBef>
            </a:pPr>
            <a:r>
              <a:rPr lang="en-US" sz="2999" u="none" strike="noStrike" spc="299">
                <a:solidFill>
                  <a:srgbClr val="FFFFFF"/>
                </a:solidFill>
                <a:latin typeface="Lato"/>
              </a:rPr>
              <a:t>jorge.mota@tcmrio.tc.br</a:t>
            </a:r>
          </a:p>
        </p:txBody>
      </p:sp>
      <p:sp>
        <p:nvSpPr>
          <p:cNvPr id="6" name="AutoShape 6"/>
          <p:cNvSpPr/>
          <p:nvPr/>
        </p:nvSpPr>
        <p:spPr>
          <a:xfrm rot="5400000">
            <a:off x="4602321" y="2342139"/>
            <a:ext cx="35246" cy="7077075"/>
          </a:xfrm>
          <a:prstGeom prst="rect">
            <a:avLst/>
          </a:prstGeom>
          <a:solidFill>
            <a:srgbClr val="E4A637"/>
          </a:solidFill>
        </p:spPr>
        <p:txBody>
          <a:bodyPr/>
          <a:lstStyle/>
          <a:p>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3" y="5546391"/>
            <a:ext cx="7410465" cy="3590727"/>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a:rPr>
              <a:t>O exame prévio sempre foi realizado pelas Assessorias Jurídicas da Administração (órgãos e entidades), pois estas tinham por incumbência analisar as minutas de editais e dos contratos, nos termos do art. 38, Parágrafo único da Lei n.º 8.666/1993, cujo conceito foi incorporado (com maior detalhamento, inclusive) pelo art. 53 da Lei n.º 14.133/2021.</a:t>
            </a:r>
            <a:endParaRPr lang="pt-BR" sz="2500" dirty="0">
              <a:solidFill>
                <a:srgbClr val="000000"/>
              </a:solidFill>
              <a:latin typeface="Lato"/>
            </a:endParaRPr>
          </a:p>
        </p:txBody>
      </p:sp>
      <p:sp>
        <p:nvSpPr>
          <p:cNvPr id="5" name="TextBox 5"/>
          <p:cNvSpPr txBox="1"/>
          <p:nvPr/>
        </p:nvSpPr>
        <p:spPr>
          <a:xfrm>
            <a:off x="1028700" y="4864434"/>
            <a:ext cx="11239081" cy="503728"/>
          </a:xfrm>
          <a:prstGeom prst="rect">
            <a:avLst/>
          </a:prstGeom>
        </p:spPr>
        <p:txBody>
          <a:bodyPr lIns="0" tIns="0" rIns="0" bIns="0" rtlCol="0" anchor="t">
            <a:spAutoFit/>
          </a:bodyPr>
          <a:lstStyle/>
          <a:p>
            <a:pPr marL="0" lvl="0" indent="0" algn="l">
              <a:lnSpc>
                <a:spcPts val="4290"/>
              </a:lnSpc>
              <a:spcBef>
                <a:spcPct val="0"/>
              </a:spcBef>
            </a:pPr>
            <a:r>
              <a:rPr lang="pt-BR" sz="3300" spc="330" dirty="0" smtClean="0">
                <a:solidFill>
                  <a:srgbClr val="E4A637"/>
                </a:solidFill>
                <a:latin typeface="Lato Bold Italics"/>
              </a:rPr>
              <a:t>Não.</a:t>
            </a:r>
            <a:endParaRPr lang="pt-BR" sz="3300" spc="330" dirty="0">
              <a:solidFill>
                <a:srgbClr val="E4A637"/>
              </a:solidFill>
              <a:latin typeface="Lato Bold Italics"/>
            </a:endParaRPr>
          </a:p>
        </p:txBody>
      </p:sp>
      <p:sp>
        <p:nvSpPr>
          <p:cNvPr id="6" name="TextBox 6"/>
          <p:cNvSpPr txBox="1"/>
          <p:nvPr/>
        </p:nvSpPr>
        <p:spPr>
          <a:xfrm>
            <a:off x="9649231" y="5546391"/>
            <a:ext cx="7410465" cy="2649123"/>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a:rPr>
              <a:t>Diz-se que este exame é “prévio” por em tese ser concluído antes da realização do certame. No entanto, esta colocação não pode ser considerada como tecnicamente perfeita em virtude da anterior instauração da licitação por meio da publicação do aviso correspondente.</a:t>
            </a:r>
            <a:endParaRPr lang="pt-BR" sz="2500" dirty="0">
              <a:solidFill>
                <a:srgbClr val="000000"/>
              </a:solidFill>
              <a:latin typeface="Lato"/>
            </a:endParaRPr>
          </a:p>
        </p:txBody>
      </p:sp>
      <p:sp>
        <p:nvSpPr>
          <p:cNvPr id="7" name="TextBox 7"/>
          <p:cNvSpPr txBox="1"/>
          <p:nvPr/>
        </p:nvSpPr>
        <p:spPr>
          <a:xfrm>
            <a:off x="1061982" y="2296751"/>
            <a:ext cx="2824217" cy="698246"/>
          </a:xfrm>
          <a:prstGeom prst="rect">
            <a:avLst/>
          </a:prstGeom>
        </p:spPr>
        <p:txBody>
          <a:bodyPr wrap="square" lIns="0" tIns="0" rIns="0" bIns="0" rtlCol="0" anchor="t">
            <a:spAutoFit/>
          </a:bodyPr>
          <a:lstStyle/>
          <a:p>
            <a:pPr algn="l">
              <a:lnSpc>
                <a:spcPts val="5632"/>
              </a:lnSpc>
            </a:pPr>
            <a:r>
              <a:rPr lang="pt-BR" sz="4400" dirty="0" smtClean="0">
                <a:solidFill>
                  <a:srgbClr val="083050"/>
                </a:solidFill>
                <a:latin typeface="Antonio Bold"/>
              </a:rPr>
              <a:t>Introdução</a:t>
            </a:r>
            <a:endParaRPr lang="pt-BR" sz="4400" dirty="0">
              <a:solidFill>
                <a:srgbClr val="083050"/>
              </a:solidFill>
              <a:latin typeface="Antonio Bold"/>
            </a:endParaRPr>
          </a:p>
        </p:txBody>
      </p:sp>
      <p:sp>
        <p:nvSpPr>
          <p:cNvPr id="8" name="TextBox 8"/>
          <p:cNvSpPr txBox="1"/>
          <p:nvPr/>
        </p:nvSpPr>
        <p:spPr>
          <a:xfrm>
            <a:off x="1061983" y="3436927"/>
            <a:ext cx="11217874" cy="503728"/>
          </a:xfrm>
          <a:prstGeom prst="rect">
            <a:avLst/>
          </a:prstGeom>
        </p:spPr>
        <p:txBody>
          <a:bodyPr lIns="0" tIns="0" rIns="0" bIns="0" rtlCol="0" anchor="t">
            <a:spAutoFit/>
          </a:bodyPr>
          <a:lstStyle/>
          <a:p>
            <a:pPr marL="0" lvl="0" indent="0" algn="l">
              <a:lnSpc>
                <a:spcPts val="4290"/>
              </a:lnSpc>
              <a:spcBef>
                <a:spcPct val="0"/>
              </a:spcBef>
            </a:pPr>
            <a:r>
              <a:rPr lang="pt-BR" sz="3300" spc="330" dirty="0" smtClean="0">
                <a:solidFill>
                  <a:srgbClr val="083050"/>
                </a:solidFill>
                <a:latin typeface="Lato Bold"/>
              </a:rPr>
              <a:t>O Exame dos Editais é prévio?</a:t>
            </a:r>
            <a:endParaRPr lang="pt-BR" sz="3300" spc="330" dirty="0">
              <a:solidFill>
                <a:srgbClr val="083050"/>
              </a:solidFill>
              <a:latin typeface="Lato Bold"/>
            </a:endParaRPr>
          </a:p>
        </p:txBody>
      </p:sp>
      <p:sp>
        <p:nvSpPr>
          <p:cNvPr id="9" name="TextBox 9"/>
          <p:cNvSpPr txBox="1"/>
          <p:nvPr/>
        </p:nvSpPr>
        <p:spPr>
          <a:xfrm>
            <a:off x="345943" y="2296751"/>
            <a:ext cx="32973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1.</a:t>
            </a:r>
            <a:endParaRPr lang="pt-BR" sz="4400" dirty="0">
              <a:solidFill>
                <a:srgbClr val="083050"/>
              </a:solidFill>
              <a:latin typeface="Antonio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2" y="2296751"/>
            <a:ext cx="2748017" cy="698246"/>
          </a:xfrm>
          <a:prstGeom prst="rect">
            <a:avLst/>
          </a:prstGeom>
        </p:spPr>
        <p:txBody>
          <a:bodyPr wrap="square" lIns="0" tIns="0" rIns="0" bIns="0" rtlCol="0" anchor="t">
            <a:spAutoFit/>
          </a:bodyPr>
          <a:lstStyle/>
          <a:p>
            <a:pPr algn="l">
              <a:lnSpc>
                <a:spcPts val="5632"/>
              </a:lnSpc>
            </a:pPr>
            <a:r>
              <a:rPr lang="en-US" sz="4400" dirty="0" err="1">
                <a:solidFill>
                  <a:srgbClr val="083050"/>
                </a:solidFill>
                <a:latin typeface="Antonio Bold"/>
              </a:rPr>
              <a:t>Introdução</a:t>
            </a:r>
            <a:endParaRPr lang="en-US" sz="4400" dirty="0">
              <a:solidFill>
                <a:srgbClr val="083050"/>
              </a:solidFill>
              <a:latin typeface="Antonio Bold"/>
            </a:endParaRPr>
          </a:p>
        </p:txBody>
      </p:sp>
      <p:sp>
        <p:nvSpPr>
          <p:cNvPr id="5" name="TextBox 5"/>
          <p:cNvSpPr txBox="1"/>
          <p:nvPr/>
        </p:nvSpPr>
        <p:spPr>
          <a:xfrm>
            <a:off x="1061983" y="3436927"/>
            <a:ext cx="11217874"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O Exame dos Editais é prévio?</a:t>
            </a:r>
          </a:p>
        </p:txBody>
      </p:sp>
      <p:sp>
        <p:nvSpPr>
          <p:cNvPr id="6" name="TextBox 6"/>
          <p:cNvSpPr txBox="1"/>
          <p:nvPr/>
        </p:nvSpPr>
        <p:spPr>
          <a:xfrm>
            <a:off x="345943" y="2296751"/>
            <a:ext cx="32973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1.</a:t>
            </a:r>
          </a:p>
        </p:txBody>
      </p:sp>
      <p:sp>
        <p:nvSpPr>
          <p:cNvPr id="7" name="TextBox 7"/>
          <p:cNvSpPr txBox="1"/>
          <p:nvPr/>
        </p:nvSpPr>
        <p:spPr>
          <a:xfrm>
            <a:off x="1061983" y="4895542"/>
            <a:ext cx="8082017" cy="2621955"/>
          </a:xfrm>
          <a:prstGeom prst="rect">
            <a:avLst/>
          </a:prstGeom>
        </p:spPr>
        <p:txBody>
          <a:bodyPr lIns="0" tIns="0" rIns="0" bIns="0" rtlCol="0" anchor="t">
            <a:spAutoFit/>
          </a:bodyPr>
          <a:lstStyle/>
          <a:p>
            <a:pPr algn="just">
              <a:lnSpc>
                <a:spcPts val="3500"/>
              </a:lnSpc>
            </a:pPr>
            <a:r>
              <a:rPr lang="en-US" sz="2500">
                <a:solidFill>
                  <a:srgbClr val="000000"/>
                </a:solidFill>
                <a:latin typeface="Lato"/>
              </a:rPr>
              <a:t>Trata-se, portanto, de espécie de sistema de </a:t>
            </a:r>
            <a:r>
              <a:rPr lang="en-US" sz="2500">
                <a:solidFill>
                  <a:srgbClr val="000000"/>
                </a:solidFill>
                <a:latin typeface="Lato Bold"/>
              </a:rPr>
              <a:t>controle concomitante</a:t>
            </a:r>
            <a:r>
              <a:rPr lang="en-US" sz="2500">
                <a:solidFill>
                  <a:srgbClr val="000000"/>
                </a:solidFill>
                <a:latin typeface="Lato"/>
              </a:rPr>
              <a:t> ao procedimento administrativo, posto ser efetuado apenas após a publicação do Aviso de Licitação, </a:t>
            </a:r>
            <a:r>
              <a:rPr lang="en-US" sz="2500">
                <a:solidFill>
                  <a:srgbClr val="000000"/>
                </a:solidFill>
                <a:latin typeface="Lato Bold"/>
              </a:rPr>
              <a:t>apesar do inegável caráter tangencial de controle prévio</a:t>
            </a:r>
            <a:r>
              <a:rPr lang="en-US" sz="2500">
                <a:solidFill>
                  <a:srgbClr val="000000"/>
                </a:solidFill>
                <a:latin typeface="Lato"/>
              </a:rPr>
              <a:t>, tendo em vista anteceder a futura contratação do licitante vencedor.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dirty="0"/>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dirty="0"/>
          </a:p>
        </p:txBody>
      </p:sp>
      <p:sp>
        <p:nvSpPr>
          <p:cNvPr id="4" name="TextBox 4"/>
          <p:cNvSpPr txBox="1"/>
          <p:nvPr/>
        </p:nvSpPr>
        <p:spPr>
          <a:xfrm>
            <a:off x="1061982" y="2296751"/>
            <a:ext cx="2671817" cy="698246"/>
          </a:xfrm>
          <a:prstGeom prst="rect">
            <a:avLst/>
          </a:prstGeom>
        </p:spPr>
        <p:txBody>
          <a:bodyPr wrap="square" lIns="0" tIns="0" rIns="0" bIns="0" rtlCol="0" anchor="t">
            <a:spAutoFit/>
          </a:bodyPr>
          <a:lstStyle/>
          <a:p>
            <a:pPr algn="l">
              <a:lnSpc>
                <a:spcPts val="5632"/>
              </a:lnSpc>
            </a:pPr>
            <a:r>
              <a:rPr lang="pt-BR" sz="4400" dirty="0" smtClean="0">
                <a:solidFill>
                  <a:srgbClr val="083050"/>
                </a:solidFill>
                <a:latin typeface="Antonio Bold"/>
              </a:rPr>
              <a:t>Introdução</a:t>
            </a:r>
            <a:endParaRPr lang="pt-BR" sz="4400" dirty="0">
              <a:solidFill>
                <a:srgbClr val="083050"/>
              </a:solidFill>
              <a:latin typeface="Antonio Bold"/>
            </a:endParaRPr>
          </a:p>
        </p:txBody>
      </p:sp>
      <p:sp>
        <p:nvSpPr>
          <p:cNvPr id="5" name="TextBox 5"/>
          <p:cNvSpPr txBox="1"/>
          <p:nvPr/>
        </p:nvSpPr>
        <p:spPr>
          <a:xfrm>
            <a:off x="345943" y="2296751"/>
            <a:ext cx="329737" cy="698246"/>
          </a:xfrm>
          <a:prstGeom prst="rect">
            <a:avLst/>
          </a:prstGeom>
        </p:spPr>
        <p:txBody>
          <a:bodyPr lIns="0" tIns="0" rIns="0" bIns="0" rtlCol="0" anchor="t">
            <a:spAutoFit/>
          </a:bodyPr>
          <a:lstStyle/>
          <a:p>
            <a:pPr algn="l">
              <a:lnSpc>
                <a:spcPts val="5632"/>
              </a:lnSpc>
            </a:pPr>
            <a:r>
              <a:rPr lang="pt-BR" sz="4400" dirty="0" smtClean="0">
                <a:solidFill>
                  <a:srgbClr val="083050"/>
                </a:solidFill>
                <a:latin typeface="Antonio Bold"/>
              </a:rPr>
              <a:t>1.</a:t>
            </a:r>
            <a:endParaRPr lang="pt-BR" sz="4400" dirty="0">
              <a:solidFill>
                <a:srgbClr val="083050"/>
              </a:solidFill>
              <a:latin typeface="Antonio Bold"/>
            </a:endParaRPr>
          </a:p>
        </p:txBody>
      </p:sp>
      <p:sp>
        <p:nvSpPr>
          <p:cNvPr id="6" name="TextBox 6"/>
          <p:cNvSpPr txBox="1"/>
          <p:nvPr/>
        </p:nvSpPr>
        <p:spPr>
          <a:xfrm>
            <a:off x="1028700" y="5825746"/>
            <a:ext cx="12071877" cy="2693045"/>
          </a:xfrm>
          <a:prstGeom prst="rect">
            <a:avLst/>
          </a:prstGeom>
        </p:spPr>
        <p:txBody>
          <a:bodyPr lIns="0" tIns="0" rIns="0" bIns="0" rtlCol="0" anchor="t">
            <a:spAutoFit/>
          </a:bodyPr>
          <a:lstStyle/>
          <a:p>
            <a:pPr algn="just">
              <a:lnSpc>
                <a:spcPts val="3500"/>
              </a:lnSpc>
            </a:pPr>
            <a:r>
              <a:rPr lang="pt-BR" sz="2500" dirty="0" smtClean="0">
                <a:solidFill>
                  <a:srgbClr val="000000"/>
                </a:solidFill>
                <a:latin typeface="Lato"/>
              </a:rPr>
              <a:t>De fato, o exame pelo TCMRio antes da realização do certame pela Administração possibilita que eventuais imperfeições sejam sanadas antes da adjudicação e formalização do Contrato, proporcionando uma contratação mais vantajosa, que poderia ser prejudicada por algum vício no Edital, cuja reparação a posteriori não surtiria o efeito desejado, em prol da garantia da legalidade, legitimidade e economicidade dos procedimentos licitatórios.</a:t>
            </a:r>
            <a:endParaRPr lang="pt-BR" sz="2500" dirty="0">
              <a:solidFill>
                <a:srgbClr val="000000"/>
              </a:solidFill>
              <a:latin typeface="Lato"/>
            </a:endParaRPr>
          </a:p>
        </p:txBody>
      </p:sp>
      <p:sp>
        <p:nvSpPr>
          <p:cNvPr id="7" name="TextBox 7"/>
          <p:cNvSpPr txBox="1"/>
          <p:nvPr/>
        </p:nvSpPr>
        <p:spPr>
          <a:xfrm>
            <a:off x="1061983" y="3886522"/>
            <a:ext cx="10004641" cy="1072449"/>
          </a:xfrm>
          <a:prstGeom prst="rect">
            <a:avLst/>
          </a:prstGeom>
        </p:spPr>
        <p:txBody>
          <a:bodyPr lIns="0" tIns="0" rIns="0" bIns="0" rtlCol="0" anchor="t">
            <a:spAutoFit/>
          </a:bodyPr>
          <a:lstStyle/>
          <a:p>
            <a:pPr marL="0" lvl="0" indent="0" algn="l">
              <a:lnSpc>
                <a:spcPts val="4290"/>
              </a:lnSpc>
              <a:spcBef>
                <a:spcPct val="0"/>
              </a:spcBef>
            </a:pPr>
            <a:r>
              <a:rPr lang="pt-BR" sz="3300" spc="330" dirty="0" smtClean="0">
                <a:solidFill>
                  <a:srgbClr val="083050"/>
                </a:solidFill>
                <a:latin typeface="Lato Bold"/>
              </a:rPr>
              <a:t>O principal objetivo deste tipo de controle é a prevenção</a:t>
            </a:r>
            <a:endParaRPr lang="pt-BR" sz="3300" spc="330" dirty="0">
              <a:solidFill>
                <a:srgbClr val="083050"/>
              </a:solidFill>
              <a:latin typeface="Lato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Freeform 4"/>
          <p:cNvSpPr/>
          <p:nvPr/>
        </p:nvSpPr>
        <p:spPr>
          <a:xfrm>
            <a:off x="1339123" y="5184089"/>
            <a:ext cx="612896" cy="472487"/>
          </a:xfrm>
          <a:custGeom>
            <a:avLst/>
            <a:gdLst/>
            <a:ahLst/>
            <a:cxnLst/>
            <a:rect l="l" t="t" r="r" b="b"/>
            <a:pathLst>
              <a:path w="612896" h="472487">
                <a:moveTo>
                  <a:pt x="0" y="0"/>
                </a:moveTo>
                <a:lnTo>
                  <a:pt x="612896" y="0"/>
                </a:lnTo>
                <a:lnTo>
                  <a:pt x="612896" y="472487"/>
                </a:lnTo>
                <a:lnTo>
                  <a:pt x="0" y="4724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5" name="TextBox 5"/>
          <p:cNvSpPr txBox="1"/>
          <p:nvPr/>
        </p:nvSpPr>
        <p:spPr>
          <a:xfrm>
            <a:off x="2175675" y="5175907"/>
            <a:ext cx="12913610" cy="431701"/>
          </a:xfrm>
          <a:prstGeom prst="rect">
            <a:avLst/>
          </a:prstGeom>
        </p:spPr>
        <p:txBody>
          <a:bodyPr lIns="0" tIns="0" rIns="0" bIns="0" rtlCol="0" anchor="t">
            <a:spAutoFit/>
          </a:bodyPr>
          <a:lstStyle/>
          <a:p>
            <a:pPr algn="just">
              <a:lnSpc>
                <a:spcPts val="3500"/>
              </a:lnSpc>
            </a:pPr>
            <a:r>
              <a:rPr lang="en-US" sz="2500">
                <a:solidFill>
                  <a:srgbClr val="000000"/>
                </a:solidFill>
                <a:latin typeface="Lato"/>
              </a:rPr>
              <a:t>Análise quanto ao atendimento (formal e material) dos ditames legais que regem a matéria.</a:t>
            </a:r>
          </a:p>
        </p:txBody>
      </p:sp>
      <p:sp>
        <p:nvSpPr>
          <p:cNvPr id="6" name="TextBox 6"/>
          <p:cNvSpPr txBox="1"/>
          <p:nvPr/>
        </p:nvSpPr>
        <p:spPr>
          <a:xfrm>
            <a:off x="2175675" y="6569770"/>
            <a:ext cx="8237232" cy="431701"/>
          </a:xfrm>
          <a:prstGeom prst="rect">
            <a:avLst/>
          </a:prstGeom>
        </p:spPr>
        <p:txBody>
          <a:bodyPr lIns="0" tIns="0" rIns="0" bIns="0" rtlCol="0" anchor="t">
            <a:spAutoFit/>
          </a:bodyPr>
          <a:lstStyle/>
          <a:p>
            <a:pPr algn="just">
              <a:lnSpc>
                <a:spcPts val="3500"/>
              </a:lnSpc>
            </a:pPr>
            <a:r>
              <a:rPr lang="en-US" sz="2500">
                <a:solidFill>
                  <a:srgbClr val="000000"/>
                </a:solidFill>
                <a:latin typeface="Lato"/>
              </a:rPr>
              <a:t>Análise Técnica de Engenharia:</a:t>
            </a:r>
          </a:p>
        </p:txBody>
      </p:sp>
      <p:sp>
        <p:nvSpPr>
          <p:cNvPr id="7" name="TextBox 7"/>
          <p:cNvSpPr txBox="1"/>
          <p:nvPr/>
        </p:nvSpPr>
        <p:spPr>
          <a:xfrm>
            <a:off x="1962315" y="7071184"/>
            <a:ext cx="9258312" cy="1307802"/>
          </a:xfrm>
          <a:prstGeom prst="rect">
            <a:avLst/>
          </a:prstGeom>
        </p:spPr>
        <p:txBody>
          <a:bodyPr lIns="0" tIns="0" rIns="0" bIns="0" rtlCol="0" anchor="t">
            <a:spAutoFit/>
          </a:bodyPr>
          <a:lstStyle/>
          <a:p>
            <a:pPr marL="539751" lvl="1" indent="-269876" algn="just">
              <a:lnSpc>
                <a:spcPts val="3500"/>
              </a:lnSpc>
              <a:buFont typeface="Arial"/>
              <a:buChar char="•"/>
            </a:pPr>
            <a:r>
              <a:rPr lang="en-US" sz="2500">
                <a:solidFill>
                  <a:srgbClr val="000000"/>
                </a:solidFill>
                <a:latin typeface="Lato"/>
              </a:rPr>
              <a:t>Desenhos de Projeto básico e correlatos (ET’s, MD’s, TR’s etc).</a:t>
            </a:r>
          </a:p>
          <a:p>
            <a:pPr marL="539751" lvl="1" indent="-269876" algn="just">
              <a:lnSpc>
                <a:spcPts val="3500"/>
              </a:lnSpc>
              <a:buFont typeface="Arial"/>
              <a:buChar char="•"/>
            </a:pPr>
            <a:r>
              <a:rPr lang="en-US" sz="2500">
                <a:solidFill>
                  <a:srgbClr val="000000"/>
                </a:solidFill>
                <a:latin typeface="Lato"/>
              </a:rPr>
              <a:t>Orçamento.</a:t>
            </a:r>
          </a:p>
          <a:p>
            <a:pPr marL="539751" lvl="1" indent="-269876" algn="just">
              <a:lnSpc>
                <a:spcPts val="3500"/>
              </a:lnSpc>
              <a:buFont typeface="Arial"/>
              <a:buChar char="•"/>
            </a:pPr>
            <a:r>
              <a:rPr lang="en-US" sz="2500">
                <a:solidFill>
                  <a:srgbClr val="000000"/>
                </a:solidFill>
                <a:latin typeface="Lato"/>
              </a:rPr>
              <a:t>Parcelas de maior relevância técnica.</a:t>
            </a:r>
          </a:p>
        </p:txBody>
      </p:sp>
      <p:sp>
        <p:nvSpPr>
          <p:cNvPr id="8" name="Freeform 8"/>
          <p:cNvSpPr/>
          <p:nvPr/>
        </p:nvSpPr>
        <p:spPr>
          <a:xfrm>
            <a:off x="1329949" y="6577952"/>
            <a:ext cx="612896" cy="472487"/>
          </a:xfrm>
          <a:custGeom>
            <a:avLst/>
            <a:gdLst/>
            <a:ahLst/>
            <a:cxnLst/>
            <a:rect l="l" t="t" r="r" b="b"/>
            <a:pathLst>
              <a:path w="612896" h="472487">
                <a:moveTo>
                  <a:pt x="0" y="0"/>
                </a:moveTo>
                <a:lnTo>
                  <a:pt x="612897" y="0"/>
                </a:lnTo>
                <a:lnTo>
                  <a:pt x="612897" y="472487"/>
                </a:lnTo>
                <a:lnTo>
                  <a:pt x="0" y="4724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9" name="TextBox 9"/>
          <p:cNvSpPr txBox="1"/>
          <p:nvPr/>
        </p:nvSpPr>
        <p:spPr>
          <a:xfrm>
            <a:off x="1329949" y="4058493"/>
            <a:ext cx="11239081" cy="529557"/>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Dois aspectos distintos:</a:t>
            </a:r>
          </a:p>
        </p:txBody>
      </p:sp>
      <p:sp>
        <p:nvSpPr>
          <p:cNvPr id="10" name="TextBox 10"/>
          <p:cNvSpPr txBox="1"/>
          <p:nvPr/>
        </p:nvSpPr>
        <p:spPr>
          <a:xfrm>
            <a:off x="1061982" y="2304892"/>
            <a:ext cx="7548617" cy="678904"/>
          </a:xfrm>
          <a:prstGeom prst="rect">
            <a:avLst/>
          </a:prstGeom>
        </p:spPr>
        <p:txBody>
          <a:bodyPr wrap="square" lIns="0" tIns="0" rIns="0" bIns="0" rtlCol="0" anchor="t">
            <a:spAutoFit/>
          </a:bodyPr>
          <a:lstStyle/>
          <a:p>
            <a:pPr algn="l">
              <a:lnSpc>
                <a:spcPts val="5632"/>
              </a:lnSpc>
            </a:pPr>
            <a:r>
              <a:rPr lang="pt-BR" sz="4400" dirty="0" smtClean="0">
                <a:solidFill>
                  <a:srgbClr val="083050"/>
                </a:solidFill>
                <a:latin typeface="Antonio Bold"/>
              </a:rPr>
              <a:t>Principais Pontos de Auditoria</a:t>
            </a:r>
            <a:endParaRPr lang="pt-BR" sz="4400" dirty="0">
              <a:solidFill>
                <a:srgbClr val="083050"/>
              </a:solidFill>
              <a:latin typeface="Antonio Bold"/>
            </a:endParaRPr>
          </a:p>
        </p:txBody>
      </p:sp>
      <p:sp>
        <p:nvSpPr>
          <p:cNvPr id="11" name="TextBox 11"/>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946"/>
            <a:ext cx="18316348" cy="10302946"/>
          </a:xfrm>
          <a:custGeom>
            <a:avLst/>
            <a:gdLst/>
            <a:ahLst/>
            <a:cxnLst/>
            <a:rect l="l" t="t" r="r" b="b"/>
            <a:pathLst>
              <a:path w="18316348" h="10302946">
                <a:moveTo>
                  <a:pt x="0" y="0"/>
                </a:moveTo>
                <a:lnTo>
                  <a:pt x="18316348" y="0"/>
                </a:lnTo>
                <a:lnTo>
                  <a:pt x="18316348" y="10302946"/>
                </a:lnTo>
                <a:lnTo>
                  <a:pt x="0" y="10302946"/>
                </a:lnTo>
                <a:lnTo>
                  <a:pt x="0" y="0"/>
                </a:lnTo>
                <a:close/>
              </a:path>
            </a:pathLst>
          </a:custGeom>
          <a:blipFill>
            <a:blip r:embed="rId3"/>
            <a:stretch>
              <a:fillRect/>
            </a:stretch>
          </a:blipFill>
        </p:spPr>
        <p:txBody>
          <a:bodyPr/>
          <a:lstStyle/>
          <a:p>
            <a:endParaRPr lang="pt-BR"/>
          </a:p>
        </p:txBody>
      </p:sp>
      <p:sp>
        <p:nvSpPr>
          <p:cNvPr id="3" name="Freeform 3"/>
          <p:cNvSpPr/>
          <p:nvPr/>
        </p:nvSpPr>
        <p:spPr>
          <a:xfrm>
            <a:off x="1028700" y="598615"/>
            <a:ext cx="1826375" cy="334835"/>
          </a:xfrm>
          <a:custGeom>
            <a:avLst/>
            <a:gdLst/>
            <a:ahLst/>
            <a:cxnLst/>
            <a:rect l="l" t="t" r="r" b="b"/>
            <a:pathLst>
              <a:path w="1826375" h="334835">
                <a:moveTo>
                  <a:pt x="0" y="0"/>
                </a:moveTo>
                <a:lnTo>
                  <a:pt x="1826375" y="0"/>
                </a:lnTo>
                <a:lnTo>
                  <a:pt x="1826375" y="334835"/>
                </a:lnTo>
                <a:lnTo>
                  <a:pt x="0" y="33483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61983" y="2304892"/>
            <a:ext cx="7663138" cy="698246"/>
          </a:xfrm>
          <a:prstGeom prst="rect">
            <a:avLst/>
          </a:prstGeom>
        </p:spPr>
        <p:txBody>
          <a:bodyPr wrap="square" lIns="0" tIns="0" rIns="0" bIns="0" rtlCol="0" anchor="t">
            <a:spAutoFit/>
          </a:bodyPr>
          <a:lstStyle/>
          <a:p>
            <a:pPr>
              <a:lnSpc>
                <a:spcPts val="5632"/>
              </a:lnSpc>
            </a:pPr>
            <a:r>
              <a:rPr lang="pt-BR" sz="4400" dirty="0">
                <a:solidFill>
                  <a:srgbClr val="083050"/>
                </a:solidFill>
                <a:latin typeface="Antonio Bold"/>
              </a:rPr>
              <a:t>Principais Pontos de Auditoria</a:t>
            </a:r>
          </a:p>
        </p:txBody>
      </p:sp>
      <p:sp>
        <p:nvSpPr>
          <p:cNvPr id="5" name="TextBox 5"/>
          <p:cNvSpPr txBox="1"/>
          <p:nvPr/>
        </p:nvSpPr>
        <p:spPr>
          <a:xfrm>
            <a:off x="345943" y="2304892"/>
            <a:ext cx="404647" cy="698246"/>
          </a:xfrm>
          <a:prstGeom prst="rect">
            <a:avLst/>
          </a:prstGeom>
        </p:spPr>
        <p:txBody>
          <a:bodyPr lIns="0" tIns="0" rIns="0" bIns="0" rtlCol="0" anchor="t">
            <a:spAutoFit/>
          </a:bodyPr>
          <a:lstStyle/>
          <a:p>
            <a:pPr algn="l">
              <a:lnSpc>
                <a:spcPts val="5632"/>
              </a:lnSpc>
            </a:pPr>
            <a:r>
              <a:rPr lang="en-US" sz="4400">
                <a:solidFill>
                  <a:srgbClr val="083050"/>
                </a:solidFill>
                <a:latin typeface="Antonio Bold"/>
              </a:rPr>
              <a:t>2.</a:t>
            </a:r>
          </a:p>
        </p:txBody>
      </p:sp>
      <p:sp>
        <p:nvSpPr>
          <p:cNvPr id="6" name="Freeform 6"/>
          <p:cNvSpPr/>
          <p:nvPr/>
        </p:nvSpPr>
        <p:spPr>
          <a:xfrm>
            <a:off x="8725121" y="4302058"/>
            <a:ext cx="821657" cy="1151183"/>
          </a:xfrm>
          <a:custGeom>
            <a:avLst/>
            <a:gdLst/>
            <a:ahLst/>
            <a:cxnLst/>
            <a:rect l="l" t="t" r="r" b="b"/>
            <a:pathLst>
              <a:path w="821657" h="1151183">
                <a:moveTo>
                  <a:pt x="0" y="0"/>
                </a:moveTo>
                <a:lnTo>
                  <a:pt x="821657" y="0"/>
                </a:lnTo>
                <a:lnTo>
                  <a:pt x="821657" y="1151183"/>
                </a:lnTo>
                <a:lnTo>
                  <a:pt x="0" y="1151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
        <p:nvSpPr>
          <p:cNvPr id="7" name="Freeform 7"/>
          <p:cNvSpPr/>
          <p:nvPr/>
        </p:nvSpPr>
        <p:spPr>
          <a:xfrm>
            <a:off x="14614745" y="4433748"/>
            <a:ext cx="887803" cy="887803"/>
          </a:xfrm>
          <a:custGeom>
            <a:avLst/>
            <a:gdLst/>
            <a:ahLst/>
            <a:cxnLst/>
            <a:rect l="l" t="t" r="r" b="b"/>
            <a:pathLst>
              <a:path w="887803" h="887803">
                <a:moveTo>
                  <a:pt x="0" y="0"/>
                </a:moveTo>
                <a:lnTo>
                  <a:pt x="887803" y="0"/>
                </a:lnTo>
                <a:lnTo>
                  <a:pt x="887803" y="887803"/>
                </a:lnTo>
                <a:lnTo>
                  <a:pt x="0" y="8878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pt-BR"/>
          </a:p>
        </p:txBody>
      </p:sp>
      <p:sp>
        <p:nvSpPr>
          <p:cNvPr id="8" name="Freeform 8"/>
          <p:cNvSpPr/>
          <p:nvPr/>
        </p:nvSpPr>
        <p:spPr>
          <a:xfrm>
            <a:off x="2832851" y="4351086"/>
            <a:ext cx="1070523" cy="1053127"/>
          </a:xfrm>
          <a:custGeom>
            <a:avLst/>
            <a:gdLst/>
            <a:ahLst/>
            <a:cxnLst/>
            <a:rect l="l" t="t" r="r" b="b"/>
            <a:pathLst>
              <a:path w="1070523" h="1053127">
                <a:moveTo>
                  <a:pt x="0" y="0"/>
                </a:moveTo>
                <a:lnTo>
                  <a:pt x="1070523" y="0"/>
                </a:lnTo>
                <a:lnTo>
                  <a:pt x="1070523" y="1053127"/>
                </a:lnTo>
                <a:lnTo>
                  <a:pt x="0" y="105312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pt-BR"/>
          </a:p>
        </p:txBody>
      </p:sp>
      <p:sp>
        <p:nvSpPr>
          <p:cNvPr id="9" name="TextBox 9"/>
          <p:cNvSpPr txBox="1"/>
          <p:nvPr/>
        </p:nvSpPr>
        <p:spPr>
          <a:xfrm>
            <a:off x="1061983" y="5896751"/>
            <a:ext cx="4784221" cy="3060005"/>
          </a:xfrm>
          <a:prstGeom prst="rect">
            <a:avLst/>
          </a:prstGeom>
        </p:spPr>
        <p:txBody>
          <a:bodyPr lIns="0" tIns="0" rIns="0" bIns="0" rtlCol="0" anchor="t">
            <a:spAutoFit/>
          </a:bodyPr>
          <a:lstStyle/>
          <a:p>
            <a:pPr algn="just">
              <a:lnSpc>
                <a:spcPts val="3500"/>
              </a:lnSpc>
            </a:pPr>
            <a:r>
              <a:rPr lang="en-US" sz="2500">
                <a:solidFill>
                  <a:srgbClr val="000000"/>
                </a:solidFill>
                <a:latin typeface="Lato"/>
              </a:rPr>
              <a:t>Para assegurar a abrangência da análise quanto ao atendimento (formal e material) dos ditames legais que regem a matéria, a Secretaria Geral de Controle Externo do TCMRio possui um </a:t>
            </a:r>
            <a:r>
              <a:rPr lang="en-US" sz="2500">
                <a:solidFill>
                  <a:srgbClr val="000000"/>
                </a:solidFill>
                <a:latin typeface="Lato Bold"/>
              </a:rPr>
              <a:t>Sistema de Gestão da Qualidade.</a:t>
            </a:r>
          </a:p>
        </p:txBody>
      </p:sp>
      <p:sp>
        <p:nvSpPr>
          <p:cNvPr id="10" name="TextBox 10"/>
          <p:cNvSpPr txBox="1"/>
          <p:nvPr/>
        </p:nvSpPr>
        <p:spPr>
          <a:xfrm>
            <a:off x="6875372" y="5716121"/>
            <a:ext cx="4784221" cy="3936107"/>
          </a:xfrm>
          <a:prstGeom prst="rect">
            <a:avLst/>
          </a:prstGeom>
        </p:spPr>
        <p:txBody>
          <a:bodyPr lIns="0" tIns="0" rIns="0" bIns="0" rtlCol="0" anchor="t">
            <a:spAutoFit/>
          </a:bodyPr>
          <a:lstStyle/>
          <a:p>
            <a:pPr algn="just">
              <a:lnSpc>
                <a:spcPts val="3500"/>
              </a:lnSpc>
            </a:pPr>
            <a:r>
              <a:rPr lang="en-US" sz="2500">
                <a:solidFill>
                  <a:srgbClr val="000000"/>
                </a:solidFill>
                <a:latin typeface="Lato"/>
              </a:rPr>
              <a:t>Há diversas </a:t>
            </a:r>
            <a:r>
              <a:rPr lang="en-US" sz="2500">
                <a:solidFill>
                  <a:srgbClr val="000000"/>
                </a:solidFill>
                <a:latin typeface="Lato Bold"/>
              </a:rPr>
              <a:t>listas de verificação, específicas para cada tipo de contratação</a:t>
            </a:r>
            <a:r>
              <a:rPr lang="en-US" sz="2500">
                <a:solidFill>
                  <a:srgbClr val="000000"/>
                </a:solidFill>
                <a:latin typeface="Lato"/>
              </a:rPr>
              <a:t> (concessões, obras e serviços de engenharia etc), que são utilizadas pelos auditores em todas as análises, de preenchimento obrigatório, sendo posteriormente objeto de conferência pelo revisor do setor.</a:t>
            </a:r>
          </a:p>
        </p:txBody>
      </p:sp>
      <p:sp>
        <p:nvSpPr>
          <p:cNvPr id="11" name="TextBox 11"/>
          <p:cNvSpPr txBox="1"/>
          <p:nvPr/>
        </p:nvSpPr>
        <p:spPr>
          <a:xfrm>
            <a:off x="12688761" y="5716121"/>
            <a:ext cx="4784221" cy="3060005"/>
          </a:xfrm>
          <a:prstGeom prst="rect">
            <a:avLst/>
          </a:prstGeom>
        </p:spPr>
        <p:txBody>
          <a:bodyPr lIns="0" tIns="0" rIns="0" bIns="0" rtlCol="0" anchor="t">
            <a:spAutoFit/>
          </a:bodyPr>
          <a:lstStyle/>
          <a:p>
            <a:pPr algn="just">
              <a:lnSpc>
                <a:spcPts val="3500"/>
              </a:lnSpc>
            </a:pPr>
            <a:r>
              <a:rPr lang="en-US" sz="2500">
                <a:solidFill>
                  <a:srgbClr val="000000"/>
                </a:solidFill>
                <a:latin typeface="Lato"/>
              </a:rPr>
              <a:t>Tal procedimento garante que todos os aspectos legais mais relevantes sejam analisados, bem como facilita a transmissão do conhecimento para novos auditores que ingressem na 7ª IGE.</a:t>
            </a:r>
          </a:p>
        </p:txBody>
      </p:sp>
      <p:sp>
        <p:nvSpPr>
          <p:cNvPr id="12" name="TextBox 12"/>
          <p:cNvSpPr txBox="1"/>
          <p:nvPr/>
        </p:nvSpPr>
        <p:spPr>
          <a:xfrm>
            <a:off x="1061983" y="3214658"/>
            <a:ext cx="12458281" cy="529590"/>
          </a:xfrm>
          <a:prstGeom prst="rect">
            <a:avLst/>
          </a:prstGeom>
        </p:spPr>
        <p:txBody>
          <a:bodyPr lIns="0" tIns="0" rIns="0" bIns="0" rtlCol="0" anchor="t">
            <a:spAutoFit/>
          </a:bodyPr>
          <a:lstStyle/>
          <a:p>
            <a:pPr marL="0" lvl="0" indent="0" algn="l">
              <a:lnSpc>
                <a:spcPts val="4290"/>
              </a:lnSpc>
              <a:spcBef>
                <a:spcPct val="0"/>
              </a:spcBef>
            </a:pPr>
            <a:r>
              <a:rPr lang="en-US" sz="3300" spc="330">
                <a:solidFill>
                  <a:srgbClr val="083050"/>
                </a:solidFill>
                <a:latin typeface="Lato Bold"/>
              </a:rPr>
              <a:t>Atendimento aos ditames legais que regem a matéria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5194</Words>
  <Application>Microsoft Office PowerPoint</Application>
  <PresentationFormat>Personalizar</PresentationFormat>
  <Paragraphs>325</Paragraphs>
  <Slides>44</Slides>
  <Notes>44</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44</vt:i4>
      </vt:variant>
    </vt:vector>
  </HeadingPairs>
  <TitlesOfParts>
    <vt:vector size="55" baseType="lpstr">
      <vt:lpstr>Antonio</vt:lpstr>
      <vt:lpstr>Lato Light</vt:lpstr>
      <vt:lpstr>Arial</vt:lpstr>
      <vt:lpstr>Lato</vt:lpstr>
      <vt:lpstr>Calibri</vt:lpstr>
      <vt:lpstr>Lato Bold</vt:lpstr>
      <vt:lpstr>HK Grotesk Bold</vt:lpstr>
      <vt:lpstr>Lato Italics</vt:lpstr>
      <vt:lpstr>Antonio Bold</vt:lpstr>
      <vt:lpstr>Lato Bold Italics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Apresentação - 2º Fórum de Compras Públicas</dc:title>
  <dc:creator>Jorge Luís Campinho Pereira da Mota</dc:creator>
  <cp:lastModifiedBy>Jorge Luis Campinho Pereira da Mota</cp:lastModifiedBy>
  <cp:revision>19</cp:revision>
  <cp:lastPrinted>2024-05-14T13:23:40Z</cp:lastPrinted>
  <dcterms:created xsi:type="dcterms:W3CDTF">2006-08-16T00:00:00Z</dcterms:created>
  <dcterms:modified xsi:type="dcterms:W3CDTF">2024-05-14T14:28:31Z</dcterms:modified>
  <dc:identifier>DAGEd7VlEKg</dc:identifier>
</cp:coreProperties>
</file>