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58" r:id="rId5"/>
    <p:sldId id="267" r:id="rId6"/>
    <p:sldId id="269" r:id="rId7"/>
    <p:sldId id="260" r:id="rId8"/>
    <p:sldId id="271" r:id="rId9"/>
    <p:sldId id="261" r:id="rId10"/>
    <p:sldId id="262" r:id="rId11"/>
    <p:sldId id="272" r:id="rId12"/>
    <p:sldId id="263" r:id="rId13"/>
    <p:sldId id="274" r:id="rId14"/>
    <p:sldId id="275" r:id="rId15"/>
    <p:sldId id="276" r:id="rId16"/>
    <p:sldId id="277" r:id="rId17"/>
    <p:sldId id="287" r:id="rId18"/>
    <p:sldId id="291" r:id="rId19"/>
    <p:sldId id="290" r:id="rId20"/>
    <p:sldId id="292" r:id="rId21"/>
    <p:sldId id="283" r:id="rId22"/>
    <p:sldId id="294" r:id="rId23"/>
    <p:sldId id="285" r:id="rId24"/>
    <p:sldId id="295" r:id="rId25"/>
    <p:sldId id="282" r:id="rId26"/>
    <p:sldId id="293" r:id="rId27"/>
    <p:sldId id="278" r:id="rId28"/>
    <p:sldId id="279" r:id="rId29"/>
    <p:sldId id="280" r:id="rId30"/>
    <p:sldId id="266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9999"/>
    <a:srgbClr val="FFCCCC"/>
    <a:srgbClr val="99CCFF"/>
    <a:srgbClr val="00CC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EC177-35A7-4E32-B23B-EC774FCEFE68}" type="datetimeFigureOut">
              <a:rPr lang="pt-BR" smtClean="0"/>
              <a:t>13/05/2024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EA139-E81D-4300-A8C2-7B83BF7BCF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87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26339A-AB07-460D-FFD4-F7C3290FF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1DE0692-668C-87A4-C589-07464C85F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287878C-F926-B22D-DCD5-778A67C9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BDB-C4B3-45AC-8E31-C9C8E3C9CE25}" type="datetimeFigureOut">
              <a:rPr lang="pt-BR" smtClean="0"/>
              <a:t>13/05/2024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A45FDF7-480A-7A10-9199-7D313D32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D4E1402-B9BD-1A34-FFC1-AFB8CE05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9EA-DA25-4245-8B07-4371C3821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69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731D64-58A0-35BC-B259-741232498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D413F2EE-BB32-F984-5AA1-ACF2BB210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9CE061F-3BFF-631A-5AA2-E1C69E8B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BDB-C4B3-45AC-8E31-C9C8E3C9CE25}" type="datetimeFigureOut">
              <a:rPr lang="pt-BR" smtClean="0"/>
              <a:t>13/05/2024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EED69AF-AA97-09EB-4107-CCA52CC91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2A2639F-ADF9-1DBF-DB46-C77E7E2D7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9EA-DA25-4245-8B07-4371C3821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43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93BD3B6-734C-8184-A558-ABCCB3820D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47D2F2E6-5700-4D45-643A-33D9C1491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63DD1ED-D2EF-3B9D-4356-AC608EDDA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BDB-C4B3-45AC-8E31-C9C8E3C9CE25}" type="datetimeFigureOut">
              <a:rPr lang="pt-BR" smtClean="0"/>
              <a:t>13/05/2024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7CC0B00-3E99-1AB3-54BB-356989258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71DDFF6-D503-2F3A-D1C1-27A17F36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9EA-DA25-4245-8B07-4371C3821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9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FA6EC2-8B88-F702-3B3D-CA31378DA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359FA5C-3F6E-F79B-66E6-F09D3EB22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CAA7933-2BEF-9DDA-99B0-0D92BBAD7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BDB-C4B3-45AC-8E31-C9C8E3C9CE25}" type="datetimeFigureOut">
              <a:rPr lang="pt-BR" smtClean="0"/>
              <a:t>13/05/2024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83F43CE-EB6E-C04A-AB8F-E7A242F48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90A3646-C8CC-EC8C-3FB4-21FF10F8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9EA-DA25-4245-8B07-4371C3821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00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330A4C-C2EB-1D7D-B308-440AC707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181FB06-4168-1A61-CC4D-8C68E3B4D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1A4C05B-29B2-AF6B-4F48-1C44BF3F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BDB-C4B3-45AC-8E31-C9C8E3C9CE25}" type="datetimeFigureOut">
              <a:rPr lang="pt-BR" smtClean="0"/>
              <a:t>13/05/2024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E93CBC1-862D-CB0D-822F-DBE58120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6B59E9C-8993-77A3-DB2B-08B23C88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9EA-DA25-4245-8B07-4371C3821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43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F49916-206F-BC08-B1FA-6DD9F68F5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A2EE8B5-2360-CF0A-9B7E-E1952E823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34A0705-09C5-8A5A-7132-742EA4BEF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CC0667C-9C9E-7C08-1ECE-C01EB4827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BDB-C4B3-45AC-8E31-C9C8E3C9CE25}" type="datetimeFigureOut">
              <a:rPr lang="pt-BR" smtClean="0"/>
              <a:t>13/05/2024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D2FA858-5F48-9E51-EB24-94E8CABE7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952AFA4-DFEE-F30E-D656-2ACD104EE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9EA-DA25-4245-8B07-4371C3821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92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A1EF04-3AD5-B21D-D332-87000401A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2A399F3-2A0E-CDE2-3ED9-34C4CFDCC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8021A627-C24C-6522-6A07-0E680260C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9D1E4BCB-001A-6619-68DD-14D2C24847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DFFA3CD7-3FA4-7B3D-B694-2EDB1AE5B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5CB1D507-ACF6-A8CD-DB18-2E7264C7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BDB-C4B3-45AC-8E31-C9C8E3C9CE25}" type="datetimeFigureOut">
              <a:rPr lang="pt-BR" smtClean="0"/>
              <a:t>13/05/2024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53407023-1E9E-9A45-6711-765A927E6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34B340DA-9FBD-0808-8193-42FB280D3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9EA-DA25-4245-8B07-4371C3821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01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203F10-DDF1-8612-5D9B-4217E66DB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0D73AC63-07E8-5F9D-2EB3-39302DA76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BDB-C4B3-45AC-8E31-C9C8E3C9CE25}" type="datetimeFigureOut">
              <a:rPr lang="pt-BR" smtClean="0"/>
              <a:t>13/05/2024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827A4DE2-005E-2EB0-5CD0-3CB48A9C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F74E6A81-FE05-B062-4A02-57F8EE0E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9EA-DA25-4245-8B07-4371C3821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37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64EA3662-FB9B-5CB7-BA85-769FA980A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BDB-C4B3-45AC-8E31-C9C8E3C9CE25}" type="datetimeFigureOut">
              <a:rPr lang="pt-BR" smtClean="0"/>
              <a:t>13/05/2024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2A5BF727-4D2B-EBA5-3F6E-C8B65BCD8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544CF6B-E2FC-C9E0-B1CB-8AC15075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9EA-DA25-4245-8B07-4371C3821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79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40C275-013A-05ED-E6E9-C7A1BFE8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A4E6D71-4DC8-7FF0-DB95-2FBF0F717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0EFC8E86-EE0A-9EC9-4B27-B3EF7D666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CD80C41-2499-A0A1-5917-0CB7C23DC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BDB-C4B3-45AC-8E31-C9C8E3C9CE25}" type="datetimeFigureOut">
              <a:rPr lang="pt-BR" smtClean="0"/>
              <a:t>13/05/2024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4241986-6365-F7C3-A77A-B46EC877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878EC2F-1299-08A2-466C-4E5DA7FE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9EA-DA25-4245-8B07-4371C3821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46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F669FB-FB94-21A7-BAE1-BBB4409D3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B5362CF0-3B80-BA74-A863-413B28213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BC700AD-EA73-CAE6-86F6-F4C3B9BC7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9BCDB51-F2CB-6DD9-A41B-B1105F015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8BDB-C4B3-45AC-8E31-C9C8E3C9CE25}" type="datetimeFigureOut">
              <a:rPr lang="pt-BR" smtClean="0"/>
              <a:t>13/05/2024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40C5BD93-74FA-AE36-10F9-917DFF9C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6B10B08-F50E-4424-B521-4F27F791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9EA-DA25-4245-8B07-4371C3821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39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6A0EDE2F-3841-6E4B-3762-FC6C7334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2809710-4DC1-295B-93AD-83A83B10B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6CB86AC-490F-67BE-A226-E99CD7A2A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E98BDB-C4B3-45AC-8E31-C9C8E3C9CE25}" type="datetimeFigureOut">
              <a:rPr lang="pt-BR" smtClean="0"/>
              <a:t>13/05/2024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7024D4E-7A8E-DBB1-BF0A-946163C4B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4329237-2C21-EFA0-1D75-784A4CC4C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8809EA-DA25-4245-8B07-4371C3821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06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www.atricon.org.br/wp-content/uploads/2020/06/MQB_Manual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093522-7404-E0CA-70B5-E0A3D8F56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1486" y="1505540"/>
            <a:ext cx="10241280" cy="23876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Atuação do TCMSP em contratações públicas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C3510AD-58F1-60E1-31AA-75004C95C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8758"/>
            <a:ext cx="9144000" cy="1655762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Painel Dialógico 03 - Como será a atuação dos Tribunais de Contas frente aos novos princípios da Lei 14.133?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4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547F4B-F146-FD4F-B3C6-A98E6924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6" y="1008430"/>
            <a:ext cx="11007635" cy="1325563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Obrigatoriedade por valor conforme o Plano Anual de Fiscalização (PAF)</a:t>
            </a:r>
            <a:endParaRPr lang="pt-BR" sz="3200" b="1" dirty="0">
              <a:solidFill>
                <a:schemeClr val="accent1"/>
              </a:solidFill>
            </a:endParaRP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1062341" y="3893296"/>
            <a:ext cx="2986868" cy="2841769"/>
          </a:xfrm>
          <a:custGeom>
            <a:avLst/>
            <a:gdLst>
              <a:gd name="T0" fmla="*/ 1404 w 1558"/>
              <a:gd name="T1" fmla="*/ 1563 h 1563"/>
              <a:gd name="T2" fmla="*/ 1293 w 1558"/>
              <a:gd name="T3" fmla="*/ 1519 h 1563"/>
              <a:gd name="T4" fmla="*/ 857 w 1558"/>
              <a:gd name="T5" fmla="*/ 1081 h 1563"/>
              <a:gd name="T6" fmla="*/ 843 w 1558"/>
              <a:gd name="T7" fmla="*/ 1090 h 1563"/>
              <a:gd name="T8" fmla="*/ 579 w 1558"/>
              <a:gd name="T9" fmla="*/ 1162 h 1563"/>
              <a:gd name="T10" fmla="*/ 167 w 1558"/>
              <a:gd name="T11" fmla="*/ 994 h 1563"/>
              <a:gd name="T12" fmla="*/ 0 w 1558"/>
              <a:gd name="T13" fmla="*/ 581 h 1563"/>
              <a:gd name="T14" fmla="*/ 167 w 1558"/>
              <a:gd name="T15" fmla="*/ 168 h 1563"/>
              <a:gd name="T16" fmla="*/ 579 w 1558"/>
              <a:gd name="T17" fmla="*/ 0 h 1563"/>
              <a:gd name="T18" fmla="*/ 991 w 1558"/>
              <a:gd name="T19" fmla="*/ 168 h 1563"/>
              <a:gd name="T20" fmla="*/ 1159 w 1558"/>
              <a:gd name="T21" fmla="*/ 581 h 1563"/>
              <a:gd name="T22" fmla="*/ 1087 w 1558"/>
              <a:gd name="T23" fmla="*/ 845 h 1563"/>
              <a:gd name="T24" fmla="*/ 1078 w 1558"/>
              <a:gd name="T25" fmla="*/ 859 h 1563"/>
              <a:gd name="T26" fmla="*/ 1514 w 1558"/>
              <a:gd name="T27" fmla="*/ 1296 h 1563"/>
              <a:gd name="T28" fmla="*/ 1558 w 1558"/>
              <a:gd name="T29" fmla="*/ 1407 h 1563"/>
              <a:gd name="T30" fmla="*/ 1404 w 1558"/>
              <a:gd name="T31" fmla="*/ 1563 h 1563"/>
              <a:gd name="T32" fmla="*/ 913 w 1558"/>
              <a:gd name="T33" fmla="*/ 1069 h 1563"/>
              <a:gd name="T34" fmla="*/ 1327 w 1558"/>
              <a:gd name="T35" fmla="*/ 1484 h 1563"/>
              <a:gd name="T36" fmla="*/ 1404 w 1558"/>
              <a:gd name="T37" fmla="*/ 1515 h 1563"/>
              <a:gd name="T38" fmla="*/ 1511 w 1558"/>
              <a:gd name="T39" fmla="*/ 1407 h 1563"/>
              <a:gd name="T40" fmla="*/ 1480 w 1558"/>
              <a:gd name="T41" fmla="*/ 1331 h 1563"/>
              <a:gd name="T42" fmla="*/ 1066 w 1558"/>
              <a:gd name="T43" fmla="*/ 916 h 1563"/>
              <a:gd name="T44" fmla="*/ 913 w 1558"/>
              <a:gd name="T45" fmla="*/ 1069 h 1563"/>
              <a:gd name="T46" fmla="*/ 579 w 1558"/>
              <a:gd name="T47" fmla="*/ 60 h 1563"/>
              <a:gd name="T48" fmla="*/ 60 w 1558"/>
              <a:gd name="T49" fmla="*/ 581 h 1563"/>
              <a:gd name="T50" fmla="*/ 579 w 1558"/>
              <a:gd name="T51" fmla="*/ 1102 h 1563"/>
              <a:gd name="T52" fmla="*/ 1099 w 1558"/>
              <a:gd name="T53" fmla="*/ 581 h 1563"/>
              <a:gd name="T54" fmla="*/ 579 w 1558"/>
              <a:gd name="T55" fmla="*/ 60 h 1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8" h="1563">
                <a:moveTo>
                  <a:pt x="1404" y="1563"/>
                </a:moveTo>
                <a:cubicBezTo>
                  <a:pt x="1360" y="1563"/>
                  <a:pt x="1315" y="1541"/>
                  <a:pt x="1293" y="1519"/>
                </a:cubicBezTo>
                <a:cubicBezTo>
                  <a:pt x="857" y="1081"/>
                  <a:pt x="857" y="1081"/>
                  <a:pt x="857" y="1081"/>
                </a:cubicBezTo>
                <a:cubicBezTo>
                  <a:pt x="843" y="1090"/>
                  <a:pt x="843" y="1090"/>
                  <a:pt x="843" y="1090"/>
                </a:cubicBezTo>
                <a:cubicBezTo>
                  <a:pt x="774" y="1137"/>
                  <a:pt x="680" y="1162"/>
                  <a:pt x="579" y="1162"/>
                </a:cubicBezTo>
                <a:cubicBezTo>
                  <a:pt x="422" y="1162"/>
                  <a:pt x="275" y="1102"/>
                  <a:pt x="167" y="994"/>
                </a:cubicBezTo>
                <a:cubicBezTo>
                  <a:pt x="60" y="886"/>
                  <a:pt x="0" y="739"/>
                  <a:pt x="0" y="581"/>
                </a:cubicBezTo>
                <a:cubicBezTo>
                  <a:pt x="0" y="423"/>
                  <a:pt x="60" y="276"/>
                  <a:pt x="167" y="168"/>
                </a:cubicBezTo>
                <a:cubicBezTo>
                  <a:pt x="275" y="59"/>
                  <a:pt x="422" y="0"/>
                  <a:pt x="579" y="0"/>
                </a:cubicBezTo>
                <a:cubicBezTo>
                  <a:pt x="737" y="0"/>
                  <a:pt x="883" y="59"/>
                  <a:pt x="991" y="168"/>
                </a:cubicBezTo>
                <a:cubicBezTo>
                  <a:pt x="1099" y="276"/>
                  <a:pt x="1159" y="423"/>
                  <a:pt x="1159" y="581"/>
                </a:cubicBezTo>
                <a:cubicBezTo>
                  <a:pt x="1159" y="682"/>
                  <a:pt x="1133" y="776"/>
                  <a:pt x="1087" y="845"/>
                </a:cubicBezTo>
                <a:cubicBezTo>
                  <a:pt x="1078" y="859"/>
                  <a:pt x="1078" y="859"/>
                  <a:pt x="1078" y="859"/>
                </a:cubicBezTo>
                <a:cubicBezTo>
                  <a:pt x="1514" y="1296"/>
                  <a:pt x="1514" y="1296"/>
                  <a:pt x="1514" y="1296"/>
                </a:cubicBezTo>
                <a:cubicBezTo>
                  <a:pt x="1536" y="1318"/>
                  <a:pt x="1558" y="1364"/>
                  <a:pt x="1558" y="1407"/>
                </a:cubicBezTo>
                <a:cubicBezTo>
                  <a:pt x="1558" y="1496"/>
                  <a:pt x="1492" y="1563"/>
                  <a:pt x="1404" y="1563"/>
                </a:cubicBezTo>
                <a:close/>
                <a:moveTo>
                  <a:pt x="913" y="1069"/>
                </a:moveTo>
                <a:cubicBezTo>
                  <a:pt x="1327" y="1484"/>
                  <a:pt x="1327" y="1484"/>
                  <a:pt x="1327" y="1484"/>
                </a:cubicBezTo>
                <a:cubicBezTo>
                  <a:pt x="1342" y="1500"/>
                  <a:pt x="1372" y="1515"/>
                  <a:pt x="1404" y="1515"/>
                </a:cubicBezTo>
                <a:cubicBezTo>
                  <a:pt x="1465" y="1515"/>
                  <a:pt x="1511" y="1469"/>
                  <a:pt x="1511" y="1407"/>
                </a:cubicBezTo>
                <a:cubicBezTo>
                  <a:pt x="1511" y="1376"/>
                  <a:pt x="1496" y="1346"/>
                  <a:pt x="1480" y="1331"/>
                </a:cubicBezTo>
                <a:cubicBezTo>
                  <a:pt x="1066" y="916"/>
                  <a:pt x="1066" y="916"/>
                  <a:pt x="1066" y="916"/>
                </a:cubicBezTo>
                <a:lnTo>
                  <a:pt x="913" y="1069"/>
                </a:lnTo>
                <a:close/>
                <a:moveTo>
                  <a:pt x="579" y="60"/>
                </a:moveTo>
                <a:cubicBezTo>
                  <a:pt x="293" y="60"/>
                  <a:pt x="60" y="294"/>
                  <a:pt x="60" y="581"/>
                </a:cubicBezTo>
                <a:cubicBezTo>
                  <a:pt x="60" y="868"/>
                  <a:pt x="293" y="1102"/>
                  <a:pt x="579" y="1102"/>
                </a:cubicBezTo>
                <a:cubicBezTo>
                  <a:pt x="866" y="1102"/>
                  <a:pt x="1099" y="868"/>
                  <a:pt x="1099" y="581"/>
                </a:cubicBezTo>
                <a:cubicBezTo>
                  <a:pt x="1099" y="294"/>
                  <a:pt x="866" y="60"/>
                  <a:pt x="579" y="6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  <a:normAutofit/>
          </a:bodyPr>
          <a:lstStyle/>
          <a:p>
            <a:endParaRPr lang="id-ID"/>
          </a:p>
        </p:txBody>
      </p:sp>
      <p:sp>
        <p:nvSpPr>
          <p:cNvPr id="21" name="Rectangle 46"/>
          <p:cNvSpPr/>
          <p:nvPr/>
        </p:nvSpPr>
        <p:spPr>
          <a:xfrm>
            <a:off x="4489330" y="2525130"/>
            <a:ext cx="586666" cy="5868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/>
          </a:p>
        </p:txBody>
      </p:sp>
      <p:sp>
        <p:nvSpPr>
          <p:cNvPr id="22" name="Rectangle 47"/>
          <p:cNvSpPr/>
          <p:nvPr/>
        </p:nvSpPr>
        <p:spPr>
          <a:xfrm>
            <a:off x="4489330" y="3526595"/>
            <a:ext cx="586666" cy="58689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/>
          </a:p>
        </p:txBody>
      </p:sp>
      <p:sp>
        <p:nvSpPr>
          <p:cNvPr id="23" name="Rectangle 48"/>
          <p:cNvSpPr/>
          <p:nvPr/>
        </p:nvSpPr>
        <p:spPr>
          <a:xfrm>
            <a:off x="4489330" y="4507430"/>
            <a:ext cx="586666" cy="5868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/>
          </a:p>
        </p:txBody>
      </p:sp>
      <p:sp>
        <p:nvSpPr>
          <p:cNvPr id="24" name="Rectangle 49"/>
          <p:cNvSpPr/>
          <p:nvPr/>
        </p:nvSpPr>
        <p:spPr>
          <a:xfrm>
            <a:off x="4489330" y="5467961"/>
            <a:ext cx="586666" cy="58689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/>
          </a:p>
        </p:txBody>
      </p:sp>
      <p:sp>
        <p:nvSpPr>
          <p:cNvPr id="25" name="Freeform 29"/>
          <p:cNvSpPr>
            <a:spLocks/>
          </p:cNvSpPr>
          <p:nvPr/>
        </p:nvSpPr>
        <p:spPr bwMode="auto">
          <a:xfrm>
            <a:off x="4597095" y="2669478"/>
            <a:ext cx="342730" cy="264571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597095" y="3692927"/>
            <a:ext cx="342730" cy="264571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27" name="Freeform 29"/>
          <p:cNvSpPr>
            <a:spLocks/>
          </p:cNvSpPr>
          <p:nvPr/>
        </p:nvSpPr>
        <p:spPr bwMode="auto">
          <a:xfrm>
            <a:off x="4597095" y="4650487"/>
            <a:ext cx="342730" cy="264571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28" name="Freeform 29"/>
          <p:cNvSpPr>
            <a:spLocks/>
          </p:cNvSpPr>
          <p:nvPr/>
        </p:nvSpPr>
        <p:spPr bwMode="auto">
          <a:xfrm>
            <a:off x="4597095" y="5618278"/>
            <a:ext cx="342730" cy="264571"/>
          </a:xfrm>
          <a:custGeom>
            <a:avLst/>
            <a:gdLst/>
            <a:ahLst/>
            <a:cxnLst>
              <a:cxn ang="0">
                <a:pos x="58" y="12"/>
              </a:cxn>
              <a:cxn ang="0">
                <a:pos x="30" y="39"/>
              </a:cxn>
              <a:cxn ang="0">
                <a:pos x="25" y="44"/>
              </a:cxn>
              <a:cxn ang="0">
                <a:pos x="23" y="45"/>
              </a:cxn>
              <a:cxn ang="0">
                <a:pos x="20" y="44"/>
              </a:cxn>
              <a:cxn ang="0">
                <a:pos x="15" y="39"/>
              </a:cxn>
              <a:cxn ang="0">
                <a:pos x="1" y="26"/>
              </a:cxn>
              <a:cxn ang="0">
                <a:pos x="0" y="23"/>
              </a:cxn>
              <a:cxn ang="0">
                <a:pos x="1" y="20"/>
              </a:cxn>
              <a:cxn ang="0">
                <a:pos x="6" y="15"/>
              </a:cxn>
              <a:cxn ang="0">
                <a:pos x="9" y="14"/>
              </a:cxn>
              <a:cxn ang="0">
                <a:pos x="11" y="15"/>
              </a:cxn>
              <a:cxn ang="0">
                <a:pos x="23" y="26"/>
              </a:cxn>
              <a:cxn ang="0">
                <a:pos x="47" y="1"/>
              </a:cxn>
              <a:cxn ang="0">
                <a:pos x="50" y="0"/>
              </a:cxn>
              <a:cxn ang="0">
                <a:pos x="53" y="1"/>
              </a:cxn>
              <a:cxn ang="0">
                <a:pos x="58" y="7"/>
              </a:cxn>
              <a:cxn ang="0">
                <a:pos x="59" y="9"/>
              </a:cxn>
              <a:cxn ang="0">
                <a:pos x="58" y="12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endParaRPr lang="en-US"/>
          </a:p>
        </p:txBody>
      </p:sp>
      <p:grpSp>
        <p:nvGrpSpPr>
          <p:cNvPr id="29" name="Group 55"/>
          <p:cNvGrpSpPr/>
          <p:nvPr/>
        </p:nvGrpSpPr>
        <p:grpSpPr>
          <a:xfrm>
            <a:off x="5183761" y="2439353"/>
            <a:ext cx="6738273" cy="811160"/>
            <a:chOff x="6386916" y="1219621"/>
            <a:chExt cx="3900433" cy="1079658"/>
          </a:xfrm>
        </p:grpSpPr>
        <p:sp>
          <p:nvSpPr>
            <p:cNvPr id="30" name="TextBox 56"/>
            <p:cNvSpPr txBox="1"/>
            <p:nvPr/>
          </p:nvSpPr>
          <p:spPr>
            <a:xfrm>
              <a:off x="6388605" y="1714502"/>
              <a:ext cx="3898744" cy="58477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pt-BR" sz="1600" dirty="0"/>
                <a:t>despesas estimadas </a:t>
              </a:r>
              <a:r>
                <a:rPr lang="pt-BR" sz="1600" b="1" dirty="0"/>
                <a:t>acima de R$ 100 milhões</a:t>
              </a:r>
              <a:endParaRPr lang="en-US" sz="1600" b="1" dirty="0"/>
            </a:p>
          </p:txBody>
        </p:sp>
        <p:sp>
          <p:nvSpPr>
            <p:cNvPr id="31" name="TextBox 57"/>
            <p:cNvSpPr txBox="1"/>
            <p:nvPr/>
          </p:nvSpPr>
          <p:spPr>
            <a:xfrm>
              <a:off x="6386916" y="1219621"/>
              <a:ext cx="3900432" cy="4001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t-BR" b="1" dirty="0"/>
                <a:t>Acompanhamentos de editais de bens e serviços </a:t>
              </a:r>
              <a:endParaRPr lang="en-US" b="1" dirty="0"/>
            </a:p>
          </p:txBody>
        </p:sp>
      </p:grpSp>
      <p:grpSp>
        <p:nvGrpSpPr>
          <p:cNvPr id="32" name="Group 58"/>
          <p:cNvGrpSpPr/>
          <p:nvPr/>
        </p:nvGrpSpPr>
        <p:grpSpPr>
          <a:xfrm>
            <a:off x="5183759" y="3404516"/>
            <a:ext cx="6738273" cy="1141777"/>
            <a:chOff x="6386915" y="1246536"/>
            <a:chExt cx="3900433" cy="1141777"/>
          </a:xfrm>
        </p:grpSpPr>
        <p:sp>
          <p:nvSpPr>
            <p:cNvPr id="33" name="TextBox 59"/>
            <p:cNvSpPr txBox="1"/>
            <p:nvPr/>
          </p:nvSpPr>
          <p:spPr>
            <a:xfrm>
              <a:off x="6386915" y="1803538"/>
              <a:ext cx="3898744" cy="58477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pt-BR" sz="1600" dirty="0"/>
                <a:t>despesas estimadas </a:t>
              </a:r>
              <a:r>
                <a:rPr lang="pt-BR" sz="1600" b="1" dirty="0"/>
                <a:t>acima de R$ 200 milhões</a:t>
              </a:r>
              <a:endParaRPr lang="en-US" sz="1600" b="1" dirty="0"/>
            </a:p>
          </p:txBody>
        </p:sp>
        <p:sp>
          <p:nvSpPr>
            <p:cNvPr id="34" name="TextBox 60"/>
            <p:cNvSpPr txBox="1"/>
            <p:nvPr/>
          </p:nvSpPr>
          <p:spPr>
            <a:xfrm>
              <a:off x="6386915" y="1246536"/>
              <a:ext cx="3900433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t-BR" b="1" dirty="0"/>
                <a:t>Acompanhamentos de editais de obras e serviços de engenharia</a:t>
              </a:r>
              <a:endParaRPr lang="en-US" b="1" dirty="0"/>
            </a:p>
          </p:txBody>
        </p:sp>
      </p:grpSp>
      <p:grpSp>
        <p:nvGrpSpPr>
          <p:cNvPr id="35" name="Group 61"/>
          <p:cNvGrpSpPr/>
          <p:nvPr/>
        </p:nvGrpSpPr>
        <p:grpSpPr>
          <a:xfrm>
            <a:off x="5183759" y="4413149"/>
            <a:ext cx="6738273" cy="917376"/>
            <a:chOff x="6386916" y="1219621"/>
            <a:chExt cx="3900433" cy="917376"/>
          </a:xfrm>
        </p:grpSpPr>
        <p:sp>
          <p:nvSpPr>
            <p:cNvPr id="36" name="TextBox 62"/>
            <p:cNvSpPr txBox="1"/>
            <p:nvPr/>
          </p:nvSpPr>
          <p:spPr>
            <a:xfrm>
              <a:off x="6388605" y="1552222"/>
              <a:ext cx="3898744" cy="58477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pt-BR" sz="1600" dirty="0"/>
                <a:t>bens, serviços e obras </a:t>
              </a:r>
              <a:r>
                <a:rPr lang="pt-BR" sz="1600" b="1" dirty="0"/>
                <a:t>acima de R$ 200 milhões</a:t>
              </a:r>
              <a:endParaRPr lang="en-US" sz="1600" b="1" dirty="0"/>
            </a:p>
          </p:txBody>
        </p:sp>
        <p:sp>
          <p:nvSpPr>
            <p:cNvPr id="37" name="TextBox 63"/>
            <p:cNvSpPr txBox="1"/>
            <p:nvPr/>
          </p:nvSpPr>
          <p:spPr>
            <a:xfrm>
              <a:off x="6386916" y="1219621"/>
              <a:ext cx="3784492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pt-BR" b="1" dirty="0"/>
                <a:t>Acompanhamentos de execução de contratos</a:t>
              </a:r>
              <a:endParaRPr lang="en-US" b="1" dirty="0"/>
            </a:p>
          </p:txBody>
        </p:sp>
      </p:grpSp>
      <p:grpSp>
        <p:nvGrpSpPr>
          <p:cNvPr id="38" name="Group 64"/>
          <p:cNvGrpSpPr/>
          <p:nvPr/>
        </p:nvGrpSpPr>
        <p:grpSpPr>
          <a:xfrm>
            <a:off x="5183759" y="5297186"/>
            <a:ext cx="7164994" cy="1626335"/>
            <a:chOff x="6386914" y="1018595"/>
            <a:chExt cx="4147439" cy="1129362"/>
          </a:xfrm>
        </p:grpSpPr>
        <p:sp>
          <p:nvSpPr>
            <p:cNvPr id="39" name="TextBox 65"/>
            <p:cNvSpPr txBox="1"/>
            <p:nvPr/>
          </p:nvSpPr>
          <p:spPr>
            <a:xfrm>
              <a:off x="6386914" y="1563182"/>
              <a:ext cx="3898744" cy="58477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pt-BR" sz="1600" dirty="0"/>
                <a:t>receitas, desonerações ou bens</a:t>
              </a:r>
              <a:r>
                <a:rPr lang="pt-BR" sz="1600" b="1" dirty="0"/>
                <a:t> acima de R$ 50 milhões</a:t>
              </a:r>
              <a:endParaRPr lang="en-US" sz="1600" b="1" dirty="0"/>
            </a:p>
          </p:txBody>
        </p:sp>
        <p:sp>
          <p:nvSpPr>
            <p:cNvPr id="40" name="TextBox 66"/>
            <p:cNvSpPr txBox="1"/>
            <p:nvPr/>
          </p:nvSpPr>
          <p:spPr>
            <a:xfrm>
              <a:off x="6386915" y="1018595"/>
              <a:ext cx="4147438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t-BR" b="1" dirty="0"/>
                <a:t>Acompanhamentos de edital e de execução contratual sobre Alienações, Concessões, Parcerias Público-Privadas</a:t>
              </a:r>
              <a:endParaRPr lang="en-US" b="1" dirty="0"/>
            </a:p>
          </p:txBody>
        </p:sp>
      </p:grpSp>
      <p:pic>
        <p:nvPicPr>
          <p:cNvPr id="4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36" y="4253906"/>
            <a:ext cx="1315909" cy="1326190"/>
          </a:xfrm>
          <a:prstGeom prst="rect">
            <a:avLst/>
          </a:prstGeom>
        </p:spPr>
      </p:pic>
      <p:sp>
        <p:nvSpPr>
          <p:cNvPr id="42" name="Retângulo 41"/>
          <p:cNvSpPr/>
          <p:nvPr/>
        </p:nvSpPr>
        <p:spPr>
          <a:xfrm>
            <a:off x="295815" y="2450378"/>
            <a:ext cx="3753394" cy="1435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/>
              <a:t>PAF 2024 - Resolução nº 24/2023 –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/>
              <a:t>Art. 4º </a:t>
            </a:r>
            <a:r>
              <a:rPr lang="pt-BR" b="1" dirty="0"/>
              <a:t>São obrigatórias </a:t>
            </a:r>
            <a:r>
              <a:rPr lang="pt-BR" dirty="0"/>
              <a:t>as seguintes fiscalizações:</a:t>
            </a:r>
          </a:p>
        </p:txBody>
      </p:sp>
    </p:spTree>
    <p:extLst>
      <p:ext uri="{BB962C8B-B14F-4D97-AF65-F5344CB8AC3E}">
        <p14:creationId xmlns:p14="http://schemas.microsoft.com/office/powerpoint/2010/main" val="13132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547F4B-F146-FD4F-B3C6-A98E6924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79" y="713305"/>
            <a:ext cx="12063808" cy="1325563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/>
              <a:t>Etapas processuais dos Acompanhamentos de Editais e de Execução – Resolução TCMSP nº 18/2019</a:t>
            </a:r>
            <a:endParaRPr lang="pt-BR" sz="2400" b="1" dirty="0">
              <a:solidFill>
                <a:schemeClr val="accent1"/>
              </a:solidFill>
            </a:endParaRPr>
          </a:p>
        </p:txBody>
      </p:sp>
      <p:grpSp>
        <p:nvGrpSpPr>
          <p:cNvPr id="101" name="Group 941">
            <a:extLst>
              <a:ext uri="{FF2B5EF4-FFF2-40B4-BE49-F238E27FC236}">
                <a16:creationId xmlns:a16="http://schemas.microsoft.com/office/drawing/2014/main" xmlns="" id="{E6C507BA-86E5-4EE5-D48A-9B26EB2B02E5}"/>
              </a:ext>
            </a:extLst>
          </p:cNvPr>
          <p:cNvGrpSpPr/>
          <p:nvPr/>
        </p:nvGrpSpPr>
        <p:grpSpPr>
          <a:xfrm>
            <a:off x="434453" y="2063931"/>
            <a:ext cx="11330826" cy="3850009"/>
            <a:chOff x="3161092" y="1724891"/>
            <a:chExt cx="8510602" cy="3619566"/>
          </a:xfrm>
        </p:grpSpPr>
        <p:sp>
          <p:nvSpPr>
            <p:cNvPr id="102" name="Rectangle 942">
              <a:extLst>
                <a:ext uri="{FF2B5EF4-FFF2-40B4-BE49-F238E27FC236}">
                  <a16:creationId xmlns:a16="http://schemas.microsoft.com/office/drawing/2014/main" xmlns="" id="{195C5EAA-2E9F-6CCC-0B08-468AD2A04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858" y="1724891"/>
              <a:ext cx="7185616" cy="1773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103" name="Rectangle 943">
              <a:extLst>
                <a:ext uri="{FF2B5EF4-FFF2-40B4-BE49-F238E27FC236}">
                  <a16:creationId xmlns:a16="http://schemas.microsoft.com/office/drawing/2014/main" xmlns="" id="{AAD2E9AE-18DA-3BD1-7D3C-06E037F4B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3173" y="3459635"/>
              <a:ext cx="6381402" cy="1633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4" name="Rectangle 944">
              <a:extLst>
                <a:ext uri="{FF2B5EF4-FFF2-40B4-BE49-F238E27FC236}">
                  <a16:creationId xmlns:a16="http://schemas.microsoft.com/office/drawing/2014/main" xmlns="" id="{C22F45A1-7748-4612-0707-6E2BCEEAF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483" y="5166577"/>
              <a:ext cx="6536616" cy="177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5" name="Arrow: U-Turn 945">
              <a:extLst>
                <a:ext uri="{FF2B5EF4-FFF2-40B4-BE49-F238E27FC236}">
                  <a16:creationId xmlns:a16="http://schemas.microsoft.com/office/drawing/2014/main" xmlns="" id="{7848E5D1-0415-9722-B59B-ED173C7E5BCF}"/>
                </a:ext>
              </a:extLst>
            </p:cNvPr>
            <p:cNvSpPr/>
            <p:nvPr/>
          </p:nvSpPr>
          <p:spPr>
            <a:xfrm rot="16200000">
              <a:off x="2875090" y="3261194"/>
              <a:ext cx="2367336" cy="1795331"/>
            </a:xfrm>
            <a:prstGeom prst="uturnArrow">
              <a:avLst>
                <a:gd name="adj1" fmla="val 7740"/>
                <a:gd name="adj2" fmla="val 25000"/>
                <a:gd name="adj3" fmla="val 0"/>
                <a:gd name="adj4" fmla="val 63194"/>
                <a:gd name="adj5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6" name="Arrow: U-Turn 946">
              <a:extLst>
                <a:ext uri="{FF2B5EF4-FFF2-40B4-BE49-F238E27FC236}">
                  <a16:creationId xmlns:a16="http://schemas.microsoft.com/office/drawing/2014/main" xmlns="" id="{2C4A214E-D022-992B-051D-8894B3436DF9}"/>
                </a:ext>
              </a:extLst>
            </p:cNvPr>
            <p:cNvSpPr/>
            <p:nvPr/>
          </p:nvSpPr>
          <p:spPr>
            <a:xfrm rot="5400000">
              <a:off x="9590361" y="2012495"/>
              <a:ext cx="2367336" cy="1795331"/>
            </a:xfrm>
            <a:prstGeom prst="uturnArrow">
              <a:avLst>
                <a:gd name="adj1" fmla="val 7740"/>
                <a:gd name="adj2" fmla="val 25000"/>
                <a:gd name="adj3" fmla="val 0"/>
                <a:gd name="adj4" fmla="val 63194"/>
                <a:gd name="adj5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7" name="Group 14">
            <a:extLst>
              <a:ext uri="{FF2B5EF4-FFF2-40B4-BE49-F238E27FC236}">
                <a16:creationId xmlns:a16="http://schemas.microsoft.com/office/drawing/2014/main" xmlns="" id="{3C8ECCFD-1AD8-42CC-A6A6-A5949A68CB84}"/>
              </a:ext>
            </a:extLst>
          </p:cNvPr>
          <p:cNvGrpSpPr/>
          <p:nvPr/>
        </p:nvGrpSpPr>
        <p:grpSpPr>
          <a:xfrm>
            <a:off x="7612927" y="1815066"/>
            <a:ext cx="2576967" cy="628946"/>
            <a:chOff x="2291737" y="2795876"/>
            <a:chExt cx="1342625" cy="355023"/>
          </a:xfrm>
        </p:grpSpPr>
        <p:sp>
          <p:nvSpPr>
            <p:cNvPr id="108" name="Rectangle: Rounded Corners 15">
              <a:extLst>
                <a:ext uri="{FF2B5EF4-FFF2-40B4-BE49-F238E27FC236}">
                  <a16:creationId xmlns:a16="http://schemas.microsoft.com/office/drawing/2014/main" xmlns="" id="{CA39566E-B3E4-4BB4-B8E6-6B5E35CE4FA4}"/>
                </a:ext>
              </a:extLst>
            </p:cNvPr>
            <p:cNvSpPr/>
            <p:nvPr/>
          </p:nvSpPr>
          <p:spPr>
            <a:xfrm>
              <a:off x="2368331" y="2822841"/>
              <a:ext cx="1266031" cy="30426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28600" algn="ctr"/>
              <a:r>
                <a:rPr lang="en-ID" sz="1600" b="1" dirty="0"/>
                <a:t>MANIFESTAÇÃO PRÉVIA</a:t>
              </a:r>
            </a:p>
          </p:txBody>
        </p:sp>
        <p:sp>
          <p:nvSpPr>
            <p:cNvPr id="109" name="Oval 16">
              <a:extLst>
                <a:ext uri="{FF2B5EF4-FFF2-40B4-BE49-F238E27FC236}">
                  <a16:creationId xmlns:a16="http://schemas.microsoft.com/office/drawing/2014/main" xmlns="" id="{78707C18-E790-4CC4-ADDA-C15691AE169C}"/>
                </a:ext>
              </a:extLst>
            </p:cNvPr>
            <p:cNvSpPr/>
            <p:nvPr/>
          </p:nvSpPr>
          <p:spPr>
            <a:xfrm>
              <a:off x="2291737" y="2795876"/>
              <a:ext cx="322748" cy="3550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ID" sz="1400" b="1" dirty="0"/>
                <a:t>3</a:t>
              </a:r>
            </a:p>
          </p:txBody>
        </p:sp>
      </p:grpSp>
      <p:sp>
        <p:nvSpPr>
          <p:cNvPr id="110" name="TextBox 50">
            <a:extLst>
              <a:ext uri="{FF2B5EF4-FFF2-40B4-BE49-F238E27FC236}">
                <a16:creationId xmlns:a16="http://schemas.microsoft.com/office/drawing/2014/main" xmlns="" id="{E3EB8324-D090-4064-B581-6D2011DB8DFE}"/>
              </a:ext>
            </a:extLst>
          </p:cNvPr>
          <p:cNvSpPr txBox="1"/>
          <p:nvPr/>
        </p:nvSpPr>
        <p:spPr>
          <a:xfrm>
            <a:off x="8349623" y="2471710"/>
            <a:ext cx="1915672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Envio do </a:t>
            </a:r>
            <a:r>
              <a:rPr lang="pt-BR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Relatório Preliminar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à administração pública para </a:t>
            </a:r>
            <a:r>
              <a:rPr lang="pt-BR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manifestação prévia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(5 dias) </a:t>
            </a:r>
          </a:p>
        </p:txBody>
      </p:sp>
      <p:grpSp>
        <p:nvGrpSpPr>
          <p:cNvPr id="127" name="Group 11">
            <a:extLst>
              <a:ext uri="{FF2B5EF4-FFF2-40B4-BE49-F238E27FC236}">
                <a16:creationId xmlns:a16="http://schemas.microsoft.com/office/drawing/2014/main" xmlns="" id="{8DAA1AED-11FB-4E5D-B40F-F0A9359A2FE2}"/>
              </a:ext>
            </a:extLst>
          </p:cNvPr>
          <p:cNvGrpSpPr/>
          <p:nvPr/>
        </p:nvGrpSpPr>
        <p:grpSpPr>
          <a:xfrm>
            <a:off x="4528437" y="1823304"/>
            <a:ext cx="2601081" cy="628946"/>
            <a:chOff x="2410759" y="2795876"/>
            <a:chExt cx="1355189" cy="355023"/>
          </a:xfrm>
        </p:grpSpPr>
        <p:sp>
          <p:nvSpPr>
            <p:cNvPr id="128" name="Rectangle: Rounded Corners 12">
              <a:extLst>
                <a:ext uri="{FF2B5EF4-FFF2-40B4-BE49-F238E27FC236}">
                  <a16:creationId xmlns:a16="http://schemas.microsoft.com/office/drawing/2014/main" xmlns="" id="{135461B8-49B4-4A64-B01C-13F303645F17}"/>
                </a:ext>
              </a:extLst>
            </p:cNvPr>
            <p:cNvSpPr/>
            <p:nvPr/>
          </p:nvSpPr>
          <p:spPr>
            <a:xfrm>
              <a:off x="2499916" y="2822841"/>
              <a:ext cx="1266032" cy="30426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28600" algn="ctr"/>
              <a:r>
                <a:rPr lang="en-ID" sz="1600" b="1" dirty="0"/>
                <a:t>RELATÓRIO PRELIMINAR</a:t>
              </a:r>
            </a:p>
          </p:txBody>
        </p:sp>
        <p:sp>
          <p:nvSpPr>
            <p:cNvPr id="129" name="Oval 13">
              <a:extLst>
                <a:ext uri="{FF2B5EF4-FFF2-40B4-BE49-F238E27FC236}">
                  <a16:creationId xmlns:a16="http://schemas.microsoft.com/office/drawing/2014/main" xmlns="" id="{32E86120-5697-433A-854A-6F4352FF7CC2}"/>
                </a:ext>
              </a:extLst>
            </p:cNvPr>
            <p:cNvSpPr/>
            <p:nvPr/>
          </p:nvSpPr>
          <p:spPr>
            <a:xfrm>
              <a:off x="2410759" y="2795876"/>
              <a:ext cx="293407" cy="3550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ID" sz="1400" b="1" dirty="0"/>
                <a:t>2</a:t>
              </a:r>
            </a:p>
          </p:txBody>
        </p:sp>
      </p:grpSp>
      <p:sp>
        <p:nvSpPr>
          <p:cNvPr id="130" name="TextBox 49">
            <a:extLst>
              <a:ext uri="{FF2B5EF4-FFF2-40B4-BE49-F238E27FC236}">
                <a16:creationId xmlns:a16="http://schemas.microsoft.com/office/drawing/2014/main" xmlns="" id="{6BF7031A-9C4A-46F8-9BFE-A9D8F53DC101}"/>
              </a:ext>
            </a:extLst>
          </p:cNvPr>
          <p:cNvSpPr txBox="1"/>
          <p:nvPr/>
        </p:nvSpPr>
        <p:spPr>
          <a:xfrm>
            <a:off x="4997970" y="2464091"/>
            <a:ext cx="1915672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200" b="1" dirty="0"/>
              <a:t>Envio do </a:t>
            </a:r>
            <a:r>
              <a:rPr lang="pt-BR" sz="1200" b="1" u="sng" dirty="0"/>
              <a:t>Relatório Preliminar</a:t>
            </a:r>
            <a:r>
              <a:rPr lang="pt-BR" sz="1200" b="1" dirty="0"/>
              <a:t> do Acompanhamento ao Relator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7" name="Group 10">
            <a:extLst>
              <a:ext uri="{FF2B5EF4-FFF2-40B4-BE49-F238E27FC236}">
                <a16:creationId xmlns:a16="http://schemas.microsoft.com/office/drawing/2014/main" xmlns="" id="{773BAAF5-19D4-4EC5-9E2B-6AD5FA8CA6B9}"/>
              </a:ext>
            </a:extLst>
          </p:cNvPr>
          <p:cNvGrpSpPr/>
          <p:nvPr/>
        </p:nvGrpSpPr>
        <p:grpSpPr>
          <a:xfrm>
            <a:off x="1264194" y="1798219"/>
            <a:ext cx="2744063" cy="649948"/>
            <a:chOff x="2338290" y="2795876"/>
            <a:chExt cx="1427657" cy="355023"/>
          </a:xfrm>
        </p:grpSpPr>
        <p:sp>
          <p:nvSpPr>
            <p:cNvPr id="188" name="Rectangle: Rounded Corners 9">
              <a:extLst>
                <a:ext uri="{FF2B5EF4-FFF2-40B4-BE49-F238E27FC236}">
                  <a16:creationId xmlns:a16="http://schemas.microsoft.com/office/drawing/2014/main" xmlns="" id="{7FEBC630-A827-453A-822E-BA8E19BDEAA4}"/>
                </a:ext>
              </a:extLst>
            </p:cNvPr>
            <p:cNvSpPr/>
            <p:nvPr/>
          </p:nvSpPr>
          <p:spPr>
            <a:xfrm>
              <a:off x="2499915" y="2822841"/>
              <a:ext cx="1266032" cy="30426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28600" algn="ctr"/>
              <a:r>
                <a:rPr lang="en-ID" sz="1600" b="1" dirty="0"/>
                <a:t>EXECUÇÃO DO ACOMPANHAMENTO</a:t>
              </a:r>
            </a:p>
          </p:txBody>
        </p:sp>
        <p:sp>
          <p:nvSpPr>
            <p:cNvPr id="189" name="Oval 8">
              <a:extLst>
                <a:ext uri="{FF2B5EF4-FFF2-40B4-BE49-F238E27FC236}">
                  <a16:creationId xmlns:a16="http://schemas.microsoft.com/office/drawing/2014/main" xmlns="" id="{ECEF52BF-233D-4447-8B84-B6778AD1290C}"/>
                </a:ext>
              </a:extLst>
            </p:cNvPr>
            <p:cNvSpPr/>
            <p:nvPr/>
          </p:nvSpPr>
          <p:spPr>
            <a:xfrm>
              <a:off x="2338290" y="2795876"/>
              <a:ext cx="293408" cy="3550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ID" sz="1400" b="1" dirty="0"/>
                <a:t>1</a:t>
              </a:r>
            </a:p>
          </p:txBody>
        </p:sp>
      </p:grpSp>
      <p:sp>
        <p:nvSpPr>
          <p:cNvPr id="190" name="TextBox 48">
            <a:extLst>
              <a:ext uri="{FF2B5EF4-FFF2-40B4-BE49-F238E27FC236}">
                <a16:creationId xmlns:a16="http://schemas.microsoft.com/office/drawing/2014/main" xmlns="" id="{4795A3D8-D941-4B7F-91AF-2BB4B567DC6F}"/>
              </a:ext>
            </a:extLst>
          </p:cNvPr>
          <p:cNvSpPr txBox="1"/>
          <p:nvPr/>
        </p:nvSpPr>
        <p:spPr>
          <a:xfrm>
            <a:off x="1791179" y="2500846"/>
            <a:ext cx="2139690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b="1" dirty="0"/>
              <a:t>Autuação do processo e realização do acompanhamento pela SCE </a:t>
            </a:r>
            <a:endParaRPr lang="en-US" sz="1200" b="1" dirty="0"/>
          </a:p>
        </p:txBody>
      </p:sp>
      <p:sp>
        <p:nvSpPr>
          <p:cNvPr id="223" name="TextBox 60">
            <a:extLst>
              <a:ext uri="{FF2B5EF4-FFF2-40B4-BE49-F238E27FC236}">
                <a16:creationId xmlns:a16="http://schemas.microsoft.com/office/drawing/2014/main" xmlns="" id="{95BD85FE-7445-4EDE-B1B0-06C4CE3AB4E8}"/>
              </a:ext>
            </a:extLst>
          </p:cNvPr>
          <p:cNvSpPr txBox="1"/>
          <p:nvPr/>
        </p:nvSpPr>
        <p:spPr>
          <a:xfrm>
            <a:off x="6375271" y="4438515"/>
            <a:ext cx="1915672" cy="96180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200" b="1" dirty="0"/>
              <a:t>Análise da defesa pela SCE e emissão de relatórios de Manifestação </a:t>
            </a:r>
            <a:endParaRPr lang="en-US" sz="1200" b="1" dirty="0"/>
          </a:p>
          <a:p>
            <a:pPr algn="ctr">
              <a:spcBef>
                <a:spcPts val="300"/>
              </a:spcBef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4" name="Group 24">
            <a:extLst>
              <a:ext uri="{FF2B5EF4-FFF2-40B4-BE49-F238E27FC236}">
                <a16:creationId xmlns:a16="http://schemas.microsoft.com/office/drawing/2014/main" xmlns="" id="{1968BFDA-AD7B-4BE5-AA0D-26DC354018CF}"/>
              </a:ext>
            </a:extLst>
          </p:cNvPr>
          <p:cNvGrpSpPr/>
          <p:nvPr/>
        </p:nvGrpSpPr>
        <p:grpSpPr>
          <a:xfrm>
            <a:off x="6223883" y="3719513"/>
            <a:ext cx="2298267" cy="628943"/>
            <a:chOff x="8118439" y="4278048"/>
            <a:chExt cx="1317159" cy="390525"/>
          </a:xfrm>
        </p:grpSpPr>
        <p:sp>
          <p:nvSpPr>
            <p:cNvPr id="225" name="Rectangle: Rounded Corners 25">
              <a:extLst>
                <a:ext uri="{FF2B5EF4-FFF2-40B4-BE49-F238E27FC236}">
                  <a16:creationId xmlns:a16="http://schemas.microsoft.com/office/drawing/2014/main" xmlns="" id="{8853E948-CE0C-4C32-81EE-44E9A2B15799}"/>
                </a:ext>
              </a:extLst>
            </p:cNvPr>
            <p:cNvSpPr/>
            <p:nvPr/>
          </p:nvSpPr>
          <p:spPr>
            <a:xfrm>
              <a:off x="8118439" y="4283787"/>
              <a:ext cx="1150938" cy="36816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14300"/>
              <a:r>
                <a:rPr lang="en-ID" sz="1600" b="1" dirty="0"/>
                <a:t>MANIFESTAÇÃO DA AUDITORIA</a:t>
              </a:r>
            </a:p>
          </p:txBody>
        </p:sp>
        <p:sp>
          <p:nvSpPr>
            <p:cNvPr id="226" name="Oval 26">
              <a:extLst>
                <a:ext uri="{FF2B5EF4-FFF2-40B4-BE49-F238E27FC236}">
                  <a16:creationId xmlns:a16="http://schemas.microsoft.com/office/drawing/2014/main" xmlns="" id="{97935990-907B-4F1E-AA12-3C30AB56F202}"/>
                </a:ext>
              </a:extLst>
            </p:cNvPr>
            <p:cNvSpPr/>
            <p:nvPr/>
          </p:nvSpPr>
          <p:spPr>
            <a:xfrm>
              <a:off x="9080575" y="4278048"/>
              <a:ext cx="355023" cy="3905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ID" sz="1400" b="1" dirty="0"/>
                <a:t>5</a:t>
              </a:r>
            </a:p>
          </p:txBody>
        </p:sp>
      </p:grpSp>
      <p:grpSp>
        <p:nvGrpSpPr>
          <p:cNvPr id="268" name="Group 27">
            <a:extLst>
              <a:ext uri="{FF2B5EF4-FFF2-40B4-BE49-F238E27FC236}">
                <a16:creationId xmlns:a16="http://schemas.microsoft.com/office/drawing/2014/main" xmlns="" id="{2D6C1D8A-F004-4721-AEED-839EB7DB8F9C}"/>
              </a:ext>
            </a:extLst>
          </p:cNvPr>
          <p:cNvGrpSpPr/>
          <p:nvPr/>
        </p:nvGrpSpPr>
        <p:grpSpPr>
          <a:xfrm>
            <a:off x="3726501" y="3698373"/>
            <a:ext cx="2268253" cy="652225"/>
            <a:chOff x="8095890" y="4348162"/>
            <a:chExt cx="1081332" cy="228600"/>
          </a:xfrm>
        </p:grpSpPr>
        <p:sp>
          <p:nvSpPr>
            <p:cNvPr id="269" name="Rectangle: Rounded Corners 28">
              <a:extLst>
                <a:ext uri="{FF2B5EF4-FFF2-40B4-BE49-F238E27FC236}">
                  <a16:creationId xmlns:a16="http://schemas.microsoft.com/office/drawing/2014/main" xmlns="" id="{8089F12F-54AC-422E-9908-05BD487B5481}"/>
                </a:ext>
              </a:extLst>
            </p:cNvPr>
            <p:cNvSpPr/>
            <p:nvPr/>
          </p:nvSpPr>
          <p:spPr>
            <a:xfrm>
              <a:off x="8095890" y="4348162"/>
              <a:ext cx="934904" cy="228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14300"/>
              <a:r>
                <a:rPr lang="en-ID" sz="1600" b="1" dirty="0"/>
                <a:t>MANIFESTAÇÃO DA PFM</a:t>
              </a:r>
            </a:p>
          </p:txBody>
        </p:sp>
        <p:sp>
          <p:nvSpPr>
            <p:cNvPr id="270" name="Oval 29">
              <a:extLst>
                <a:ext uri="{FF2B5EF4-FFF2-40B4-BE49-F238E27FC236}">
                  <a16:creationId xmlns:a16="http://schemas.microsoft.com/office/drawing/2014/main" xmlns="" id="{D738BD5B-D681-425A-8209-B915100737A0}"/>
                </a:ext>
              </a:extLst>
            </p:cNvPr>
            <p:cNvSpPr/>
            <p:nvPr/>
          </p:nvSpPr>
          <p:spPr>
            <a:xfrm>
              <a:off x="8884365" y="4349170"/>
              <a:ext cx="292857" cy="2204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ID" sz="1400" dirty="0"/>
                <a:t>6</a:t>
              </a:r>
            </a:p>
          </p:txBody>
        </p:sp>
      </p:grpSp>
      <p:sp>
        <p:nvSpPr>
          <p:cNvPr id="271" name="TextBox 59">
            <a:extLst>
              <a:ext uri="{FF2B5EF4-FFF2-40B4-BE49-F238E27FC236}">
                <a16:creationId xmlns:a16="http://schemas.microsoft.com/office/drawing/2014/main" xmlns="" id="{D6A0B9C2-28CC-44C8-AA7B-F2F58A0D9040}"/>
              </a:ext>
            </a:extLst>
          </p:cNvPr>
          <p:cNvSpPr txBox="1"/>
          <p:nvPr/>
        </p:nvSpPr>
        <p:spPr>
          <a:xfrm>
            <a:off x="3777744" y="4436364"/>
            <a:ext cx="1963177" cy="96180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200" b="1" dirty="0"/>
              <a:t>Manifestação da Procuradoria da Fazenda Municipal (10 dias)</a:t>
            </a:r>
            <a:endParaRPr lang="en-US" sz="1200" b="1" dirty="0"/>
          </a:p>
          <a:p>
            <a:pPr algn="ctr">
              <a:spcBef>
                <a:spcPts val="300"/>
              </a:spcBef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8" name="Group 36">
            <a:extLst>
              <a:ext uri="{FF2B5EF4-FFF2-40B4-BE49-F238E27FC236}">
                <a16:creationId xmlns:a16="http://schemas.microsoft.com/office/drawing/2014/main" xmlns="" id="{5F8C2F8E-C15C-41A7-8E00-19794893EC58}"/>
              </a:ext>
            </a:extLst>
          </p:cNvPr>
          <p:cNvGrpSpPr/>
          <p:nvPr/>
        </p:nvGrpSpPr>
        <p:grpSpPr>
          <a:xfrm>
            <a:off x="693265" y="3671056"/>
            <a:ext cx="2761160" cy="592931"/>
            <a:chOff x="7922726" y="4348162"/>
            <a:chExt cx="1431285" cy="228600"/>
          </a:xfrm>
        </p:grpSpPr>
        <p:sp>
          <p:nvSpPr>
            <p:cNvPr id="319" name="Rectangle: Rounded Corners 37">
              <a:extLst>
                <a:ext uri="{FF2B5EF4-FFF2-40B4-BE49-F238E27FC236}">
                  <a16:creationId xmlns:a16="http://schemas.microsoft.com/office/drawing/2014/main" xmlns="" id="{375B5320-B187-49D7-A60A-BE56F0FB14BF}"/>
                </a:ext>
              </a:extLst>
            </p:cNvPr>
            <p:cNvSpPr/>
            <p:nvPr/>
          </p:nvSpPr>
          <p:spPr>
            <a:xfrm>
              <a:off x="7922726" y="4348162"/>
              <a:ext cx="1392635" cy="228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14300"/>
              <a:r>
                <a:rPr lang="en-ID" sz="1600" b="1" dirty="0"/>
                <a:t>PARECER DA SECRETARIA GERAL</a:t>
              </a:r>
            </a:p>
          </p:txBody>
        </p:sp>
        <p:sp>
          <p:nvSpPr>
            <p:cNvPr id="320" name="Oval 38">
              <a:extLst>
                <a:ext uri="{FF2B5EF4-FFF2-40B4-BE49-F238E27FC236}">
                  <a16:creationId xmlns:a16="http://schemas.microsoft.com/office/drawing/2014/main" xmlns="" id="{D4557399-06C2-4CC5-AE61-03F205C9C21A}"/>
                </a:ext>
              </a:extLst>
            </p:cNvPr>
            <p:cNvSpPr/>
            <p:nvPr/>
          </p:nvSpPr>
          <p:spPr>
            <a:xfrm>
              <a:off x="9031262" y="4352242"/>
              <a:ext cx="322749" cy="2204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ID" sz="1400" b="1" dirty="0"/>
                <a:t>7</a:t>
              </a:r>
            </a:p>
          </p:txBody>
        </p:sp>
      </p:grpSp>
      <p:sp>
        <p:nvSpPr>
          <p:cNvPr id="321" name="TextBox 58">
            <a:extLst>
              <a:ext uri="{FF2B5EF4-FFF2-40B4-BE49-F238E27FC236}">
                <a16:creationId xmlns:a16="http://schemas.microsoft.com/office/drawing/2014/main" xmlns="" id="{D9F95EB5-4D95-4566-92FF-AC48B98F1216}"/>
              </a:ext>
            </a:extLst>
          </p:cNvPr>
          <p:cNvSpPr txBox="1"/>
          <p:nvPr/>
        </p:nvSpPr>
        <p:spPr>
          <a:xfrm>
            <a:off x="1130235" y="4429713"/>
            <a:ext cx="1915672" cy="77713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200" b="1" dirty="0"/>
              <a:t>Conclusão dos autos pelo Relator e envio para parecer da SG </a:t>
            </a:r>
            <a:endParaRPr lang="en-US" sz="1200" b="1" dirty="0"/>
          </a:p>
          <a:p>
            <a:pPr algn="ctr">
              <a:spcBef>
                <a:spcPts val="300"/>
              </a:spcBef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5" name="Group 39">
            <a:extLst>
              <a:ext uri="{FF2B5EF4-FFF2-40B4-BE49-F238E27FC236}">
                <a16:creationId xmlns:a16="http://schemas.microsoft.com/office/drawing/2014/main" xmlns="" id="{DDC2ABD0-DD31-4327-A179-B5B5394C9C83}"/>
              </a:ext>
            </a:extLst>
          </p:cNvPr>
          <p:cNvGrpSpPr/>
          <p:nvPr/>
        </p:nvGrpSpPr>
        <p:grpSpPr>
          <a:xfrm>
            <a:off x="4547902" y="5458957"/>
            <a:ext cx="2289804" cy="628946"/>
            <a:chOff x="2396089" y="2852146"/>
            <a:chExt cx="1312311" cy="242485"/>
          </a:xfrm>
        </p:grpSpPr>
        <p:sp>
          <p:nvSpPr>
            <p:cNvPr id="346" name="Rectangle: Rounded Corners 40">
              <a:extLst>
                <a:ext uri="{FF2B5EF4-FFF2-40B4-BE49-F238E27FC236}">
                  <a16:creationId xmlns:a16="http://schemas.microsoft.com/office/drawing/2014/main" xmlns="" id="{8BD1AA6F-B673-477C-9E1B-BDE88FE63FF9}"/>
                </a:ext>
              </a:extLst>
            </p:cNvPr>
            <p:cNvSpPr/>
            <p:nvPr/>
          </p:nvSpPr>
          <p:spPr>
            <a:xfrm>
              <a:off x="2557462" y="2860675"/>
              <a:ext cx="1150938" cy="228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28600"/>
              <a:r>
                <a:rPr lang="en-ID" sz="1600" b="1" dirty="0"/>
                <a:t>FASE RECURSAL </a:t>
              </a:r>
            </a:p>
          </p:txBody>
        </p:sp>
        <p:sp>
          <p:nvSpPr>
            <p:cNvPr id="347" name="Oval 41">
              <a:extLst>
                <a:ext uri="{FF2B5EF4-FFF2-40B4-BE49-F238E27FC236}">
                  <a16:creationId xmlns:a16="http://schemas.microsoft.com/office/drawing/2014/main" xmlns="" id="{F274BF53-F9EA-4E66-9BCA-CB890D2C1EEC}"/>
                </a:ext>
              </a:extLst>
            </p:cNvPr>
            <p:cNvSpPr/>
            <p:nvPr/>
          </p:nvSpPr>
          <p:spPr>
            <a:xfrm>
              <a:off x="2396089" y="2852146"/>
              <a:ext cx="322748" cy="2424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ID" sz="1400" b="1" dirty="0"/>
                <a:t>9</a:t>
              </a:r>
            </a:p>
          </p:txBody>
        </p:sp>
      </p:grpSp>
      <p:sp>
        <p:nvSpPr>
          <p:cNvPr id="348" name="TextBox 64">
            <a:extLst>
              <a:ext uri="{FF2B5EF4-FFF2-40B4-BE49-F238E27FC236}">
                <a16:creationId xmlns:a16="http://schemas.microsoft.com/office/drawing/2014/main" xmlns="" id="{6629206D-1524-435C-AB65-C7E7E9463647}"/>
              </a:ext>
            </a:extLst>
          </p:cNvPr>
          <p:cNvSpPr txBox="1"/>
          <p:nvPr/>
        </p:nvSpPr>
        <p:spPr>
          <a:xfrm>
            <a:off x="4897577" y="6110421"/>
            <a:ext cx="1915672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1pPr>
              <a:spcBef>
                <a:spcPts val="300"/>
              </a:spcBef>
              <a:defRPr sz="1000" b="1"/>
            </a:lvl1pPr>
          </a:lstStyle>
          <a:p>
            <a:pPr algn="ctr"/>
            <a:r>
              <a:rPr lang="pt-BR" sz="1200" dirty="0"/>
              <a:t>Apresentação de recursos ao TCMSP a partir do julgamento</a:t>
            </a:r>
            <a:endParaRPr lang="en-US" sz="1200" dirty="0"/>
          </a:p>
        </p:txBody>
      </p:sp>
      <p:grpSp>
        <p:nvGrpSpPr>
          <p:cNvPr id="778" name="Group 33">
            <a:extLst>
              <a:ext uri="{FF2B5EF4-FFF2-40B4-BE49-F238E27FC236}">
                <a16:creationId xmlns:a16="http://schemas.microsoft.com/office/drawing/2014/main" xmlns="" id="{171DB06D-29F8-49BD-B372-1D16332E61A8}"/>
              </a:ext>
            </a:extLst>
          </p:cNvPr>
          <p:cNvGrpSpPr/>
          <p:nvPr/>
        </p:nvGrpSpPr>
        <p:grpSpPr>
          <a:xfrm>
            <a:off x="2010075" y="5477522"/>
            <a:ext cx="2373442" cy="628946"/>
            <a:chOff x="7819093" y="4284950"/>
            <a:chExt cx="1496268" cy="355023"/>
          </a:xfrm>
        </p:grpSpPr>
        <p:sp>
          <p:nvSpPr>
            <p:cNvPr id="779" name="Rectangle: Rounded Corners 34">
              <a:extLst>
                <a:ext uri="{FF2B5EF4-FFF2-40B4-BE49-F238E27FC236}">
                  <a16:creationId xmlns:a16="http://schemas.microsoft.com/office/drawing/2014/main" xmlns="" id="{C4737948-7F01-47FB-9536-FC09D1667342}"/>
                </a:ext>
              </a:extLst>
            </p:cNvPr>
            <p:cNvSpPr/>
            <p:nvPr/>
          </p:nvSpPr>
          <p:spPr>
            <a:xfrm>
              <a:off x="7922725" y="4310328"/>
              <a:ext cx="1392636" cy="30426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14300" algn="ctr"/>
              <a:r>
                <a:rPr lang="en-ID" sz="1600" b="1" dirty="0"/>
                <a:t>DELIBERAÇÃO</a:t>
              </a:r>
            </a:p>
          </p:txBody>
        </p:sp>
        <p:sp>
          <p:nvSpPr>
            <p:cNvPr id="780" name="Oval 35">
              <a:extLst>
                <a:ext uri="{FF2B5EF4-FFF2-40B4-BE49-F238E27FC236}">
                  <a16:creationId xmlns:a16="http://schemas.microsoft.com/office/drawing/2014/main" xmlns="" id="{93B1D733-EADF-4090-BDAB-F545F3AE2970}"/>
                </a:ext>
              </a:extLst>
            </p:cNvPr>
            <p:cNvSpPr/>
            <p:nvPr/>
          </p:nvSpPr>
          <p:spPr>
            <a:xfrm>
              <a:off x="7819093" y="4284950"/>
              <a:ext cx="355024" cy="3550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ID" sz="1400" b="1" dirty="0"/>
                <a:t>8</a:t>
              </a:r>
            </a:p>
          </p:txBody>
        </p:sp>
      </p:grpSp>
      <p:sp>
        <p:nvSpPr>
          <p:cNvPr id="781" name="TextBox 55">
            <a:extLst>
              <a:ext uri="{FF2B5EF4-FFF2-40B4-BE49-F238E27FC236}">
                <a16:creationId xmlns:a16="http://schemas.microsoft.com/office/drawing/2014/main" xmlns="" id="{960039DA-79A3-46ED-AA17-EBB4D26E9559}"/>
              </a:ext>
            </a:extLst>
          </p:cNvPr>
          <p:cNvSpPr txBox="1"/>
          <p:nvPr/>
        </p:nvSpPr>
        <p:spPr>
          <a:xfrm>
            <a:off x="2321152" y="6136630"/>
            <a:ext cx="1915672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b="1" dirty="0"/>
              <a:t>Deliberação do processo pelos órgãos julgadores</a:t>
            </a:r>
            <a:endParaRPr lang="en-US" sz="1200" b="1" dirty="0"/>
          </a:p>
        </p:txBody>
      </p:sp>
      <p:sp>
        <p:nvSpPr>
          <p:cNvPr id="887" name="TextBox 51">
            <a:extLst>
              <a:ext uri="{FF2B5EF4-FFF2-40B4-BE49-F238E27FC236}">
                <a16:creationId xmlns:a16="http://schemas.microsoft.com/office/drawing/2014/main" xmlns="" id="{B642D70F-3CDD-47C0-8419-FB873BEEF147}"/>
              </a:ext>
            </a:extLst>
          </p:cNvPr>
          <p:cNvSpPr txBox="1"/>
          <p:nvPr/>
        </p:nvSpPr>
        <p:spPr>
          <a:xfrm>
            <a:off x="8842510" y="4383694"/>
            <a:ext cx="2086027" cy="9971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b="1" dirty="0"/>
              <a:t>Envio do </a:t>
            </a:r>
            <a:r>
              <a:rPr lang="pt-BR" sz="1200" b="1" u="sng" dirty="0"/>
              <a:t>Relatório Conclusivo </a:t>
            </a:r>
            <a:r>
              <a:rPr lang="pt-BR" sz="1200" b="1" dirty="0"/>
              <a:t>à administração pública para apresentação de defesa (15 dias)- etapa de contraditório</a:t>
            </a:r>
            <a:endParaRPr lang="en-US" sz="1200" b="1" dirty="0"/>
          </a:p>
        </p:txBody>
      </p:sp>
      <p:grpSp>
        <p:nvGrpSpPr>
          <p:cNvPr id="888" name="Group 17">
            <a:extLst>
              <a:ext uri="{FF2B5EF4-FFF2-40B4-BE49-F238E27FC236}">
                <a16:creationId xmlns:a16="http://schemas.microsoft.com/office/drawing/2014/main" xmlns="" id="{0DF45946-ADBF-45A3-B89A-C778422C6515}"/>
              </a:ext>
            </a:extLst>
          </p:cNvPr>
          <p:cNvGrpSpPr/>
          <p:nvPr/>
        </p:nvGrpSpPr>
        <p:grpSpPr>
          <a:xfrm>
            <a:off x="8784356" y="3724507"/>
            <a:ext cx="2151828" cy="629980"/>
            <a:chOff x="2401479" y="2813818"/>
            <a:chExt cx="1492217" cy="322748"/>
          </a:xfrm>
        </p:grpSpPr>
        <p:sp>
          <p:nvSpPr>
            <p:cNvPr id="889" name="Rectangle: Rounded Corners 18">
              <a:extLst>
                <a:ext uri="{FF2B5EF4-FFF2-40B4-BE49-F238E27FC236}">
                  <a16:creationId xmlns:a16="http://schemas.microsoft.com/office/drawing/2014/main" xmlns="" id="{C8ADA2CA-3611-4B49-A6C2-06303ACDBAF5}"/>
                </a:ext>
              </a:extLst>
            </p:cNvPr>
            <p:cNvSpPr/>
            <p:nvPr/>
          </p:nvSpPr>
          <p:spPr>
            <a:xfrm>
              <a:off x="2401479" y="2822841"/>
              <a:ext cx="1392635" cy="30426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28600"/>
              <a:r>
                <a:rPr lang="en-ID" sz="1600" b="1" dirty="0"/>
                <a:t>RELATÓRIO CONCLUSIVO</a:t>
              </a:r>
            </a:p>
          </p:txBody>
        </p:sp>
        <p:sp>
          <p:nvSpPr>
            <p:cNvPr id="890" name="Oval 19">
              <a:extLst>
                <a:ext uri="{FF2B5EF4-FFF2-40B4-BE49-F238E27FC236}">
                  <a16:creationId xmlns:a16="http://schemas.microsoft.com/office/drawing/2014/main" xmlns="" id="{66DBC1F6-AABE-4CDB-96AE-1A0E1CABF443}"/>
                </a:ext>
              </a:extLst>
            </p:cNvPr>
            <p:cNvSpPr/>
            <p:nvPr/>
          </p:nvSpPr>
          <p:spPr>
            <a:xfrm>
              <a:off x="3464118" y="2813818"/>
              <a:ext cx="429578" cy="3227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ID" sz="1400" b="1" dirty="0"/>
                <a:t>4</a:t>
              </a:r>
            </a:p>
          </p:txBody>
        </p:sp>
      </p:grpSp>
      <p:grpSp>
        <p:nvGrpSpPr>
          <p:cNvPr id="974" name="Group 45">
            <a:extLst>
              <a:ext uri="{FF2B5EF4-FFF2-40B4-BE49-F238E27FC236}">
                <a16:creationId xmlns:a16="http://schemas.microsoft.com/office/drawing/2014/main" xmlns="" id="{02FE2621-07AD-4204-A697-CA4541487503}"/>
              </a:ext>
            </a:extLst>
          </p:cNvPr>
          <p:cNvGrpSpPr/>
          <p:nvPr/>
        </p:nvGrpSpPr>
        <p:grpSpPr>
          <a:xfrm>
            <a:off x="7294559" y="5538069"/>
            <a:ext cx="3885981" cy="592932"/>
            <a:chOff x="2462522" y="2860675"/>
            <a:chExt cx="1363425" cy="228600"/>
          </a:xfrm>
        </p:grpSpPr>
        <p:sp>
          <p:nvSpPr>
            <p:cNvPr id="975" name="Rectangle: Rounded Corners 46">
              <a:extLst>
                <a:ext uri="{FF2B5EF4-FFF2-40B4-BE49-F238E27FC236}">
                  <a16:creationId xmlns:a16="http://schemas.microsoft.com/office/drawing/2014/main" xmlns="" id="{B54C7BFA-79A2-47C1-A1C3-0BDAD519819E}"/>
                </a:ext>
              </a:extLst>
            </p:cNvPr>
            <p:cNvSpPr/>
            <p:nvPr/>
          </p:nvSpPr>
          <p:spPr>
            <a:xfrm>
              <a:off x="2559915" y="2860675"/>
              <a:ext cx="1266032" cy="228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28600" algn="r"/>
              <a:r>
                <a:rPr lang="en-ID" sz="1600" b="1" dirty="0"/>
                <a:t>PÓS-TRÂNSITO, EXECUÇÃO DAS PENALIDADES E ARQUIVO</a:t>
              </a:r>
            </a:p>
          </p:txBody>
        </p:sp>
        <p:sp>
          <p:nvSpPr>
            <p:cNvPr id="976" name="Oval 47">
              <a:extLst>
                <a:ext uri="{FF2B5EF4-FFF2-40B4-BE49-F238E27FC236}">
                  <a16:creationId xmlns:a16="http://schemas.microsoft.com/office/drawing/2014/main" xmlns="" id="{9BFDF8DE-ACF4-434E-82ED-9CAB51AA4401}"/>
                </a:ext>
              </a:extLst>
            </p:cNvPr>
            <p:cNvSpPr/>
            <p:nvPr/>
          </p:nvSpPr>
          <p:spPr>
            <a:xfrm>
              <a:off x="2462522" y="2863168"/>
              <a:ext cx="220442" cy="2204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en-ID" sz="1400" b="1" dirty="0"/>
                <a:t>10</a:t>
              </a:r>
            </a:p>
          </p:txBody>
        </p:sp>
      </p:grpSp>
      <p:sp>
        <p:nvSpPr>
          <p:cNvPr id="977" name="TextBox 67">
            <a:extLst>
              <a:ext uri="{FF2B5EF4-FFF2-40B4-BE49-F238E27FC236}">
                <a16:creationId xmlns:a16="http://schemas.microsoft.com/office/drawing/2014/main" xmlns="" id="{7AF5039D-F5F6-4DA9-9DCC-591A051FDDC0}"/>
              </a:ext>
            </a:extLst>
          </p:cNvPr>
          <p:cNvSpPr txBox="1"/>
          <p:nvPr/>
        </p:nvSpPr>
        <p:spPr>
          <a:xfrm>
            <a:off x="7805371" y="6137467"/>
            <a:ext cx="3193554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200" b="1" dirty="0"/>
              <a:t>Deliberação pós-trânsito em julgado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200" b="1" dirty="0"/>
              <a:t>Execução das decisões e penalidades, se houver </a:t>
            </a:r>
            <a:r>
              <a:rPr lang="en-US" sz="1200" b="1" dirty="0"/>
              <a:t>e </a:t>
            </a:r>
            <a:r>
              <a:rPr lang="en-US" sz="1200" b="1" dirty="0" err="1"/>
              <a:t>arquivamento</a:t>
            </a:r>
            <a:endParaRPr lang="en-US" sz="1200" b="1" dirty="0"/>
          </a:p>
        </p:txBody>
      </p:sp>
      <p:sp>
        <p:nvSpPr>
          <p:cNvPr id="3" name="Retângulo 2"/>
          <p:cNvSpPr/>
          <p:nvPr/>
        </p:nvSpPr>
        <p:spPr>
          <a:xfrm>
            <a:off x="4383517" y="1808600"/>
            <a:ext cx="5933201" cy="17520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7" name="Retângulo 1016"/>
          <p:cNvSpPr/>
          <p:nvPr/>
        </p:nvSpPr>
        <p:spPr>
          <a:xfrm>
            <a:off x="8692404" y="3684921"/>
            <a:ext cx="2340233" cy="17520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85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6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8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88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2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2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3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"/>
                            </p:stCondLst>
                            <p:childTnLst>
                              <p:par>
                                <p:cTn id="9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100" fill="hold"/>
                                        <p:tgtEl>
                                          <p:spTgt spid="7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1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100" fill="hold"/>
                                        <p:tgtEl>
                                          <p:spTgt spid="3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"/>
                            </p:stCondLst>
                            <p:childTnLst>
                              <p:par>
                                <p:cTn id="123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100" fill="hold"/>
                                        <p:tgtEl>
                                          <p:spTgt spid="9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30" grpId="0"/>
      <p:bldP spid="190" grpId="0"/>
      <p:bldP spid="223" grpId="0"/>
      <p:bldP spid="271" grpId="0"/>
      <p:bldP spid="321" grpId="0"/>
      <p:bldP spid="348" grpId="0"/>
      <p:bldP spid="781" grpId="0"/>
      <p:bldP spid="887" grpId="0"/>
      <p:bldP spid="977" grpId="0"/>
      <p:bldP spid="3" grpId="0" animBg="1"/>
      <p:bldP spid="10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547F4B-F146-FD4F-B3C6-A98E6924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3943"/>
            <a:ext cx="12063808" cy="1325563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Mesas técnicas durante os Acompanhamentos de Editais</a:t>
            </a:r>
            <a:endParaRPr lang="pt-BR" sz="3200" b="1" dirty="0">
              <a:solidFill>
                <a:schemeClr val="accent1"/>
              </a:solidFill>
            </a:endParaRPr>
          </a:p>
        </p:txBody>
      </p:sp>
      <p:sp>
        <p:nvSpPr>
          <p:cNvPr id="1018" name="Retângulo 1017"/>
          <p:cNvSpPr/>
          <p:nvPr/>
        </p:nvSpPr>
        <p:spPr>
          <a:xfrm>
            <a:off x="670560" y="2891471"/>
            <a:ext cx="5059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/>
              <a:t>Resolução nº 02/2020 </a:t>
            </a:r>
            <a:r>
              <a:rPr lang="pt-BR" sz="2000" dirty="0"/>
              <a:t>- Reunião de trabalho </a:t>
            </a:r>
            <a:r>
              <a:rPr lang="pt-BR" sz="2000" b="1" dirty="0"/>
              <a:t>com agentes e servidores de órgãos e entidades jurisdicionadas</a:t>
            </a:r>
            <a:r>
              <a:rPr lang="pt-BR" sz="2000" dirty="0"/>
              <a:t> do Tribunal de Contas do Município de São Paulo, em matérias de </a:t>
            </a:r>
            <a:r>
              <a:rPr lang="pt-BR" sz="2000" b="1" dirty="0"/>
              <a:t>destacada relevância ou de alto grau de complexidade</a:t>
            </a:r>
            <a:r>
              <a:rPr lang="pt-BR" sz="2000" dirty="0"/>
              <a:t>. </a:t>
            </a:r>
          </a:p>
        </p:txBody>
      </p:sp>
      <p:pic>
        <p:nvPicPr>
          <p:cNvPr id="1019" name="Imagem 10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38" y="2566035"/>
            <a:ext cx="47625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17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547F4B-F146-FD4F-B3C6-A98E6924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3943"/>
            <a:ext cx="12063808" cy="1325563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Mesas técnicas - objetivos</a:t>
            </a:r>
            <a:endParaRPr lang="pt-BR" sz="3200" b="1" dirty="0">
              <a:solidFill>
                <a:schemeClr val="accent1"/>
              </a:solidFill>
            </a:endParaRPr>
          </a:p>
        </p:txBody>
      </p:sp>
      <p:grpSp>
        <p:nvGrpSpPr>
          <p:cNvPr id="289" name="Group 3"/>
          <p:cNvGrpSpPr/>
          <p:nvPr/>
        </p:nvGrpSpPr>
        <p:grpSpPr>
          <a:xfrm>
            <a:off x="313509" y="2705628"/>
            <a:ext cx="2054722" cy="2033070"/>
            <a:chOff x="10070537" y="3323510"/>
            <a:chExt cx="4265896" cy="4265690"/>
          </a:xfrm>
          <a:effectLst>
            <a:outerShdw blurRad="1270000" dist="241300" dir="5400000" sx="111000" sy="111000" algn="ctr" rotWithShape="0">
              <a:srgbClr val="000000">
                <a:alpha val="49000"/>
              </a:srgbClr>
            </a:outerShdw>
          </a:effectLst>
        </p:grpSpPr>
        <p:sp>
          <p:nvSpPr>
            <p:cNvPr id="290" name="Freeform 13"/>
            <p:cNvSpPr>
              <a:spLocks noChangeArrowheads="1"/>
            </p:cNvSpPr>
            <p:nvPr/>
          </p:nvSpPr>
          <p:spPr bwMode="auto">
            <a:xfrm>
              <a:off x="10070537" y="3323510"/>
              <a:ext cx="4265896" cy="426569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3523 0 0"/>
                <a:gd name="G7" fmla="+- 2269 0 0"/>
                <a:gd name="G8" fmla="+- 1016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T0" fmla="*/ 1634765 w 4540"/>
                <a:gd name="T1" fmla="*/ 817202 h 4540"/>
                <a:gd name="T2" fmla="*/ 1634765 w 4540"/>
                <a:gd name="T3" fmla="*/ 817202 h 4540"/>
                <a:gd name="T4" fmla="*/ 817563 w 4540"/>
                <a:gd name="T5" fmla="*/ 1634765 h 4540"/>
                <a:gd name="T6" fmla="*/ 0 w 4540"/>
                <a:gd name="T7" fmla="*/ 817202 h 4540"/>
                <a:gd name="T8" fmla="*/ 817563 w 4540"/>
                <a:gd name="T9" fmla="*/ 0 h 4540"/>
                <a:gd name="T10" fmla="*/ 1634765 w 4540"/>
                <a:gd name="T11" fmla="*/ 817202 h 4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40" h="4540">
                  <a:moveTo>
                    <a:pt x="4539" y="2269"/>
                  </a:moveTo>
                  <a:lnTo>
                    <a:pt x="4539" y="2269"/>
                  </a:lnTo>
                  <a:cubicBezTo>
                    <a:pt x="4539" y="3523"/>
                    <a:pt x="3523" y="4539"/>
                    <a:pt x="2270" y="4539"/>
                  </a:cubicBezTo>
                  <a:cubicBezTo>
                    <a:pt x="1016" y="4539"/>
                    <a:pt x="0" y="3523"/>
                    <a:pt x="0" y="2269"/>
                  </a:cubicBezTo>
                  <a:cubicBezTo>
                    <a:pt x="0" y="1016"/>
                    <a:pt x="1016" y="0"/>
                    <a:pt x="2270" y="0"/>
                  </a:cubicBezTo>
                  <a:cubicBezTo>
                    <a:pt x="3523" y="0"/>
                    <a:pt x="4539" y="1016"/>
                    <a:pt x="4539" y="2269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325008" tIns="162504" rIns="325008" bIns="162504" anchor="ctr">
              <a:normAutofit/>
            </a:bodyPr>
            <a:lstStyle/>
            <a:p>
              <a:endParaRPr lang="en-US" sz="2400"/>
            </a:p>
          </p:txBody>
        </p:sp>
        <p:sp>
          <p:nvSpPr>
            <p:cNvPr id="291" name="Freeform 14"/>
            <p:cNvSpPr>
              <a:spLocks noChangeArrowheads="1"/>
            </p:cNvSpPr>
            <p:nvPr/>
          </p:nvSpPr>
          <p:spPr bwMode="auto">
            <a:xfrm>
              <a:off x="10542684" y="3791492"/>
              <a:ext cx="3321600" cy="3321439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2745 0 0"/>
                <a:gd name="G7" fmla="+- 1768 0 0"/>
                <a:gd name="G8" fmla="+- 792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T0" fmla="*/ 1272815 w 3538"/>
                <a:gd name="T1" fmla="*/ 636228 h 3538"/>
                <a:gd name="T2" fmla="*/ 1272815 w 3538"/>
                <a:gd name="T3" fmla="*/ 636228 h 3538"/>
                <a:gd name="T4" fmla="*/ 636588 w 3538"/>
                <a:gd name="T5" fmla="*/ 1272815 h 3538"/>
                <a:gd name="T6" fmla="*/ 0 w 3538"/>
                <a:gd name="T7" fmla="*/ 636228 h 3538"/>
                <a:gd name="T8" fmla="*/ 636588 w 3538"/>
                <a:gd name="T9" fmla="*/ 0 h 3538"/>
                <a:gd name="T10" fmla="*/ 1272815 w 3538"/>
                <a:gd name="T11" fmla="*/ 636228 h 3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38" h="3538">
                  <a:moveTo>
                    <a:pt x="3537" y="1768"/>
                  </a:moveTo>
                  <a:lnTo>
                    <a:pt x="3537" y="1768"/>
                  </a:lnTo>
                  <a:cubicBezTo>
                    <a:pt x="3537" y="2745"/>
                    <a:pt x="2745" y="3537"/>
                    <a:pt x="1769" y="3537"/>
                  </a:cubicBezTo>
                  <a:cubicBezTo>
                    <a:pt x="792" y="3537"/>
                    <a:pt x="0" y="2745"/>
                    <a:pt x="0" y="1768"/>
                  </a:cubicBezTo>
                  <a:cubicBezTo>
                    <a:pt x="0" y="792"/>
                    <a:pt x="792" y="0"/>
                    <a:pt x="1769" y="0"/>
                  </a:cubicBezTo>
                  <a:cubicBezTo>
                    <a:pt x="2745" y="0"/>
                    <a:pt x="3537" y="792"/>
                    <a:pt x="3537" y="1768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325008" tIns="162504" rIns="325008" bIns="162504" anchor="ctr">
              <a:normAutofit/>
            </a:bodyPr>
            <a:lstStyle/>
            <a:p>
              <a:endParaRPr lang="en-US" sz="2400"/>
            </a:p>
          </p:txBody>
        </p:sp>
        <p:sp>
          <p:nvSpPr>
            <p:cNvPr id="292" name="Freeform 15"/>
            <p:cNvSpPr>
              <a:spLocks noChangeArrowheads="1"/>
            </p:cNvSpPr>
            <p:nvPr/>
          </p:nvSpPr>
          <p:spPr bwMode="auto">
            <a:xfrm>
              <a:off x="11010691" y="4263617"/>
              <a:ext cx="2381445" cy="2381333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966 0 0"/>
                <a:gd name="G7" fmla="+- 1267 0 0"/>
                <a:gd name="G8" fmla="+- 566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T0" fmla="*/ 912452 w 2536"/>
                <a:gd name="T1" fmla="*/ 456047 h 2536"/>
                <a:gd name="T2" fmla="*/ 912452 w 2536"/>
                <a:gd name="T3" fmla="*/ 456047 h 2536"/>
                <a:gd name="T4" fmla="*/ 456406 w 2536"/>
                <a:gd name="T5" fmla="*/ 912453 h 2536"/>
                <a:gd name="T6" fmla="*/ 0 w 2536"/>
                <a:gd name="T7" fmla="*/ 456047 h 2536"/>
                <a:gd name="T8" fmla="*/ 456406 w 2536"/>
                <a:gd name="T9" fmla="*/ 0 h 2536"/>
                <a:gd name="T10" fmla="*/ 912452 w 2536"/>
                <a:gd name="T11" fmla="*/ 456047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6" h="2536">
                  <a:moveTo>
                    <a:pt x="2535" y="1267"/>
                  </a:moveTo>
                  <a:lnTo>
                    <a:pt x="2535" y="1267"/>
                  </a:lnTo>
                  <a:cubicBezTo>
                    <a:pt x="2535" y="1966"/>
                    <a:pt x="1969" y="2535"/>
                    <a:pt x="1268" y="2535"/>
                  </a:cubicBezTo>
                  <a:cubicBezTo>
                    <a:pt x="569" y="2535"/>
                    <a:pt x="0" y="1966"/>
                    <a:pt x="0" y="1267"/>
                  </a:cubicBezTo>
                  <a:cubicBezTo>
                    <a:pt x="0" y="566"/>
                    <a:pt x="569" y="0"/>
                    <a:pt x="1268" y="0"/>
                  </a:cubicBezTo>
                  <a:cubicBezTo>
                    <a:pt x="1969" y="0"/>
                    <a:pt x="2535" y="566"/>
                    <a:pt x="2535" y="1267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325008" tIns="162504" rIns="325008" bIns="162504" anchor="ctr">
              <a:normAutofit/>
            </a:bodyPr>
            <a:lstStyle/>
            <a:p>
              <a:endParaRPr lang="en-US" sz="2400"/>
            </a:p>
          </p:txBody>
        </p:sp>
        <p:sp>
          <p:nvSpPr>
            <p:cNvPr id="293" name="Freeform 16"/>
            <p:cNvSpPr>
              <a:spLocks noChangeArrowheads="1"/>
            </p:cNvSpPr>
            <p:nvPr/>
          </p:nvSpPr>
          <p:spPr bwMode="auto">
            <a:xfrm>
              <a:off x="11482839" y="4731602"/>
              <a:ext cx="1441293" cy="144536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193 0 0"/>
                <a:gd name="G7" fmla="+- 769 0 0"/>
                <a:gd name="G8" fmla="+- 345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T0" fmla="*/ 552090 w 1534"/>
                <a:gd name="T1" fmla="*/ 277199 h 1537"/>
                <a:gd name="T2" fmla="*/ 552090 w 1534"/>
                <a:gd name="T3" fmla="*/ 277199 h 1537"/>
                <a:gd name="T4" fmla="*/ 276225 w 1534"/>
                <a:gd name="T5" fmla="*/ 553677 h 1537"/>
                <a:gd name="T6" fmla="*/ 0 w 1534"/>
                <a:gd name="T7" fmla="*/ 277199 h 1537"/>
                <a:gd name="T8" fmla="*/ 276225 w 1534"/>
                <a:gd name="T9" fmla="*/ 0 h 1537"/>
                <a:gd name="T10" fmla="*/ 552090 w 1534"/>
                <a:gd name="T11" fmla="*/ 277199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4" h="1537">
                  <a:moveTo>
                    <a:pt x="1533" y="769"/>
                  </a:moveTo>
                  <a:lnTo>
                    <a:pt x="1533" y="769"/>
                  </a:lnTo>
                  <a:cubicBezTo>
                    <a:pt x="1533" y="1193"/>
                    <a:pt x="1191" y="1536"/>
                    <a:pt x="767" y="1536"/>
                  </a:cubicBezTo>
                  <a:cubicBezTo>
                    <a:pt x="342" y="1536"/>
                    <a:pt x="0" y="1193"/>
                    <a:pt x="0" y="769"/>
                  </a:cubicBezTo>
                  <a:cubicBezTo>
                    <a:pt x="0" y="345"/>
                    <a:pt x="342" y="0"/>
                    <a:pt x="767" y="0"/>
                  </a:cubicBezTo>
                  <a:cubicBezTo>
                    <a:pt x="1191" y="0"/>
                    <a:pt x="1533" y="345"/>
                    <a:pt x="1533" y="76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325008" tIns="162504" rIns="325008" bIns="162504" anchor="ctr">
              <a:normAutofit lnSpcReduction="10000"/>
            </a:bodyPr>
            <a:lstStyle/>
            <a:p>
              <a:endParaRPr lang="en-US" sz="2400"/>
            </a:p>
          </p:txBody>
        </p:sp>
        <p:sp>
          <p:nvSpPr>
            <p:cNvPr id="294" name="Freeform 17"/>
            <p:cNvSpPr>
              <a:spLocks noChangeArrowheads="1"/>
            </p:cNvSpPr>
            <p:nvPr/>
          </p:nvSpPr>
          <p:spPr bwMode="auto">
            <a:xfrm>
              <a:off x="11950843" y="5199582"/>
              <a:ext cx="501141" cy="501117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*/ 1 0 0"/>
                <a:gd name="T0" fmla="*/ 534 256 1"/>
                <a:gd name="T1" fmla="*/ 0 256 1"/>
                <a:gd name="G5" fmla="+- 0 T0 T1"/>
                <a:gd name="G6" fmla="cos G4 G5"/>
                <a:gd name="G7" fmla="+- 1 0 0"/>
                <a:gd name="G8" fmla="+- 415 0 0"/>
                <a:gd name="G9" fmla="+- 268 0 0"/>
                <a:gd name="G10" fmla="+- 121 0 0"/>
                <a:gd name="G11" fmla="+- 1 0 0"/>
                <a:gd name="G12" fmla="*/ 1 0 0"/>
                <a:gd name="G13" fmla="*/ 1 0 0"/>
                <a:gd name="G14" fmla="cos G12 G13"/>
                <a:gd name="G15" fmla="+- 1 0 0"/>
                <a:gd name="G16" fmla="+- 1 0 0"/>
                <a:gd name="G17" fmla="+- 1 0 0"/>
                <a:gd name="T2" fmla="*/ 191729 w 535"/>
                <a:gd name="T3" fmla="*/ 96224 h 535"/>
                <a:gd name="T4" fmla="*/ 191729 w 535"/>
                <a:gd name="T5" fmla="*/ 96224 h 535"/>
                <a:gd name="T6" fmla="*/ 95505 w 535"/>
                <a:gd name="T7" fmla="*/ 191729 h 535"/>
                <a:gd name="T8" fmla="*/ 0 w 535"/>
                <a:gd name="T9" fmla="*/ 96224 h 535"/>
                <a:gd name="T10" fmla="*/ 95505 w 535"/>
                <a:gd name="T11" fmla="*/ 0 h 535"/>
                <a:gd name="T12" fmla="*/ 191729 w 535"/>
                <a:gd name="T13" fmla="*/ 96224 h 535"/>
              </a:gdLst>
              <a:ahLst/>
              <a:cxnLst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5" h="535">
                  <a:moveTo>
                    <a:pt x="534" y="268"/>
                  </a:moveTo>
                  <a:lnTo>
                    <a:pt x="534" y="268"/>
                  </a:lnTo>
                  <a:cubicBezTo>
                    <a:pt x="534" y="415"/>
                    <a:pt x="412" y="534"/>
                    <a:pt x="266" y="534"/>
                  </a:cubicBezTo>
                  <a:cubicBezTo>
                    <a:pt x="119" y="534"/>
                    <a:pt x="0" y="415"/>
                    <a:pt x="0" y="268"/>
                  </a:cubicBezTo>
                  <a:cubicBezTo>
                    <a:pt x="0" y="121"/>
                    <a:pt x="119" y="0"/>
                    <a:pt x="266" y="0"/>
                  </a:cubicBezTo>
                  <a:cubicBezTo>
                    <a:pt x="412" y="0"/>
                    <a:pt x="534" y="121"/>
                    <a:pt x="534" y="26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325008" tIns="162504" rIns="325008" bIns="162504" anchor="ctr">
              <a:normAutofit fontScale="25000" lnSpcReduction="20000"/>
            </a:bodyPr>
            <a:lstStyle/>
            <a:p>
              <a:endParaRPr lang="en-US" sz="2400"/>
            </a:p>
          </p:txBody>
        </p:sp>
      </p:grpSp>
      <p:grpSp>
        <p:nvGrpSpPr>
          <p:cNvPr id="295" name="Group 9"/>
          <p:cNvGrpSpPr/>
          <p:nvPr/>
        </p:nvGrpSpPr>
        <p:grpSpPr>
          <a:xfrm>
            <a:off x="1334939" y="3012809"/>
            <a:ext cx="1510847" cy="719955"/>
            <a:chOff x="12124791" y="3770786"/>
            <a:chExt cx="3478984" cy="1689710"/>
          </a:xfrm>
        </p:grpSpPr>
        <p:sp>
          <p:nvSpPr>
            <p:cNvPr id="296" name="Freeform 18"/>
            <p:cNvSpPr>
              <a:spLocks noChangeArrowheads="1"/>
            </p:cNvSpPr>
            <p:nvPr/>
          </p:nvSpPr>
          <p:spPr bwMode="auto">
            <a:xfrm>
              <a:off x="12124793" y="4118666"/>
              <a:ext cx="2841169" cy="1341829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429 0 0"/>
                <a:gd name="G4" fmla="+- 1 0 0"/>
                <a:gd name="T0" fmla="*/ 106633 w 3023"/>
                <a:gd name="T1" fmla="*/ 407523 h 1430"/>
                <a:gd name="T2" fmla="*/ 1067050 w 3023"/>
                <a:gd name="T3" fmla="*/ 0 h 1430"/>
                <a:gd name="T4" fmla="*/ 1088665 w 3023"/>
                <a:gd name="T5" fmla="*/ 52154 h 1430"/>
                <a:gd name="T6" fmla="*/ 0 w 3023"/>
                <a:gd name="T7" fmla="*/ 513990 h 1430"/>
                <a:gd name="T8" fmla="*/ 106633 w 3023"/>
                <a:gd name="T9" fmla="*/ 407523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3" h="1430">
                  <a:moveTo>
                    <a:pt x="296" y="1133"/>
                  </a:moveTo>
                  <a:lnTo>
                    <a:pt x="2962" y="0"/>
                  </a:lnTo>
                  <a:lnTo>
                    <a:pt x="3022" y="145"/>
                  </a:lnTo>
                  <a:lnTo>
                    <a:pt x="0" y="1429"/>
                  </a:lnTo>
                  <a:lnTo>
                    <a:pt x="296" y="1133"/>
                  </a:lnTo>
                </a:path>
              </a:pathLst>
            </a:custGeom>
            <a:solidFill>
              <a:srgbClr val="515D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325008" tIns="162504" rIns="325008" bIns="162504" anchor="ctr">
              <a:normAutofit fontScale="85000" lnSpcReduction="20000"/>
            </a:bodyPr>
            <a:lstStyle/>
            <a:p>
              <a:endParaRPr lang="en-US" sz="2400"/>
            </a:p>
          </p:txBody>
        </p:sp>
        <p:sp>
          <p:nvSpPr>
            <p:cNvPr id="297" name="Freeform 19"/>
            <p:cNvSpPr>
              <a:spLocks noChangeArrowheads="1"/>
            </p:cNvSpPr>
            <p:nvPr/>
          </p:nvSpPr>
          <p:spPr bwMode="auto">
            <a:xfrm>
              <a:off x="12124791" y="4255333"/>
              <a:ext cx="2899153" cy="1205163"/>
            </a:xfrm>
            <a:custGeom>
              <a:avLst/>
              <a:gdLst>
                <a:gd name="G0" fmla="+- 1 0 0"/>
                <a:gd name="G1" fmla="*/ 1 0 0"/>
                <a:gd name="G2" fmla="+- 1 0 0"/>
                <a:gd name="G3" fmla="+- 1284 0 0"/>
                <a:gd name="G4" fmla="+- 1 0 0"/>
                <a:gd name="T0" fmla="*/ 150879 w 3086"/>
                <a:gd name="T1" fmla="*/ 459087 h 1285"/>
                <a:gd name="T2" fmla="*/ 1110890 w 3086"/>
                <a:gd name="T3" fmla="*/ 51769 h 1285"/>
                <a:gd name="T4" fmla="*/ 1088204 w 3086"/>
                <a:gd name="T5" fmla="*/ 0 h 1285"/>
                <a:gd name="T6" fmla="*/ 0 w 3086"/>
                <a:gd name="T7" fmla="*/ 461603 h 1285"/>
                <a:gd name="T8" fmla="*/ 150879 w 3086"/>
                <a:gd name="T9" fmla="*/ 459087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6" h="1285">
                  <a:moveTo>
                    <a:pt x="419" y="1277"/>
                  </a:moveTo>
                  <a:lnTo>
                    <a:pt x="3085" y="144"/>
                  </a:lnTo>
                  <a:lnTo>
                    <a:pt x="3022" y="0"/>
                  </a:lnTo>
                  <a:lnTo>
                    <a:pt x="0" y="1284"/>
                  </a:lnTo>
                  <a:lnTo>
                    <a:pt x="419" y="1277"/>
                  </a:lnTo>
                </a:path>
              </a:pathLst>
            </a:custGeom>
            <a:solidFill>
              <a:srgbClr val="8282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325008" tIns="162504" rIns="325008" bIns="162504" anchor="ctr">
              <a:normAutofit fontScale="62500" lnSpcReduction="20000"/>
            </a:bodyPr>
            <a:lstStyle/>
            <a:p>
              <a:endParaRPr lang="en-US" sz="2400"/>
            </a:p>
          </p:txBody>
        </p:sp>
        <p:sp>
          <p:nvSpPr>
            <p:cNvPr id="298" name="Freeform 20"/>
            <p:cNvSpPr>
              <a:spLocks noChangeArrowheads="1"/>
            </p:cNvSpPr>
            <p:nvPr/>
          </p:nvSpPr>
          <p:spPr bwMode="auto">
            <a:xfrm>
              <a:off x="12157926" y="4097957"/>
              <a:ext cx="2841169" cy="1341829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429 0 0"/>
                <a:gd name="G4" fmla="+- 1 0 0"/>
                <a:gd name="T0" fmla="*/ 106527 w 3026"/>
                <a:gd name="T1" fmla="*/ 407523 h 1430"/>
                <a:gd name="T2" fmla="*/ 1066712 w 3026"/>
                <a:gd name="T3" fmla="*/ 0 h 1430"/>
                <a:gd name="T4" fmla="*/ 1088665 w 3026"/>
                <a:gd name="T5" fmla="*/ 51795 h 1430"/>
                <a:gd name="T6" fmla="*/ 0 w 3026"/>
                <a:gd name="T7" fmla="*/ 513990 h 1430"/>
                <a:gd name="T8" fmla="*/ 106527 w 3026"/>
                <a:gd name="T9" fmla="*/ 407523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6" h="1430">
                  <a:moveTo>
                    <a:pt x="296" y="1133"/>
                  </a:moveTo>
                  <a:lnTo>
                    <a:pt x="2964" y="0"/>
                  </a:lnTo>
                  <a:lnTo>
                    <a:pt x="3025" y="144"/>
                  </a:lnTo>
                  <a:lnTo>
                    <a:pt x="0" y="1429"/>
                  </a:lnTo>
                  <a:lnTo>
                    <a:pt x="296" y="1133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325008" tIns="162504" rIns="325008" bIns="162504" anchor="ctr">
              <a:normAutofit fontScale="85000" lnSpcReduction="20000"/>
            </a:bodyPr>
            <a:lstStyle/>
            <a:p>
              <a:endParaRPr lang="en-US" sz="2400"/>
            </a:p>
          </p:txBody>
        </p:sp>
        <p:sp>
          <p:nvSpPr>
            <p:cNvPr id="299" name="Freeform 21"/>
            <p:cNvSpPr>
              <a:spLocks noChangeArrowheads="1"/>
            </p:cNvSpPr>
            <p:nvPr/>
          </p:nvSpPr>
          <p:spPr bwMode="auto">
            <a:xfrm>
              <a:off x="12157924" y="4234626"/>
              <a:ext cx="2899153" cy="1209302"/>
            </a:xfrm>
            <a:custGeom>
              <a:avLst/>
              <a:gdLst>
                <a:gd name="G0" fmla="+- 1 0 0"/>
                <a:gd name="G1" fmla="*/ 1 0 0"/>
                <a:gd name="G2" fmla="+- 1 0 0"/>
                <a:gd name="G3" fmla="+- 1285 0 0"/>
                <a:gd name="G4" fmla="+- 1 0 0"/>
                <a:gd name="T0" fmla="*/ 151093 w 3089"/>
                <a:gd name="T1" fmla="*/ 460666 h 1286"/>
                <a:gd name="T2" fmla="*/ 1110890 w 3089"/>
                <a:gd name="T3" fmla="*/ 52267 h 1286"/>
                <a:gd name="T4" fmla="*/ 1088226 w 3089"/>
                <a:gd name="T5" fmla="*/ 0 h 1286"/>
                <a:gd name="T6" fmla="*/ 0 w 3089"/>
                <a:gd name="T7" fmla="*/ 463190 h 1286"/>
                <a:gd name="T8" fmla="*/ 151093 w 3089"/>
                <a:gd name="T9" fmla="*/ 460666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9" h="1286">
                  <a:moveTo>
                    <a:pt x="420" y="1278"/>
                  </a:moveTo>
                  <a:lnTo>
                    <a:pt x="3088" y="145"/>
                  </a:lnTo>
                  <a:lnTo>
                    <a:pt x="3025" y="0"/>
                  </a:lnTo>
                  <a:lnTo>
                    <a:pt x="0" y="1285"/>
                  </a:lnTo>
                  <a:lnTo>
                    <a:pt x="420" y="1278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325008" tIns="162504" rIns="325008" bIns="162504" anchor="ctr">
              <a:normAutofit fontScale="62500" lnSpcReduction="20000"/>
            </a:bodyPr>
            <a:lstStyle/>
            <a:p>
              <a:endParaRPr lang="en-US" sz="2400"/>
            </a:p>
          </p:txBody>
        </p:sp>
        <p:sp>
          <p:nvSpPr>
            <p:cNvPr id="300" name="Freeform 22"/>
            <p:cNvSpPr>
              <a:spLocks noChangeArrowheads="1"/>
            </p:cNvSpPr>
            <p:nvPr/>
          </p:nvSpPr>
          <p:spPr bwMode="auto">
            <a:xfrm>
              <a:off x="14560081" y="3770786"/>
              <a:ext cx="820046" cy="604652"/>
            </a:xfrm>
            <a:custGeom>
              <a:avLst/>
              <a:gdLst>
                <a:gd name="G0" fmla="+- 643 0 0"/>
                <a:gd name="G1" fmla="+- 643 0 0"/>
                <a:gd name="G2" fmla="+- 643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643 0 0"/>
                <a:gd name="T0" fmla="*/ 0 w 875"/>
                <a:gd name="T1" fmla="*/ 231415 h 644"/>
                <a:gd name="T2" fmla="*/ 0 w 875"/>
                <a:gd name="T3" fmla="*/ 231415 h 644"/>
                <a:gd name="T4" fmla="*/ 116390 w 875"/>
                <a:gd name="T5" fmla="*/ 84936 h 644"/>
                <a:gd name="T6" fmla="*/ 313966 w 875"/>
                <a:gd name="T7" fmla="*/ 0 h 644"/>
                <a:gd name="T8" fmla="*/ 221644 w 875"/>
                <a:gd name="T9" fmla="*/ 137841 h 644"/>
                <a:gd name="T10" fmla="*/ 0 w 875"/>
                <a:gd name="T11" fmla="*/ 231415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5" h="644">
                  <a:moveTo>
                    <a:pt x="0" y="643"/>
                  </a:moveTo>
                  <a:lnTo>
                    <a:pt x="0" y="643"/>
                  </a:lnTo>
                  <a:cubicBezTo>
                    <a:pt x="0" y="643"/>
                    <a:pt x="58" y="347"/>
                    <a:pt x="324" y="236"/>
                  </a:cubicBezTo>
                  <a:cubicBezTo>
                    <a:pt x="589" y="122"/>
                    <a:pt x="874" y="0"/>
                    <a:pt x="874" y="0"/>
                  </a:cubicBezTo>
                  <a:cubicBezTo>
                    <a:pt x="617" y="383"/>
                    <a:pt x="617" y="383"/>
                    <a:pt x="617" y="383"/>
                  </a:cubicBezTo>
                  <a:lnTo>
                    <a:pt x="0" y="643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325008" tIns="162504" rIns="325008" bIns="162504" anchor="ctr">
              <a:normAutofit fontScale="25000" lnSpcReduction="20000"/>
            </a:bodyPr>
            <a:lstStyle/>
            <a:p>
              <a:endParaRPr lang="en-US" sz="2400"/>
            </a:p>
          </p:txBody>
        </p:sp>
        <p:sp>
          <p:nvSpPr>
            <p:cNvPr id="301" name="Freeform 23"/>
            <p:cNvSpPr>
              <a:spLocks noChangeArrowheads="1"/>
            </p:cNvSpPr>
            <p:nvPr/>
          </p:nvSpPr>
          <p:spPr bwMode="auto">
            <a:xfrm>
              <a:off x="14597357" y="4218063"/>
              <a:ext cx="1006418" cy="401719"/>
            </a:xfrm>
            <a:custGeom>
              <a:avLst/>
              <a:gdLst>
                <a:gd name="G0" fmla="+- 263 0 0"/>
                <a:gd name="G1" fmla="+- 263 0 0"/>
                <a:gd name="G2" fmla="+- 263 0 0"/>
                <a:gd name="G3" fmla="+- 1 0 0"/>
                <a:gd name="G4" fmla="*/ 1 35987 45568"/>
                <a:gd name="G5" fmla="*/ 1 35987 55552"/>
                <a:gd name="G6" fmla="*/ G5 1 180"/>
                <a:gd name="G7" fmla="*/ G4 1 G6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263 0 0"/>
                <a:gd name="T0" fmla="*/ 0 w 1071"/>
                <a:gd name="T1" fmla="*/ 94844 h 427"/>
                <a:gd name="T2" fmla="*/ 0 w 1071"/>
                <a:gd name="T3" fmla="*/ 94844 h 427"/>
                <a:gd name="T4" fmla="*/ 187298 w 1071"/>
                <a:gd name="T5" fmla="*/ 113236 h 427"/>
                <a:gd name="T6" fmla="*/ 385402 w 1071"/>
                <a:gd name="T7" fmla="*/ 28489 h 427"/>
                <a:gd name="T8" fmla="*/ 223317 w 1071"/>
                <a:gd name="T9" fmla="*/ 0 h 427"/>
                <a:gd name="T10" fmla="*/ 0 w 1071"/>
                <a:gd name="T11" fmla="*/ 94844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1" h="427">
                  <a:moveTo>
                    <a:pt x="0" y="263"/>
                  </a:moveTo>
                  <a:lnTo>
                    <a:pt x="0" y="263"/>
                  </a:lnTo>
                  <a:cubicBezTo>
                    <a:pt x="0" y="263"/>
                    <a:pt x="254" y="426"/>
                    <a:pt x="520" y="314"/>
                  </a:cubicBezTo>
                  <a:cubicBezTo>
                    <a:pt x="786" y="200"/>
                    <a:pt x="1070" y="79"/>
                    <a:pt x="1070" y="79"/>
                  </a:cubicBezTo>
                  <a:cubicBezTo>
                    <a:pt x="620" y="0"/>
                    <a:pt x="620" y="0"/>
                    <a:pt x="620" y="0"/>
                  </a:cubicBezTo>
                  <a:lnTo>
                    <a:pt x="0" y="26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325008" tIns="162504" rIns="325008" bIns="162504" anchor="ctr">
              <a:normAutofit fontScale="25000" lnSpcReduction="20000"/>
            </a:bodyPr>
            <a:lstStyle/>
            <a:p>
              <a:endParaRPr lang="en-US" sz="2400"/>
            </a:p>
          </p:txBody>
        </p:sp>
      </p:grpSp>
      <p:sp>
        <p:nvSpPr>
          <p:cNvPr id="303" name="Oval 19"/>
          <p:cNvSpPr/>
          <p:nvPr/>
        </p:nvSpPr>
        <p:spPr bwMode="auto">
          <a:xfrm>
            <a:off x="5114053" y="2923958"/>
            <a:ext cx="1053741" cy="958195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lIns="243756" tIns="121879" rIns="243756" bIns="121879" anchor="ctr">
            <a:normAutofit/>
          </a:bodyPr>
          <a:lstStyle/>
          <a:p>
            <a:endParaRPr lang="en-US" sz="2400" dirty="0"/>
          </a:p>
        </p:txBody>
      </p:sp>
      <p:sp>
        <p:nvSpPr>
          <p:cNvPr id="304" name="TextBox 20"/>
          <p:cNvSpPr txBox="1"/>
          <p:nvPr/>
        </p:nvSpPr>
        <p:spPr>
          <a:xfrm>
            <a:off x="2787551" y="3882153"/>
            <a:ext cx="5842763" cy="2626333"/>
          </a:xfrm>
          <a:prstGeom prst="rect">
            <a:avLst/>
          </a:prstGeom>
          <a:noFill/>
        </p:spPr>
        <p:txBody>
          <a:bodyPr wrap="square" lIns="0" tIns="121927" rIns="0" bIns="0">
            <a:noAutofit/>
          </a:bodyPr>
          <a:lstStyle/>
          <a:p>
            <a:pPr algn="ctr" defTabSz="1218954">
              <a:lnSpc>
                <a:spcPct val="120000"/>
              </a:lnSpc>
              <a:defRPr/>
            </a:pPr>
            <a:r>
              <a:rPr lang="pt-BR" sz="2000" b="1" dirty="0"/>
              <a:t>A busca de informações técnicas e demais elementos necessários ao esclarecimento e eventual superação de matérias controvertidas, desde que consideradas de destacada relevância ou de alto grau de complexidade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5" name="Oval 23"/>
          <p:cNvSpPr/>
          <p:nvPr/>
        </p:nvSpPr>
        <p:spPr bwMode="auto">
          <a:xfrm>
            <a:off x="9424728" y="2931313"/>
            <a:ext cx="1053741" cy="95819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none" lIns="243756" tIns="121879" rIns="243756" bIns="121879" anchor="ctr">
            <a:normAutofit/>
          </a:bodyPr>
          <a:lstStyle/>
          <a:p>
            <a:endParaRPr lang="en-US" sz="2400" dirty="0"/>
          </a:p>
        </p:txBody>
      </p:sp>
      <p:sp>
        <p:nvSpPr>
          <p:cNvPr id="306" name="TextBox 24"/>
          <p:cNvSpPr txBox="1"/>
          <p:nvPr/>
        </p:nvSpPr>
        <p:spPr>
          <a:xfrm>
            <a:off x="8494296" y="3882152"/>
            <a:ext cx="3011629" cy="2626333"/>
          </a:xfrm>
          <a:prstGeom prst="rect">
            <a:avLst/>
          </a:prstGeom>
          <a:noFill/>
        </p:spPr>
        <p:txBody>
          <a:bodyPr wrap="square" lIns="0" tIns="121927" rIns="0" bIns="0">
            <a:normAutofit/>
          </a:bodyPr>
          <a:lstStyle/>
          <a:p>
            <a:pPr algn="ctr" defTabSz="1218954">
              <a:lnSpc>
                <a:spcPct val="120000"/>
              </a:lnSpc>
              <a:defRPr/>
            </a:pPr>
            <a:r>
              <a:rPr lang="pt-BR" sz="2000" b="1" dirty="0"/>
              <a:t>Celeridade processual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12" y="2981299"/>
            <a:ext cx="712825" cy="843513"/>
          </a:xfrm>
          <a:prstGeom prst="rect">
            <a:avLst/>
          </a:prstGeom>
        </p:spPr>
      </p:pic>
      <p:pic>
        <p:nvPicPr>
          <p:cNvPr id="3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976" y="2986051"/>
            <a:ext cx="724705" cy="81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0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04" grpId="0"/>
      <p:bldP spid="305" grpId="0" animBg="1"/>
      <p:bldP spid="3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547F4B-F146-FD4F-B3C6-A98E6924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96" y="856877"/>
            <a:ext cx="11558711" cy="1325563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/>
              <a:t>Benefícios quantificados (método MQB</a:t>
            </a:r>
            <a:r>
              <a:rPr lang="pt-BR" sz="2800" b="1" baseline="30000" dirty="0"/>
              <a:t>1</a:t>
            </a:r>
            <a:r>
              <a:rPr lang="pt-BR" sz="2800" b="1" dirty="0"/>
              <a:t>) – Acompanhamentos de Edital</a:t>
            </a:r>
            <a:endParaRPr lang="pt-BR" sz="2800" b="1" dirty="0">
              <a:solidFill>
                <a:schemeClr val="accent1"/>
              </a:solidFill>
            </a:endParaRPr>
          </a:p>
        </p:txBody>
      </p:sp>
      <p:grpSp>
        <p:nvGrpSpPr>
          <p:cNvPr id="26" name="Group 1">
            <a:extLst>
              <a:ext uri="{FF2B5EF4-FFF2-40B4-BE49-F238E27FC236}">
                <a16:creationId xmlns:a16="http://schemas.microsoft.com/office/drawing/2014/main" xmlns="" id="{0E73584E-D2AA-488B-A461-09764B3AA4C0}"/>
              </a:ext>
            </a:extLst>
          </p:cNvPr>
          <p:cNvGrpSpPr/>
          <p:nvPr/>
        </p:nvGrpSpPr>
        <p:grpSpPr>
          <a:xfrm>
            <a:off x="734241" y="2160586"/>
            <a:ext cx="2609851" cy="1813895"/>
            <a:chOff x="742949" y="1473737"/>
            <a:chExt cx="3494322" cy="220817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A11C3201-B6A1-4F26-921A-7C9690681AFB}"/>
                </a:ext>
              </a:extLst>
            </p:cNvPr>
            <p:cNvSpPr/>
            <p:nvPr/>
          </p:nvSpPr>
          <p:spPr>
            <a:xfrm>
              <a:off x="742950" y="1473737"/>
              <a:ext cx="3494321" cy="220817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9">
              <a:extLst>
                <a:ext uri="{FF2B5EF4-FFF2-40B4-BE49-F238E27FC236}">
                  <a16:creationId xmlns:a16="http://schemas.microsoft.com/office/drawing/2014/main" xmlns="" id="{11DAB6DB-4342-474E-AD48-B9C8829A0592}"/>
                </a:ext>
              </a:extLst>
            </p:cNvPr>
            <p:cNvGrpSpPr/>
            <p:nvPr/>
          </p:nvGrpSpPr>
          <p:grpSpPr>
            <a:xfrm>
              <a:off x="742949" y="2414588"/>
              <a:ext cx="3427620" cy="1192764"/>
              <a:chOff x="742949" y="2362200"/>
              <a:chExt cx="3427620" cy="1192764"/>
            </a:xfrm>
          </p:grpSpPr>
          <p:sp>
            <p:nvSpPr>
              <p:cNvPr id="29" name="Rectangle 43">
                <a:extLst>
                  <a:ext uri="{FF2B5EF4-FFF2-40B4-BE49-F238E27FC236}">
                    <a16:creationId xmlns:a16="http://schemas.microsoft.com/office/drawing/2014/main" xmlns="" id="{4C786FF6-52C8-4979-90D4-FA75FCA89513}"/>
                  </a:ext>
                </a:extLst>
              </p:cNvPr>
              <p:cNvSpPr/>
              <p:nvPr/>
            </p:nvSpPr>
            <p:spPr>
              <a:xfrm>
                <a:off x="742950" y="2362200"/>
                <a:ext cx="3427619" cy="715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err="1">
                    <a:solidFill>
                      <a:schemeClr val="bg1"/>
                    </a:solidFill>
                    <a:ea typeface="Open Sans" panose="020B0606030504020204" pitchFamily="34" charset="0"/>
                    <a:cs typeface="Arial" panose="020B0604020202020204" pitchFamily="34" charset="0"/>
                  </a:rPr>
                  <a:t>Benefício</a:t>
                </a:r>
                <a:r>
                  <a:rPr lang="en-US" b="1" dirty="0">
                    <a:solidFill>
                      <a:schemeClr val="bg1"/>
                    </a:solidFill>
                    <a:ea typeface="Open Sans" panose="020B0606030504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ea typeface="Open Sans" panose="020B0606030504020204" pitchFamily="34" charset="0"/>
                    <a:cs typeface="Arial" panose="020B0604020202020204" pitchFamily="34" charset="0"/>
                  </a:rPr>
                  <a:t>efetivo</a:t>
                </a:r>
                <a:r>
                  <a:rPr lang="en-US" b="1" dirty="0">
                    <a:solidFill>
                      <a:schemeClr val="bg1"/>
                    </a:solidFill>
                    <a:ea typeface="Open Sans" panose="020B0606030504020204" pitchFamily="34" charset="0"/>
                    <a:cs typeface="Arial" panose="020B0604020202020204" pitchFamily="34" charset="0"/>
                  </a:rPr>
                  <a:t> (2023):</a:t>
                </a:r>
              </a:p>
            </p:txBody>
          </p:sp>
          <p:sp>
            <p:nvSpPr>
              <p:cNvPr id="30" name="Rectangle 44">
                <a:extLst>
                  <a:ext uri="{FF2B5EF4-FFF2-40B4-BE49-F238E27FC236}">
                    <a16:creationId xmlns:a16="http://schemas.microsoft.com/office/drawing/2014/main" xmlns="" id="{596FDC91-6885-4664-B9E2-00F31F5EE373}"/>
                  </a:ext>
                </a:extLst>
              </p:cNvPr>
              <p:cNvSpPr/>
              <p:nvPr/>
            </p:nvSpPr>
            <p:spPr>
              <a:xfrm>
                <a:off x="742949" y="3138137"/>
                <a:ext cx="3357031" cy="4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GB" sz="2000" b="1" dirty="0">
                    <a:solidFill>
                      <a:schemeClr val="bg1"/>
                    </a:solidFill>
                    <a:ea typeface="Open Sans" panose="020B0606030504020204" pitchFamily="34" charset="0"/>
                    <a:cs typeface="Arial" panose="020B0604020202020204" pitchFamily="34" charset="0"/>
                  </a:rPr>
                  <a:t>R$ 881 </a:t>
                </a:r>
                <a:r>
                  <a:rPr lang="en-GB" sz="2000" b="1" dirty="0" err="1">
                    <a:solidFill>
                      <a:schemeClr val="bg1"/>
                    </a:solidFill>
                    <a:ea typeface="Open Sans" panose="020B0606030504020204" pitchFamily="34" charset="0"/>
                    <a:cs typeface="Arial" panose="020B0604020202020204" pitchFamily="34" charset="0"/>
                  </a:rPr>
                  <a:t>milhões</a:t>
                </a:r>
                <a:r>
                  <a:rPr lang="en-GB" sz="2000" b="1" dirty="0">
                    <a:solidFill>
                      <a:schemeClr val="bg1"/>
                    </a:solidFill>
                    <a:ea typeface="Open Sans" panose="020B0606030504020204" pitchFamily="34" charset="0"/>
                    <a:cs typeface="Arial" panose="020B0604020202020204" pitchFamily="34" charset="0"/>
                  </a:rPr>
                  <a:t> </a:t>
                </a:r>
                <a:endParaRPr lang="en-US" sz="2000" dirty="0">
                  <a:solidFill>
                    <a:schemeClr val="bg1"/>
                  </a:solidFill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0" name="Group 6">
            <a:extLst>
              <a:ext uri="{FF2B5EF4-FFF2-40B4-BE49-F238E27FC236}">
                <a16:creationId xmlns:a16="http://schemas.microsoft.com/office/drawing/2014/main" xmlns="" id="{21AB89C3-C0C2-44F2-90E9-B6763FDADE68}"/>
              </a:ext>
            </a:extLst>
          </p:cNvPr>
          <p:cNvGrpSpPr/>
          <p:nvPr/>
        </p:nvGrpSpPr>
        <p:grpSpPr>
          <a:xfrm>
            <a:off x="795201" y="4152777"/>
            <a:ext cx="5911815" cy="963460"/>
            <a:chOff x="742950" y="3789040"/>
            <a:chExt cx="3494321" cy="2307785"/>
          </a:xfrm>
        </p:grpSpPr>
        <p:sp>
          <p:nvSpPr>
            <p:cNvPr id="41" name="Rectangle: Rounded Corners 24">
              <a:extLst>
                <a:ext uri="{FF2B5EF4-FFF2-40B4-BE49-F238E27FC236}">
                  <a16:creationId xmlns:a16="http://schemas.microsoft.com/office/drawing/2014/main" xmlns="" id="{47D45849-AFDC-4C80-83BA-1B2C1C19D185}"/>
                </a:ext>
              </a:extLst>
            </p:cNvPr>
            <p:cNvSpPr/>
            <p:nvPr/>
          </p:nvSpPr>
          <p:spPr>
            <a:xfrm>
              <a:off x="742950" y="3789040"/>
              <a:ext cx="3494321" cy="2208173"/>
            </a:xfrm>
            <a:prstGeom prst="roundRect">
              <a:avLst/>
            </a:prstGeom>
            <a:noFill/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2" name="Rectangle 67">
              <a:extLst>
                <a:ext uri="{FF2B5EF4-FFF2-40B4-BE49-F238E27FC236}">
                  <a16:creationId xmlns:a16="http://schemas.microsoft.com/office/drawing/2014/main" xmlns="" id="{7A5E8280-4588-4A52-87A7-AC169DE08ED9}"/>
                </a:ext>
              </a:extLst>
            </p:cNvPr>
            <p:cNvSpPr/>
            <p:nvPr/>
          </p:nvSpPr>
          <p:spPr>
            <a:xfrm>
              <a:off x="782099" y="3885164"/>
              <a:ext cx="3455172" cy="221166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C00000"/>
                  </a:solidFill>
                  <a:ea typeface="Open Sans" panose="020B0606030504020204" pitchFamily="34" charset="0"/>
                  <a:cs typeface="Arial" panose="020B0604020202020204" pitchFamily="34" charset="0"/>
                </a:rPr>
                <a:t>Ações</a:t>
              </a:r>
              <a:r>
                <a:rPr lang="en-US" b="1" dirty="0">
                  <a:solidFill>
                    <a:srgbClr val="C00000"/>
                  </a:solidFill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C00000"/>
                  </a:solidFill>
                  <a:ea typeface="Open Sans" panose="020B0606030504020204" pitchFamily="34" charset="0"/>
                  <a:cs typeface="Arial" panose="020B0604020202020204" pitchFamily="34" charset="0"/>
                </a:rPr>
                <a:t>adotadas</a:t>
              </a:r>
              <a:r>
                <a:rPr lang="en-US" b="1" dirty="0">
                  <a:solidFill>
                    <a:srgbClr val="C00000"/>
                  </a:solidFill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C00000"/>
                  </a:solidFill>
                  <a:ea typeface="Open Sans" panose="020B0606030504020204" pitchFamily="34" charset="0"/>
                  <a:cs typeface="Arial" panose="020B0604020202020204" pitchFamily="34" charset="0"/>
                </a:rPr>
                <a:t>durante</a:t>
              </a:r>
              <a:r>
                <a:rPr lang="en-US" b="1" dirty="0">
                  <a:solidFill>
                    <a:srgbClr val="C00000"/>
                  </a:solidFill>
                  <a:ea typeface="Open Sans" panose="020B0606030504020204" pitchFamily="34" charset="0"/>
                  <a:cs typeface="Arial" panose="020B0604020202020204" pitchFamily="34" charset="0"/>
                </a:rPr>
                <a:t> a </a:t>
              </a:r>
              <a:r>
                <a:rPr lang="en-US" b="1" dirty="0" err="1">
                  <a:solidFill>
                    <a:srgbClr val="C00000"/>
                  </a:solidFill>
                  <a:ea typeface="Open Sans" panose="020B0606030504020204" pitchFamily="34" charset="0"/>
                  <a:cs typeface="Arial" panose="020B0604020202020204" pitchFamily="34" charset="0"/>
                </a:rPr>
                <a:t>ação</a:t>
              </a:r>
              <a:r>
                <a:rPr lang="en-US" b="1" dirty="0">
                  <a:solidFill>
                    <a:srgbClr val="C00000"/>
                  </a:solidFill>
                  <a:ea typeface="Open Sans" panose="020B0606030504020204" pitchFamily="34" charset="0"/>
                  <a:cs typeface="Arial" panose="020B0604020202020204" pitchFamily="34" charset="0"/>
                </a:rPr>
                <a:t> de </a:t>
              </a:r>
              <a:r>
                <a:rPr lang="en-US" b="1" dirty="0" err="1">
                  <a:solidFill>
                    <a:srgbClr val="C00000"/>
                  </a:solidFill>
                  <a:ea typeface="Open Sans" panose="020B0606030504020204" pitchFamily="34" charset="0"/>
                  <a:cs typeface="Arial" panose="020B0604020202020204" pitchFamily="34" charset="0"/>
                </a:rPr>
                <a:t>controle</a:t>
              </a:r>
              <a:r>
                <a:rPr lang="en-US" b="1" dirty="0">
                  <a:solidFill>
                    <a:srgbClr val="C00000"/>
                  </a:solidFill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C00000"/>
                  </a:solidFill>
                  <a:ea typeface="Open Sans" panose="020B0606030504020204" pitchFamily="34" charset="0"/>
                  <a:cs typeface="Arial" panose="020B0604020202020204" pitchFamily="34" charset="0"/>
                </a:rPr>
                <a:t>ou</a:t>
              </a:r>
              <a:r>
                <a:rPr lang="en-US" b="1" dirty="0">
                  <a:solidFill>
                    <a:srgbClr val="C00000"/>
                  </a:solidFill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C00000"/>
                  </a:solidFill>
                  <a:ea typeface="Open Sans" panose="020B0606030504020204" pitchFamily="34" charset="0"/>
                  <a:cs typeface="Arial" panose="020B0604020202020204" pitchFamily="34" charset="0"/>
                </a:rPr>
                <a:t>após</a:t>
              </a:r>
              <a:r>
                <a:rPr lang="en-US" b="1" dirty="0">
                  <a:solidFill>
                    <a:srgbClr val="C00000"/>
                  </a:solidFill>
                  <a:ea typeface="Open Sans" panose="020B0606030504020204" pitchFamily="34" charset="0"/>
                  <a:cs typeface="Arial" panose="020B0604020202020204" pitchFamily="34" charset="0"/>
                </a:rPr>
                <a:t> o </a:t>
              </a:r>
              <a:r>
                <a:rPr lang="en-US" b="1" dirty="0" err="1">
                  <a:solidFill>
                    <a:srgbClr val="C00000"/>
                  </a:solidFill>
                  <a:ea typeface="Open Sans" panose="020B0606030504020204" pitchFamily="34" charset="0"/>
                  <a:cs typeface="Arial" panose="020B0604020202020204" pitchFamily="34" charset="0"/>
                </a:rPr>
                <a:t>julgamento</a:t>
              </a:r>
              <a:r>
                <a:rPr lang="en-US" b="1" dirty="0">
                  <a:solidFill>
                    <a:srgbClr val="C00000"/>
                  </a:solidFill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C00000"/>
                  </a:solidFill>
                  <a:ea typeface="Open Sans" panose="020B0606030504020204" pitchFamily="34" charset="0"/>
                  <a:cs typeface="Arial" panose="020B0604020202020204" pitchFamily="34" charset="0"/>
                </a:rPr>
                <a:t>pelo</a:t>
              </a:r>
              <a:r>
                <a:rPr lang="en-US" b="1" dirty="0">
                  <a:solidFill>
                    <a:srgbClr val="C00000"/>
                  </a:solidFill>
                  <a:ea typeface="Open Sans" panose="020B0606030504020204" pitchFamily="34" charset="0"/>
                  <a:cs typeface="Arial" panose="020B0604020202020204" pitchFamily="34" charset="0"/>
                </a:rPr>
                <a:t> TCMSP, </a:t>
              </a:r>
              <a:r>
                <a:rPr lang="pt-BR" b="1" dirty="0">
                  <a:solidFill>
                    <a:srgbClr val="C00000"/>
                  </a:solidFill>
                  <a:cs typeface="Arial" panose="020B0604020202020204" pitchFamily="34" charset="0"/>
                </a:rPr>
                <a:t>em sede de monitoramento de decisões</a:t>
              </a:r>
              <a:r>
                <a:rPr lang="en-US" b="1" dirty="0">
                  <a:solidFill>
                    <a:srgbClr val="C00000"/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52" name="Gráfico 10" descr="Martelo">
            <a:extLst>
              <a:ext uri="{FF2B5EF4-FFF2-40B4-BE49-F238E27FC236}">
                <a16:creationId xmlns:a16="http://schemas.microsoft.com/office/drawing/2014/main" xmlns="" id="{3533D177-2996-4C55-8EC0-4C10836B73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47211" y="2129520"/>
            <a:ext cx="914400" cy="9144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190650"/>
            <a:ext cx="4762500" cy="3571875"/>
          </a:xfrm>
          <a:prstGeom prst="rect">
            <a:avLst/>
          </a:prstGeom>
        </p:spPr>
      </p:pic>
      <p:grpSp>
        <p:nvGrpSpPr>
          <p:cNvPr id="59" name="Group 1">
            <a:extLst>
              <a:ext uri="{FF2B5EF4-FFF2-40B4-BE49-F238E27FC236}">
                <a16:creationId xmlns:a16="http://schemas.microsoft.com/office/drawing/2014/main" xmlns="" id="{0E73584E-D2AA-488B-A461-09764B3AA4C0}"/>
              </a:ext>
            </a:extLst>
          </p:cNvPr>
          <p:cNvGrpSpPr/>
          <p:nvPr/>
        </p:nvGrpSpPr>
        <p:grpSpPr>
          <a:xfrm>
            <a:off x="4097165" y="2138207"/>
            <a:ext cx="2609851" cy="1813895"/>
            <a:chOff x="742949" y="1473737"/>
            <a:chExt cx="3494322" cy="2208173"/>
          </a:xfrm>
        </p:grpSpPr>
        <p:sp>
          <p:nvSpPr>
            <p:cNvPr id="60" name="Rectangle: Rounded Corners 26">
              <a:extLst>
                <a:ext uri="{FF2B5EF4-FFF2-40B4-BE49-F238E27FC236}">
                  <a16:creationId xmlns:a16="http://schemas.microsoft.com/office/drawing/2014/main" xmlns="" id="{A11C3201-B6A1-4F26-921A-7C9690681AFB}"/>
                </a:ext>
              </a:extLst>
            </p:cNvPr>
            <p:cNvSpPr/>
            <p:nvPr/>
          </p:nvSpPr>
          <p:spPr>
            <a:xfrm>
              <a:off x="742950" y="1473737"/>
              <a:ext cx="3494321" cy="220817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oup 9">
              <a:extLst>
                <a:ext uri="{FF2B5EF4-FFF2-40B4-BE49-F238E27FC236}">
                  <a16:creationId xmlns:a16="http://schemas.microsoft.com/office/drawing/2014/main" xmlns="" id="{11DAB6DB-4342-474E-AD48-B9C8829A0592}"/>
                </a:ext>
              </a:extLst>
            </p:cNvPr>
            <p:cNvGrpSpPr/>
            <p:nvPr/>
          </p:nvGrpSpPr>
          <p:grpSpPr>
            <a:xfrm>
              <a:off x="742949" y="2414588"/>
              <a:ext cx="3357030" cy="1192764"/>
              <a:chOff x="742949" y="2362200"/>
              <a:chExt cx="3357030" cy="1192764"/>
            </a:xfrm>
          </p:grpSpPr>
          <p:sp>
            <p:nvSpPr>
              <p:cNvPr id="62" name="Rectangle 43">
                <a:extLst>
                  <a:ext uri="{FF2B5EF4-FFF2-40B4-BE49-F238E27FC236}">
                    <a16:creationId xmlns:a16="http://schemas.microsoft.com/office/drawing/2014/main" xmlns="" id="{4C786FF6-52C8-4979-90D4-FA75FCA89513}"/>
                  </a:ext>
                </a:extLst>
              </p:cNvPr>
              <p:cNvSpPr/>
              <p:nvPr/>
            </p:nvSpPr>
            <p:spPr>
              <a:xfrm>
                <a:off x="742950" y="2362200"/>
                <a:ext cx="3357029" cy="715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err="1">
                    <a:solidFill>
                      <a:schemeClr val="bg1"/>
                    </a:solidFill>
                    <a:ea typeface="Open Sans" panose="020B0606030504020204" pitchFamily="34" charset="0"/>
                    <a:cs typeface="Arial" panose="020B0604020202020204" pitchFamily="34" charset="0"/>
                  </a:rPr>
                  <a:t>Benefício</a:t>
                </a:r>
                <a:r>
                  <a:rPr lang="en-US" b="1" dirty="0">
                    <a:solidFill>
                      <a:schemeClr val="bg1"/>
                    </a:solidFill>
                    <a:ea typeface="Open Sans" panose="020B0606030504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ea typeface="Open Sans" panose="020B0606030504020204" pitchFamily="34" charset="0"/>
                    <a:cs typeface="Arial" panose="020B0604020202020204" pitchFamily="34" charset="0"/>
                  </a:rPr>
                  <a:t>efetivo</a:t>
                </a:r>
                <a:r>
                  <a:rPr lang="en-US" b="1" dirty="0">
                    <a:solidFill>
                      <a:schemeClr val="bg1"/>
                    </a:solidFill>
                    <a:ea typeface="Open Sans" panose="020B0606030504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b="1" dirty="0" err="1">
                    <a:solidFill>
                      <a:schemeClr val="bg1"/>
                    </a:solidFill>
                    <a:ea typeface="Open Sans" panose="020B0606030504020204" pitchFamily="34" charset="0"/>
                    <a:cs typeface="Arial" panose="020B0604020202020204" pitchFamily="34" charset="0"/>
                  </a:rPr>
                  <a:t>até</a:t>
                </a:r>
                <a:r>
                  <a:rPr lang="en-US" b="1" dirty="0">
                    <a:solidFill>
                      <a:schemeClr val="bg1"/>
                    </a:solidFill>
                    <a:ea typeface="Open Sans" panose="020B0606030504020204" pitchFamily="34" charset="0"/>
                    <a:cs typeface="Arial" panose="020B0604020202020204" pitchFamily="34" charset="0"/>
                  </a:rPr>
                  <a:t> 04/2024):</a:t>
                </a:r>
              </a:p>
            </p:txBody>
          </p:sp>
          <p:sp>
            <p:nvSpPr>
              <p:cNvPr id="63" name="Rectangle 44">
                <a:extLst>
                  <a:ext uri="{FF2B5EF4-FFF2-40B4-BE49-F238E27FC236}">
                    <a16:creationId xmlns:a16="http://schemas.microsoft.com/office/drawing/2014/main" xmlns="" id="{596FDC91-6885-4664-B9E2-00F31F5EE373}"/>
                  </a:ext>
                </a:extLst>
              </p:cNvPr>
              <p:cNvSpPr/>
              <p:nvPr/>
            </p:nvSpPr>
            <p:spPr>
              <a:xfrm>
                <a:off x="742949" y="3138137"/>
                <a:ext cx="3357030" cy="4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GB" sz="2000" b="1" dirty="0">
                    <a:solidFill>
                      <a:schemeClr val="bg1"/>
                    </a:solidFill>
                    <a:ea typeface="Open Sans" panose="020B0606030504020204" pitchFamily="34" charset="0"/>
                    <a:cs typeface="Arial" panose="020B0604020202020204" pitchFamily="34" charset="0"/>
                  </a:rPr>
                  <a:t>R$ 207 </a:t>
                </a:r>
                <a:r>
                  <a:rPr lang="en-GB" sz="2000" b="1" dirty="0" err="1">
                    <a:solidFill>
                      <a:schemeClr val="bg1"/>
                    </a:solidFill>
                    <a:ea typeface="Open Sans" panose="020B0606030504020204" pitchFamily="34" charset="0"/>
                    <a:cs typeface="Arial" panose="020B0604020202020204" pitchFamily="34" charset="0"/>
                  </a:rPr>
                  <a:t>milhões</a:t>
                </a:r>
                <a:r>
                  <a:rPr lang="en-GB" sz="2000" b="1" dirty="0">
                    <a:solidFill>
                      <a:schemeClr val="bg1"/>
                    </a:solidFill>
                    <a:ea typeface="Open Sans" panose="020B0606030504020204" pitchFamily="34" charset="0"/>
                    <a:cs typeface="Arial" panose="020B0604020202020204" pitchFamily="34" charset="0"/>
                  </a:rPr>
                  <a:t> </a:t>
                </a:r>
                <a:endParaRPr lang="en-US" sz="2000" dirty="0">
                  <a:solidFill>
                    <a:schemeClr val="bg1"/>
                  </a:solidFill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4" name="Gráfico 10" descr="Martelo">
            <a:extLst>
              <a:ext uri="{FF2B5EF4-FFF2-40B4-BE49-F238E27FC236}">
                <a16:creationId xmlns:a16="http://schemas.microsoft.com/office/drawing/2014/main" xmlns="" id="{3533D177-2996-4C55-8EC0-4C10836B73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10135" y="2107141"/>
            <a:ext cx="914400" cy="9144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794" y="4987898"/>
            <a:ext cx="1561882" cy="206128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65169" y="5336572"/>
            <a:ext cx="5845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Os problemas mais corrigidos nos Editais: </a:t>
            </a:r>
            <a:r>
              <a:rPr lang="pt-BR" sz="2000" b="1" dirty="0"/>
              <a:t>fragilidade na estimativa orçamentária </a:t>
            </a:r>
            <a:r>
              <a:rPr lang="pt-BR" sz="2000" dirty="0"/>
              <a:t>(risco de sobrepreço</a:t>
            </a:r>
            <a:r>
              <a:rPr lang="pt-BR" sz="2000" b="1" dirty="0"/>
              <a:t>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958148" y="6427688"/>
            <a:ext cx="5312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hlinkClick r:id="rId7"/>
              </a:rPr>
              <a:t>1: Manual de Quantificação de Benefícios da </a:t>
            </a:r>
            <a:r>
              <a:rPr lang="pt-BR" sz="1200" b="1" dirty="0" err="1">
                <a:hlinkClick r:id="rId7"/>
              </a:rPr>
              <a:t>Atricon</a:t>
            </a:r>
            <a:r>
              <a:rPr lang="pt-BR" sz="1200" b="1" dirty="0">
                <a:hlinkClick r:id="rId7"/>
              </a:rPr>
              <a:t> 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253227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BC57067-8486-01AC-3B1F-0E7D1935E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dirty="0">
                <a:solidFill>
                  <a:schemeClr val="bg1"/>
                </a:solidFill>
              </a:rPr>
              <a:t>Resultados recorrentes nas fiscalizações de contratações públicas municipais - NLLC</a:t>
            </a:r>
          </a:p>
        </p:txBody>
      </p:sp>
    </p:spTree>
    <p:extLst>
      <p:ext uri="{BB962C8B-B14F-4D97-AF65-F5344CB8AC3E}">
        <p14:creationId xmlns:p14="http://schemas.microsoft.com/office/powerpoint/2010/main" val="3383245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6">
            <a:extLst>
              <a:ext uri="{FF2B5EF4-FFF2-40B4-BE49-F238E27FC236}">
                <a16:creationId xmlns:a16="http://schemas.microsoft.com/office/drawing/2014/main" xmlns="" id="{CE877402-3B2F-481E-A21C-1662A0117650}"/>
              </a:ext>
            </a:extLst>
          </p:cNvPr>
          <p:cNvGrpSpPr/>
          <p:nvPr/>
        </p:nvGrpSpPr>
        <p:grpSpPr>
          <a:xfrm>
            <a:off x="7832986" y="702223"/>
            <a:ext cx="2887396" cy="2972279"/>
            <a:chOff x="2799347" y="307195"/>
            <a:chExt cx="2887396" cy="3269509"/>
          </a:xfrm>
        </p:grpSpPr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xmlns="" id="{0808EBD5-B3B3-44F0-AD36-154BCF065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347" y="501041"/>
              <a:ext cx="2887396" cy="3075663"/>
            </a:xfrm>
            <a:custGeom>
              <a:avLst/>
              <a:gdLst>
                <a:gd name="T0" fmla="*/ 940 w 1788"/>
                <a:gd name="T1" fmla="*/ 0 h 2029"/>
                <a:gd name="T2" fmla="*/ 1074 w 1788"/>
                <a:gd name="T3" fmla="*/ 16 h 2029"/>
                <a:gd name="T4" fmla="*/ 1200 w 1788"/>
                <a:gd name="T5" fmla="*/ 50 h 2029"/>
                <a:gd name="T6" fmla="*/ 1318 w 1788"/>
                <a:gd name="T7" fmla="*/ 100 h 2029"/>
                <a:gd name="T8" fmla="*/ 1426 w 1788"/>
                <a:gd name="T9" fmla="*/ 164 h 2029"/>
                <a:gd name="T10" fmla="*/ 1522 w 1788"/>
                <a:gd name="T11" fmla="*/ 244 h 2029"/>
                <a:gd name="T12" fmla="*/ 1606 w 1788"/>
                <a:gd name="T13" fmla="*/ 336 h 2029"/>
                <a:gd name="T14" fmla="*/ 1676 w 1788"/>
                <a:gd name="T15" fmla="*/ 438 h 2029"/>
                <a:gd name="T16" fmla="*/ 1730 w 1788"/>
                <a:gd name="T17" fmla="*/ 550 h 2029"/>
                <a:gd name="T18" fmla="*/ 1768 w 1788"/>
                <a:gd name="T19" fmla="*/ 672 h 2029"/>
                <a:gd name="T20" fmla="*/ 1786 w 1788"/>
                <a:gd name="T21" fmla="*/ 800 h 2029"/>
                <a:gd name="T22" fmla="*/ 1788 w 1788"/>
                <a:gd name="T23" fmla="*/ 880 h 2029"/>
                <a:gd name="T24" fmla="*/ 1778 w 1788"/>
                <a:gd name="T25" fmla="*/ 993 h 2029"/>
                <a:gd name="T26" fmla="*/ 1752 w 1788"/>
                <a:gd name="T27" fmla="*/ 1103 h 2029"/>
                <a:gd name="T28" fmla="*/ 1714 w 1788"/>
                <a:gd name="T29" fmla="*/ 1207 h 2029"/>
                <a:gd name="T30" fmla="*/ 1662 w 1788"/>
                <a:gd name="T31" fmla="*/ 1307 h 2029"/>
                <a:gd name="T32" fmla="*/ 1596 w 1788"/>
                <a:gd name="T33" fmla="*/ 1397 h 2029"/>
                <a:gd name="T34" fmla="*/ 1494 w 1788"/>
                <a:gd name="T35" fmla="*/ 1513 h 2029"/>
                <a:gd name="T36" fmla="*/ 1456 w 1788"/>
                <a:gd name="T37" fmla="*/ 1551 h 2029"/>
                <a:gd name="T38" fmla="*/ 1444 w 1788"/>
                <a:gd name="T39" fmla="*/ 1565 h 2029"/>
                <a:gd name="T40" fmla="*/ 1234 w 1788"/>
                <a:gd name="T41" fmla="*/ 1627 h 2029"/>
                <a:gd name="T42" fmla="*/ 1038 w 1788"/>
                <a:gd name="T43" fmla="*/ 1727 h 2029"/>
                <a:gd name="T44" fmla="*/ 920 w 1788"/>
                <a:gd name="T45" fmla="*/ 1811 h 2029"/>
                <a:gd name="T46" fmla="*/ 822 w 1788"/>
                <a:gd name="T47" fmla="*/ 1893 h 2029"/>
                <a:gd name="T48" fmla="*/ 688 w 1788"/>
                <a:gd name="T49" fmla="*/ 1969 h 2029"/>
                <a:gd name="T50" fmla="*/ 544 w 1788"/>
                <a:gd name="T51" fmla="*/ 2017 h 2029"/>
                <a:gd name="T52" fmla="*/ 486 w 1788"/>
                <a:gd name="T53" fmla="*/ 1989 h 2029"/>
                <a:gd name="T54" fmla="*/ 460 w 1788"/>
                <a:gd name="T55" fmla="*/ 1873 h 2029"/>
                <a:gd name="T56" fmla="*/ 420 w 1788"/>
                <a:gd name="T57" fmla="*/ 1761 h 2029"/>
                <a:gd name="T58" fmla="*/ 370 w 1788"/>
                <a:gd name="T59" fmla="*/ 1653 h 2029"/>
                <a:gd name="T60" fmla="*/ 310 w 1788"/>
                <a:gd name="T61" fmla="*/ 1551 h 2029"/>
                <a:gd name="T62" fmla="*/ 240 w 1788"/>
                <a:gd name="T63" fmla="*/ 1453 h 2029"/>
                <a:gd name="T64" fmla="*/ 192 w 1788"/>
                <a:gd name="T65" fmla="*/ 1395 h 2029"/>
                <a:gd name="T66" fmla="*/ 128 w 1788"/>
                <a:gd name="T67" fmla="*/ 1305 h 2029"/>
                <a:gd name="T68" fmla="*/ 76 w 1788"/>
                <a:gd name="T69" fmla="*/ 1207 h 2029"/>
                <a:gd name="T70" fmla="*/ 36 w 1788"/>
                <a:gd name="T71" fmla="*/ 1103 h 2029"/>
                <a:gd name="T72" fmla="*/ 12 w 1788"/>
                <a:gd name="T73" fmla="*/ 993 h 2029"/>
                <a:gd name="T74" fmla="*/ 2 w 1788"/>
                <a:gd name="T75" fmla="*/ 880 h 2029"/>
                <a:gd name="T76" fmla="*/ 4 w 1788"/>
                <a:gd name="T77" fmla="*/ 800 h 2029"/>
                <a:gd name="T78" fmla="*/ 22 w 1788"/>
                <a:gd name="T79" fmla="*/ 672 h 2029"/>
                <a:gd name="T80" fmla="*/ 60 w 1788"/>
                <a:gd name="T81" fmla="*/ 550 h 2029"/>
                <a:gd name="T82" fmla="*/ 116 w 1788"/>
                <a:gd name="T83" fmla="*/ 438 h 2029"/>
                <a:gd name="T84" fmla="*/ 186 w 1788"/>
                <a:gd name="T85" fmla="*/ 336 h 2029"/>
                <a:gd name="T86" fmla="*/ 270 w 1788"/>
                <a:gd name="T87" fmla="*/ 244 h 2029"/>
                <a:gd name="T88" fmla="*/ 366 w 1788"/>
                <a:gd name="T89" fmla="*/ 164 h 2029"/>
                <a:gd name="T90" fmla="*/ 474 w 1788"/>
                <a:gd name="T91" fmla="*/ 100 h 2029"/>
                <a:gd name="T92" fmla="*/ 590 w 1788"/>
                <a:gd name="T93" fmla="*/ 50 h 2029"/>
                <a:gd name="T94" fmla="*/ 716 w 1788"/>
                <a:gd name="T95" fmla="*/ 16 h 2029"/>
                <a:gd name="T96" fmla="*/ 850 w 1788"/>
                <a:gd name="T97" fmla="*/ 0 h 2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88" h="2029">
                  <a:moveTo>
                    <a:pt x="894" y="0"/>
                  </a:moveTo>
                  <a:lnTo>
                    <a:pt x="894" y="0"/>
                  </a:lnTo>
                  <a:lnTo>
                    <a:pt x="940" y="0"/>
                  </a:lnTo>
                  <a:lnTo>
                    <a:pt x="986" y="4"/>
                  </a:lnTo>
                  <a:lnTo>
                    <a:pt x="1030" y="8"/>
                  </a:lnTo>
                  <a:lnTo>
                    <a:pt x="1074" y="16"/>
                  </a:lnTo>
                  <a:lnTo>
                    <a:pt x="1116" y="26"/>
                  </a:lnTo>
                  <a:lnTo>
                    <a:pt x="1158" y="36"/>
                  </a:lnTo>
                  <a:lnTo>
                    <a:pt x="1200" y="50"/>
                  </a:lnTo>
                  <a:lnTo>
                    <a:pt x="1240" y="64"/>
                  </a:lnTo>
                  <a:lnTo>
                    <a:pt x="1280" y="82"/>
                  </a:lnTo>
                  <a:lnTo>
                    <a:pt x="1318" y="100"/>
                  </a:lnTo>
                  <a:lnTo>
                    <a:pt x="1354" y="120"/>
                  </a:lnTo>
                  <a:lnTo>
                    <a:pt x="1390" y="142"/>
                  </a:lnTo>
                  <a:lnTo>
                    <a:pt x="1426" y="164"/>
                  </a:lnTo>
                  <a:lnTo>
                    <a:pt x="1460" y="190"/>
                  </a:lnTo>
                  <a:lnTo>
                    <a:pt x="1492" y="216"/>
                  </a:lnTo>
                  <a:lnTo>
                    <a:pt x="1522" y="244"/>
                  </a:lnTo>
                  <a:lnTo>
                    <a:pt x="1552" y="272"/>
                  </a:lnTo>
                  <a:lnTo>
                    <a:pt x="1580" y="304"/>
                  </a:lnTo>
                  <a:lnTo>
                    <a:pt x="1606" y="336"/>
                  </a:lnTo>
                  <a:lnTo>
                    <a:pt x="1630" y="368"/>
                  </a:lnTo>
                  <a:lnTo>
                    <a:pt x="1654" y="402"/>
                  </a:lnTo>
                  <a:lnTo>
                    <a:pt x="1676" y="438"/>
                  </a:lnTo>
                  <a:lnTo>
                    <a:pt x="1696" y="474"/>
                  </a:lnTo>
                  <a:lnTo>
                    <a:pt x="1714" y="512"/>
                  </a:lnTo>
                  <a:lnTo>
                    <a:pt x="1730" y="550"/>
                  </a:lnTo>
                  <a:lnTo>
                    <a:pt x="1744" y="590"/>
                  </a:lnTo>
                  <a:lnTo>
                    <a:pt x="1756" y="630"/>
                  </a:lnTo>
                  <a:lnTo>
                    <a:pt x="1768" y="672"/>
                  </a:lnTo>
                  <a:lnTo>
                    <a:pt x="1776" y="712"/>
                  </a:lnTo>
                  <a:lnTo>
                    <a:pt x="1782" y="756"/>
                  </a:lnTo>
                  <a:lnTo>
                    <a:pt x="1786" y="800"/>
                  </a:lnTo>
                  <a:lnTo>
                    <a:pt x="1788" y="844"/>
                  </a:lnTo>
                  <a:lnTo>
                    <a:pt x="1788" y="844"/>
                  </a:lnTo>
                  <a:lnTo>
                    <a:pt x="1788" y="880"/>
                  </a:lnTo>
                  <a:lnTo>
                    <a:pt x="1786" y="918"/>
                  </a:lnTo>
                  <a:lnTo>
                    <a:pt x="1782" y="956"/>
                  </a:lnTo>
                  <a:lnTo>
                    <a:pt x="1778" y="993"/>
                  </a:lnTo>
                  <a:lnTo>
                    <a:pt x="1770" y="1031"/>
                  </a:lnTo>
                  <a:lnTo>
                    <a:pt x="1762" y="1067"/>
                  </a:lnTo>
                  <a:lnTo>
                    <a:pt x="1752" y="1103"/>
                  </a:lnTo>
                  <a:lnTo>
                    <a:pt x="1742" y="1139"/>
                  </a:lnTo>
                  <a:lnTo>
                    <a:pt x="1728" y="1173"/>
                  </a:lnTo>
                  <a:lnTo>
                    <a:pt x="1714" y="1207"/>
                  </a:lnTo>
                  <a:lnTo>
                    <a:pt x="1698" y="1241"/>
                  </a:lnTo>
                  <a:lnTo>
                    <a:pt x="1680" y="1275"/>
                  </a:lnTo>
                  <a:lnTo>
                    <a:pt x="1662" y="1307"/>
                  </a:lnTo>
                  <a:lnTo>
                    <a:pt x="1642" y="1337"/>
                  </a:lnTo>
                  <a:lnTo>
                    <a:pt x="1620" y="1369"/>
                  </a:lnTo>
                  <a:lnTo>
                    <a:pt x="1596" y="1397"/>
                  </a:lnTo>
                  <a:lnTo>
                    <a:pt x="1596" y="1397"/>
                  </a:lnTo>
                  <a:lnTo>
                    <a:pt x="1538" y="1467"/>
                  </a:lnTo>
                  <a:lnTo>
                    <a:pt x="1494" y="1513"/>
                  </a:lnTo>
                  <a:lnTo>
                    <a:pt x="1460" y="1549"/>
                  </a:lnTo>
                  <a:lnTo>
                    <a:pt x="1460" y="1549"/>
                  </a:lnTo>
                  <a:lnTo>
                    <a:pt x="1456" y="1551"/>
                  </a:lnTo>
                  <a:lnTo>
                    <a:pt x="1452" y="1555"/>
                  </a:lnTo>
                  <a:lnTo>
                    <a:pt x="1444" y="1565"/>
                  </a:lnTo>
                  <a:lnTo>
                    <a:pt x="1444" y="1565"/>
                  </a:lnTo>
                  <a:lnTo>
                    <a:pt x="1374" y="1581"/>
                  </a:lnTo>
                  <a:lnTo>
                    <a:pt x="1304" y="1601"/>
                  </a:lnTo>
                  <a:lnTo>
                    <a:pt x="1234" y="1627"/>
                  </a:lnTo>
                  <a:lnTo>
                    <a:pt x="1168" y="1655"/>
                  </a:lnTo>
                  <a:lnTo>
                    <a:pt x="1102" y="1689"/>
                  </a:lnTo>
                  <a:lnTo>
                    <a:pt x="1038" y="1727"/>
                  </a:lnTo>
                  <a:lnTo>
                    <a:pt x="978" y="1767"/>
                  </a:lnTo>
                  <a:lnTo>
                    <a:pt x="920" y="1811"/>
                  </a:lnTo>
                  <a:lnTo>
                    <a:pt x="920" y="1811"/>
                  </a:lnTo>
                  <a:lnTo>
                    <a:pt x="864" y="1861"/>
                  </a:lnTo>
                  <a:lnTo>
                    <a:pt x="864" y="1861"/>
                  </a:lnTo>
                  <a:lnTo>
                    <a:pt x="822" y="1893"/>
                  </a:lnTo>
                  <a:lnTo>
                    <a:pt x="780" y="1921"/>
                  </a:lnTo>
                  <a:lnTo>
                    <a:pt x="734" y="1945"/>
                  </a:lnTo>
                  <a:lnTo>
                    <a:pt x="688" y="1969"/>
                  </a:lnTo>
                  <a:lnTo>
                    <a:pt x="642" y="1987"/>
                  </a:lnTo>
                  <a:lnTo>
                    <a:pt x="592" y="2005"/>
                  </a:lnTo>
                  <a:lnTo>
                    <a:pt x="544" y="2017"/>
                  </a:lnTo>
                  <a:lnTo>
                    <a:pt x="492" y="2029"/>
                  </a:lnTo>
                  <a:lnTo>
                    <a:pt x="492" y="2029"/>
                  </a:lnTo>
                  <a:lnTo>
                    <a:pt x="486" y="1989"/>
                  </a:lnTo>
                  <a:lnTo>
                    <a:pt x="478" y="1951"/>
                  </a:lnTo>
                  <a:lnTo>
                    <a:pt x="470" y="1911"/>
                  </a:lnTo>
                  <a:lnTo>
                    <a:pt x="460" y="1873"/>
                  </a:lnTo>
                  <a:lnTo>
                    <a:pt x="448" y="1835"/>
                  </a:lnTo>
                  <a:lnTo>
                    <a:pt x="434" y="1799"/>
                  </a:lnTo>
                  <a:lnTo>
                    <a:pt x="420" y="1761"/>
                  </a:lnTo>
                  <a:lnTo>
                    <a:pt x="406" y="1725"/>
                  </a:lnTo>
                  <a:lnTo>
                    <a:pt x="388" y="1689"/>
                  </a:lnTo>
                  <a:lnTo>
                    <a:pt x="370" y="1653"/>
                  </a:lnTo>
                  <a:lnTo>
                    <a:pt x="352" y="1619"/>
                  </a:lnTo>
                  <a:lnTo>
                    <a:pt x="332" y="1585"/>
                  </a:lnTo>
                  <a:lnTo>
                    <a:pt x="310" y="1551"/>
                  </a:lnTo>
                  <a:lnTo>
                    <a:pt x="288" y="1517"/>
                  </a:lnTo>
                  <a:lnTo>
                    <a:pt x="264" y="1485"/>
                  </a:lnTo>
                  <a:lnTo>
                    <a:pt x="240" y="1453"/>
                  </a:lnTo>
                  <a:lnTo>
                    <a:pt x="240" y="1453"/>
                  </a:lnTo>
                  <a:lnTo>
                    <a:pt x="192" y="1395"/>
                  </a:lnTo>
                  <a:lnTo>
                    <a:pt x="192" y="1395"/>
                  </a:lnTo>
                  <a:lnTo>
                    <a:pt x="170" y="1365"/>
                  </a:lnTo>
                  <a:lnTo>
                    <a:pt x="148" y="1335"/>
                  </a:lnTo>
                  <a:lnTo>
                    <a:pt x="128" y="1305"/>
                  </a:lnTo>
                  <a:lnTo>
                    <a:pt x="108" y="1273"/>
                  </a:lnTo>
                  <a:lnTo>
                    <a:pt x="92" y="1241"/>
                  </a:lnTo>
                  <a:lnTo>
                    <a:pt x="76" y="1207"/>
                  </a:lnTo>
                  <a:lnTo>
                    <a:pt x="62" y="1173"/>
                  </a:lnTo>
                  <a:lnTo>
                    <a:pt x="48" y="1137"/>
                  </a:lnTo>
                  <a:lnTo>
                    <a:pt x="36" y="1103"/>
                  </a:lnTo>
                  <a:lnTo>
                    <a:pt x="26" y="1067"/>
                  </a:lnTo>
                  <a:lnTo>
                    <a:pt x="18" y="1031"/>
                  </a:lnTo>
                  <a:lnTo>
                    <a:pt x="12" y="993"/>
                  </a:lnTo>
                  <a:lnTo>
                    <a:pt x="6" y="956"/>
                  </a:lnTo>
                  <a:lnTo>
                    <a:pt x="4" y="918"/>
                  </a:lnTo>
                  <a:lnTo>
                    <a:pt x="2" y="880"/>
                  </a:lnTo>
                  <a:lnTo>
                    <a:pt x="0" y="844"/>
                  </a:lnTo>
                  <a:lnTo>
                    <a:pt x="0" y="844"/>
                  </a:lnTo>
                  <a:lnTo>
                    <a:pt x="4" y="800"/>
                  </a:lnTo>
                  <a:lnTo>
                    <a:pt x="8" y="756"/>
                  </a:lnTo>
                  <a:lnTo>
                    <a:pt x="14" y="712"/>
                  </a:lnTo>
                  <a:lnTo>
                    <a:pt x="22" y="672"/>
                  </a:lnTo>
                  <a:lnTo>
                    <a:pt x="34" y="630"/>
                  </a:lnTo>
                  <a:lnTo>
                    <a:pt x="46" y="590"/>
                  </a:lnTo>
                  <a:lnTo>
                    <a:pt x="60" y="550"/>
                  </a:lnTo>
                  <a:lnTo>
                    <a:pt x="78" y="512"/>
                  </a:lnTo>
                  <a:lnTo>
                    <a:pt x="96" y="474"/>
                  </a:lnTo>
                  <a:lnTo>
                    <a:pt x="116" y="438"/>
                  </a:lnTo>
                  <a:lnTo>
                    <a:pt x="138" y="402"/>
                  </a:lnTo>
                  <a:lnTo>
                    <a:pt x="160" y="368"/>
                  </a:lnTo>
                  <a:lnTo>
                    <a:pt x="186" y="336"/>
                  </a:lnTo>
                  <a:lnTo>
                    <a:pt x="212" y="304"/>
                  </a:lnTo>
                  <a:lnTo>
                    <a:pt x="240" y="272"/>
                  </a:lnTo>
                  <a:lnTo>
                    <a:pt x="270" y="244"/>
                  </a:lnTo>
                  <a:lnTo>
                    <a:pt x="300" y="216"/>
                  </a:lnTo>
                  <a:lnTo>
                    <a:pt x="332" y="190"/>
                  </a:lnTo>
                  <a:lnTo>
                    <a:pt x="366" y="164"/>
                  </a:lnTo>
                  <a:lnTo>
                    <a:pt x="400" y="142"/>
                  </a:lnTo>
                  <a:lnTo>
                    <a:pt x="436" y="120"/>
                  </a:lnTo>
                  <a:lnTo>
                    <a:pt x="474" y="100"/>
                  </a:lnTo>
                  <a:lnTo>
                    <a:pt x="512" y="82"/>
                  </a:lnTo>
                  <a:lnTo>
                    <a:pt x="550" y="64"/>
                  </a:lnTo>
                  <a:lnTo>
                    <a:pt x="590" y="50"/>
                  </a:lnTo>
                  <a:lnTo>
                    <a:pt x="632" y="36"/>
                  </a:lnTo>
                  <a:lnTo>
                    <a:pt x="674" y="26"/>
                  </a:lnTo>
                  <a:lnTo>
                    <a:pt x="716" y="16"/>
                  </a:lnTo>
                  <a:lnTo>
                    <a:pt x="760" y="8"/>
                  </a:lnTo>
                  <a:lnTo>
                    <a:pt x="804" y="4"/>
                  </a:lnTo>
                  <a:lnTo>
                    <a:pt x="850" y="0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rgbClr val="FFC000"/>
            </a:solidFill>
            <a:ln w="76200">
              <a:solidFill>
                <a:schemeClr val="bg1"/>
              </a:solidFill>
            </a:ln>
            <a:effectLst>
              <a:outerShdw blurRad="127000" dist="190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31520" tIns="45720" rIns="274320" bIns="7315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="1" dirty="0"/>
            </a:p>
            <a:p>
              <a:pPr algn="ctr"/>
              <a:r>
                <a:rPr lang="en-US" sz="2400" b="1" dirty="0" err="1"/>
                <a:t>Estudo</a:t>
              </a:r>
              <a:r>
                <a:rPr lang="en-US" sz="2400" b="1" dirty="0"/>
                <a:t> Técnico </a:t>
              </a:r>
              <a:r>
                <a:rPr lang="en-US" sz="2400" b="1" dirty="0" err="1"/>
                <a:t>Preliminar</a:t>
              </a:r>
              <a:r>
                <a:rPr lang="en-US" sz="2400" b="1" dirty="0"/>
                <a:t> (ETP)</a:t>
              </a:r>
            </a:p>
          </p:txBody>
        </p:sp>
        <p:sp>
          <p:nvSpPr>
            <p:cNvPr id="25" name="TextBox 22">
              <a:extLst>
                <a:ext uri="{FF2B5EF4-FFF2-40B4-BE49-F238E27FC236}">
                  <a16:creationId xmlns:a16="http://schemas.microsoft.com/office/drawing/2014/main" xmlns="" id="{BCA009C8-C1EC-4E2B-8C42-83771F020CFE}"/>
                </a:ext>
              </a:extLst>
            </p:cNvPr>
            <p:cNvSpPr txBox="1"/>
            <p:nvPr/>
          </p:nvSpPr>
          <p:spPr>
            <a:xfrm>
              <a:off x="3982699" y="307195"/>
              <a:ext cx="651140" cy="1117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29" name="Group 27">
            <a:extLst>
              <a:ext uri="{FF2B5EF4-FFF2-40B4-BE49-F238E27FC236}">
                <a16:creationId xmlns:a16="http://schemas.microsoft.com/office/drawing/2014/main" xmlns="" id="{F6345B07-BFED-4D0B-BA50-022CAFF440AB}"/>
              </a:ext>
            </a:extLst>
          </p:cNvPr>
          <p:cNvGrpSpPr/>
          <p:nvPr/>
        </p:nvGrpSpPr>
        <p:grpSpPr>
          <a:xfrm>
            <a:off x="8627263" y="2599677"/>
            <a:ext cx="3183286" cy="2457055"/>
            <a:chOff x="3593624" y="2024063"/>
            <a:chExt cx="3183286" cy="2702761"/>
          </a:xfrm>
        </p:grpSpPr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xmlns="" id="{F667D3B2-3703-442D-9294-19630FCEE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624" y="2024063"/>
              <a:ext cx="3183286" cy="2702761"/>
            </a:xfrm>
            <a:custGeom>
              <a:avLst/>
              <a:gdLst>
                <a:gd name="T0" fmla="*/ 2066 w 2100"/>
                <a:gd name="T1" fmla="*/ 667 h 1783"/>
                <a:gd name="T2" fmla="*/ 2092 w 2100"/>
                <a:gd name="T3" fmla="*/ 799 h 1783"/>
                <a:gd name="T4" fmla="*/ 2100 w 2100"/>
                <a:gd name="T5" fmla="*/ 931 h 1783"/>
                <a:gd name="T6" fmla="*/ 2090 w 2100"/>
                <a:gd name="T7" fmla="*/ 1057 h 1783"/>
                <a:gd name="T8" fmla="*/ 2062 w 2100"/>
                <a:gd name="T9" fmla="*/ 1181 h 1783"/>
                <a:gd name="T10" fmla="*/ 2016 w 2100"/>
                <a:gd name="T11" fmla="*/ 1297 h 1783"/>
                <a:gd name="T12" fmla="*/ 1956 w 2100"/>
                <a:gd name="T13" fmla="*/ 1405 h 1783"/>
                <a:gd name="T14" fmla="*/ 1880 w 2100"/>
                <a:gd name="T15" fmla="*/ 1503 h 1783"/>
                <a:gd name="T16" fmla="*/ 1790 w 2100"/>
                <a:gd name="T17" fmla="*/ 1591 h 1783"/>
                <a:gd name="T18" fmla="*/ 1688 w 2100"/>
                <a:gd name="T19" fmla="*/ 1663 h 1783"/>
                <a:gd name="T20" fmla="*/ 1572 w 2100"/>
                <a:gd name="T21" fmla="*/ 1721 h 1783"/>
                <a:gd name="T22" fmla="*/ 1494 w 2100"/>
                <a:gd name="T23" fmla="*/ 1749 h 1783"/>
                <a:gd name="T24" fmla="*/ 1384 w 2100"/>
                <a:gd name="T25" fmla="*/ 1773 h 1783"/>
                <a:gd name="T26" fmla="*/ 1274 w 2100"/>
                <a:gd name="T27" fmla="*/ 1783 h 1783"/>
                <a:gd name="T28" fmla="*/ 1162 w 2100"/>
                <a:gd name="T29" fmla="*/ 1779 h 1783"/>
                <a:gd name="T30" fmla="*/ 1052 w 2100"/>
                <a:gd name="T31" fmla="*/ 1761 h 1783"/>
                <a:gd name="T32" fmla="*/ 944 w 2100"/>
                <a:gd name="T33" fmla="*/ 1727 h 1783"/>
                <a:gd name="T34" fmla="*/ 802 w 2100"/>
                <a:gd name="T35" fmla="*/ 1667 h 1783"/>
                <a:gd name="T36" fmla="*/ 754 w 2100"/>
                <a:gd name="T37" fmla="*/ 1641 h 1783"/>
                <a:gd name="T38" fmla="*/ 738 w 2100"/>
                <a:gd name="T39" fmla="*/ 1635 h 1783"/>
                <a:gd name="T40" fmla="*/ 614 w 2100"/>
                <a:gd name="T41" fmla="*/ 1453 h 1783"/>
                <a:gd name="T42" fmla="*/ 486 w 2100"/>
                <a:gd name="T43" fmla="*/ 1321 h 1783"/>
                <a:gd name="T44" fmla="*/ 400 w 2100"/>
                <a:gd name="T45" fmla="*/ 1253 h 1783"/>
                <a:gd name="T46" fmla="*/ 340 w 2100"/>
                <a:gd name="T47" fmla="*/ 1213 h 1783"/>
                <a:gd name="T48" fmla="*/ 274 w 2100"/>
                <a:gd name="T49" fmla="*/ 1175 h 1783"/>
                <a:gd name="T50" fmla="*/ 154 w 2100"/>
                <a:gd name="T51" fmla="*/ 1079 h 1783"/>
                <a:gd name="T52" fmla="*/ 54 w 2100"/>
                <a:gd name="T53" fmla="*/ 963 h 1783"/>
                <a:gd name="T54" fmla="*/ 0 w 2100"/>
                <a:gd name="T55" fmla="*/ 875 h 1783"/>
                <a:gd name="T56" fmla="*/ 104 w 2100"/>
                <a:gd name="T57" fmla="*/ 817 h 1783"/>
                <a:gd name="T58" fmla="*/ 200 w 2100"/>
                <a:gd name="T59" fmla="*/ 747 h 1783"/>
                <a:gd name="T60" fmla="*/ 290 w 2100"/>
                <a:gd name="T61" fmla="*/ 671 h 1783"/>
                <a:gd name="T62" fmla="*/ 372 w 2100"/>
                <a:gd name="T63" fmla="*/ 583 h 1783"/>
                <a:gd name="T64" fmla="*/ 446 w 2100"/>
                <a:gd name="T65" fmla="*/ 489 h 1783"/>
                <a:gd name="T66" fmla="*/ 510 w 2100"/>
                <a:gd name="T67" fmla="*/ 393 h 1783"/>
                <a:gd name="T68" fmla="*/ 552 w 2100"/>
                <a:gd name="T69" fmla="*/ 331 h 1783"/>
                <a:gd name="T70" fmla="*/ 624 w 2100"/>
                <a:gd name="T71" fmla="*/ 247 h 1783"/>
                <a:gd name="T72" fmla="*/ 708 w 2100"/>
                <a:gd name="T73" fmla="*/ 175 h 1783"/>
                <a:gd name="T74" fmla="*/ 800 w 2100"/>
                <a:gd name="T75" fmla="*/ 113 h 1783"/>
                <a:gd name="T76" fmla="*/ 902 w 2100"/>
                <a:gd name="T77" fmla="*/ 63 h 1783"/>
                <a:gd name="T78" fmla="*/ 972 w 2100"/>
                <a:gd name="T79" fmla="*/ 39 h 1783"/>
                <a:gd name="T80" fmla="*/ 1100 w 2100"/>
                <a:gd name="T81" fmla="*/ 9 h 1783"/>
                <a:gd name="T82" fmla="*/ 1228 w 2100"/>
                <a:gd name="T83" fmla="*/ 0 h 1783"/>
                <a:gd name="T84" fmla="*/ 1352 w 2100"/>
                <a:gd name="T85" fmla="*/ 11 h 1783"/>
                <a:gd name="T86" fmla="*/ 1472 w 2100"/>
                <a:gd name="T87" fmla="*/ 41 h 1783"/>
                <a:gd name="T88" fmla="*/ 1588 w 2100"/>
                <a:gd name="T89" fmla="*/ 87 h 1783"/>
                <a:gd name="T90" fmla="*/ 1696 w 2100"/>
                <a:gd name="T91" fmla="*/ 149 h 1783"/>
                <a:gd name="T92" fmla="*/ 1796 w 2100"/>
                <a:gd name="T93" fmla="*/ 225 h 1783"/>
                <a:gd name="T94" fmla="*/ 1884 w 2100"/>
                <a:gd name="T95" fmla="*/ 317 h 1783"/>
                <a:gd name="T96" fmla="*/ 1960 w 2100"/>
                <a:gd name="T97" fmla="*/ 423 h 1783"/>
                <a:gd name="T98" fmla="*/ 2020 w 2100"/>
                <a:gd name="T99" fmla="*/ 539 h 1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0" h="1783">
                  <a:moveTo>
                    <a:pt x="2054" y="625"/>
                  </a:moveTo>
                  <a:lnTo>
                    <a:pt x="2054" y="625"/>
                  </a:lnTo>
                  <a:lnTo>
                    <a:pt x="2066" y="667"/>
                  </a:lnTo>
                  <a:lnTo>
                    <a:pt x="2078" y="711"/>
                  </a:lnTo>
                  <a:lnTo>
                    <a:pt x="2086" y="755"/>
                  </a:lnTo>
                  <a:lnTo>
                    <a:pt x="2092" y="799"/>
                  </a:lnTo>
                  <a:lnTo>
                    <a:pt x="2098" y="843"/>
                  </a:lnTo>
                  <a:lnTo>
                    <a:pt x="2100" y="887"/>
                  </a:lnTo>
                  <a:lnTo>
                    <a:pt x="2100" y="931"/>
                  </a:lnTo>
                  <a:lnTo>
                    <a:pt x="2098" y="973"/>
                  </a:lnTo>
                  <a:lnTo>
                    <a:pt x="2096" y="1015"/>
                  </a:lnTo>
                  <a:lnTo>
                    <a:pt x="2090" y="1057"/>
                  </a:lnTo>
                  <a:lnTo>
                    <a:pt x="2082" y="1099"/>
                  </a:lnTo>
                  <a:lnTo>
                    <a:pt x="2072" y="1141"/>
                  </a:lnTo>
                  <a:lnTo>
                    <a:pt x="2062" y="1181"/>
                  </a:lnTo>
                  <a:lnTo>
                    <a:pt x="2048" y="1221"/>
                  </a:lnTo>
                  <a:lnTo>
                    <a:pt x="2034" y="1259"/>
                  </a:lnTo>
                  <a:lnTo>
                    <a:pt x="2016" y="1297"/>
                  </a:lnTo>
                  <a:lnTo>
                    <a:pt x="1998" y="1335"/>
                  </a:lnTo>
                  <a:lnTo>
                    <a:pt x="1978" y="1371"/>
                  </a:lnTo>
                  <a:lnTo>
                    <a:pt x="1956" y="1405"/>
                  </a:lnTo>
                  <a:lnTo>
                    <a:pt x="1932" y="1439"/>
                  </a:lnTo>
                  <a:lnTo>
                    <a:pt x="1908" y="1473"/>
                  </a:lnTo>
                  <a:lnTo>
                    <a:pt x="1880" y="1503"/>
                  </a:lnTo>
                  <a:lnTo>
                    <a:pt x="1852" y="1533"/>
                  </a:lnTo>
                  <a:lnTo>
                    <a:pt x="1822" y="1563"/>
                  </a:lnTo>
                  <a:lnTo>
                    <a:pt x="1790" y="1591"/>
                  </a:lnTo>
                  <a:lnTo>
                    <a:pt x="1758" y="1617"/>
                  </a:lnTo>
                  <a:lnTo>
                    <a:pt x="1722" y="1641"/>
                  </a:lnTo>
                  <a:lnTo>
                    <a:pt x="1688" y="1663"/>
                  </a:lnTo>
                  <a:lnTo>
                    <a:pt x="1650" y="1685"/>
                  </a:lnTo>
                  <a:lnTo>
                    <a:pt x="1612" y="1703"/>
                  </a:lnTo>
                  <a:lnTo>
                    <a:pt x="1572" y="1721"/>
                  </a:lnTo>
                  <a:lnTo>
                    <a:pt x="1530" y="1737"/>
                  </a:lnTo>
                  <a:lnTo>
                    <a:pt x="1530" y="1737"/>
                  </a:lnTo>
                  <a:lnTo>
                    <a:pt x="1494" y="1749"/>
                  </a:lnTo>
                  <a:lnTo>
                    <a:pt x="1458" y="1757"/>
                  </a:lnTo>
                  <a:lnTo>
                    <a:pt x="1422" y="1767"/>
                  </a:lnTo>
                  <a:lnTo>
                    <a:pt x="1384" y="1773"/>
                  </a:lnTo>
                  <a:lnTo>
                    <a:pt x="1348" y="1779"/>
                  </a:lnTo>
                  <a:lnTo>
                    <a:pt x="1310" y="1781"/>
                  </a:lnTo>
                  <a:lnTo>
                    <a:pt x="1274" y="1783"/>
                  </a:lnTo>
                  <a:lnTo>
                    <a:pt x="1236" y="1783"/>
                  </a:lnTo>
                  <a:lnTo>
                    <a:pt x="1198" y="1783"/>
                  </a:lnTo>
                  <a:lnTo>
                    <a:pt x="1162" y="1779"/>
                  </a:lnTo>
                  <a:lnTo>
                    <a:pt x="1124" y="1775"/>
                  </a:lnTo>
                  <a:lnTo>
                    <a:pt x="1088" y="1769"/>
                  </a:lnTo>
                  <a:lnTo>
                    <a:pt x="1052" y="1761"/>
                  </a:lnTo>
                  <a:lnTo>
                    <a:pt x="1016" y="1751"/>
                  </a:lnTo>
                  <a:lnTo>
                    <a:pt x="980" y="1739"/>
                  </a:lnTo>
                  <a:lnTo>
                    <a:pt x="944" y="1727"/>
                  </a:lnTo>
                  <a:lnTo>
                    <a:pt x="944" y="1727"/>
                  </a:lnTo>
                  <a:lnTo>
                    <a:pt x="860" y="1693"/>
                  </a:lnTo>
                  <a:lnTo>
                    <a:pt x="802" y="1667"/>
                  </a:lnTo>
                  <a:lnTo>
                    <a:pt x="758" y="1645"/>
                  </a:lnTo>
                  <a:lnTo>
                    <a:pt x="758" y="1645"/>
                  </a:lnTo>
                  <a:lnTo>
                    <a:pt x="754" y="1641"/>
                  </a:lnTo>
                  <a:lnTo>
                    <a:pt x="750" y="1639"/>
                  </a:lnTo>
                  <a:lnTo>
                    <a:pt x="738" y="1635"/>
                  </a:lnTo>
                  <a:lnTo>
                    <a:pt x="738" y="1635"/>
                  </a:lnTo>
                  <a:lnTo>
                    <a:pt x="700" y="1573"/>
                  </a:lnTo>
                  <a:lnTo>
                    <a:pt x="660" y="1511"/>
                  </a:lnTo>
                  <a:lnTo>
                    <a:pt x="614" y="1453"/>
                  </a:lnTo>
                  <a:lnTo>
                    <a:pt x="566" y="1399"/>
                  </a:lnTo>
                  <a:lnTo>
                    <a:pt x="514" y="1347"/>
                  </a:lnTo>
                  <a:lnTo>
                    <a:pt x="486" y="1321"/>
                  </a:lnTo>
                  <a:lnTo>
                    <a:pt x="458" y="1297"/>
                  </a:lnTo>
                  <a:lnTo>
                    <a:pt x="430" y="1275"/>
                  </a:lnTo>
                  <a:lnTo>
                    <a:pt x="400" y="1253"/>
                  </a:lnTo>
                  <a:lnTo>
                    <a:pt x="370" y="1233"/>
                  </a:lnTo>
                  <a:lnTo>
                    <a:pt x="340" y="1213"/>
                  </a:lnTo>
                  <a:lnTo>
                    <a:pt x="340" y="1213"/>
                  </a:lnTo>
                  <a:lnTo>
                    <a:pt x="284" y="1179"/>
                  </a:lnTo>
                  <a:lnTo>
                    <a:pt x="274" y="1175"/>
                  </a:lnTo>
                  <a:lnTo>
                    <a:pt x="274" y="1175"/>
                  </a:lnTo>
                  <a:lnTo>
                    <a:pt x="232" y="1145"/>
                  </a:lnTo>
                  <a:lnTo>
                    <a:pt x="192" y="1113"/>
                  </a:lnTo>
                  <a:lnTo>
                    <a:pt x="154" y="1079"/>
                  </a:lnTo>
                  <a:lnTo>
                    <a:pt x="120" y="1043"/>
                  </a:lnTo>
                  <a:lnTo>
                    <a:pt x="86" y="1003"/>
                  </a:lnTo>
                  <a:lnTo>
                    <a:pt x="54" y="963"/>
                  </a:lnTo>
                  <a:lnTo>
                    <a:pt x="26" y="919"/>
                  </a:lnTo>
                  <a:lnTo>
                    <a:pt x="0" y="875"/>
                  </a:lnTo>
                  <a:lnTo>
                    <a:pt x="0" y="875"/>
                  </a:lnTo>
                  <a:lnTo>
                    <a:pt x="36" y="857"/>
                  </a:lnTo>
                  <a:lnTo>
                    <a:pt x="70" y="837"/>
                  </a:lnTo>
                  <a:lnTo>
                    <a:pt x="104" y="817"/>
                  </a:lnTo>
                  <a:lnTo>
                    <a:pt x="138" y="795"/>
                  </a:lnTo>
                  <a:lnTo>
                    <a:pt x="170" y="771"/>
                  </a:lnTo>
                  <a:lnTo>
                    <a:pt x="200" y="747"/>
                  </a:lnTo>
                  <a:lnTo>
                    <a:pt x="232" y="723"/>
                  </a:lnTo>
                  <a:lnTo>
                    <a:pt x="262" y="697"/>
                  </a:lnTo>
                  <a:lnTo>
                    <a:pt x="290" y="671"/>
                  </a:lnTo>
                  <a:lnTo>
                    <a:pt x="318" y="643"/>
                  </a:lnTo>
                  <a:lnTo>
                    <a:pt x="346" y="613"/>
                  </a:lnTo>
                  <a:lnTo>
                    <a:pt x="372" y="583"/>
                  </a:lnTo>
                  <a:lnTo>
                    <a:pt x="398" y="553"/>
                  </a:lnTo>
                  <a:lnTo>
                    <a:pt x="422" y="521"/>
                  </a:lnTo>
                  <a:lnTo>
                    <a:pt x="446" y="489"/>
                  </a:lnTo>
                  <a:lnTo>
                    <a:pt x="468" y="455"/>
                  </a:lnTo>
                  <a:lnTo>
                    <a:pt x="468" y="455"/>
                  </a:lnTo>
                  <a:lnTo>
                    <a:pt x="510" y="393"/>
                  </a:lnTo>
                  <a:lnTo>
                    <a:pt x="510" y="393"/>
                  </a:lnTo>
                  <a:lnTo>
                    <a:pt x="530" y="361"/>
                  </a:lnTo>
                  <a:lnTo>
                    <a:pt x="552" y="331"/>
                  </a:lnTo>
                  <a:lnTo>
                    <a:pt x="574" y="303"/>
                  </a:lnTo>
                  <a:lnTo>
                    <a:pt x="598" y="275"/>
                  </a:lnTo>
                  <a:lnTo>
                    <a:pt x="624" y="247"/>
                  </a:lnTo>
                  <a:lnTo>
                    <a:pt x="650" y="223"/>
                  </a:lnTo>
                  <a:lnTo>
                    <a:pt x="678" y="197"/>
                  </a:lnTo>
                  <a:lnTo>
                    <a:pt x="708" y="175"/>
                  </a:lnTo>
                  <a:lnTo>
                    <a:pt x="738" y="153"/>
                  </a:lnTo>
                  <a:lnTo>
                    <a:pt x="768" y="133"/>
                  </a:lnTo>
                  <a:lnTo>
                    <a:pt x="800" y="113"/>
                  </a:lnTo>
                  <a:lnTo>
                    <a:pt x="834" y="95"/>
                  </a:lnTo>
                  <a:lnTo>
                    <a:pt x="868" y="79"/>
                  </a:lnTo>
                  <a:lnTo>
                    <a:pt x="902" y="63"/>
                  </a:lnTo>
                  <a:lnTo>
                    <a:pt x="936" y="51"/>
                  </a:lnTo>
                  <a:lnTo>
                    <a:pt x="972" y="39"/>
                  </a:lnTo>
                  <a:lnTo>
                    <a:pt x="972" y="39"/>
                  </a:lnTo>
                  <a:lnTo>
                    <a:pt x="1014" y="27"/>
                  </a:lnTo>
                  <a:lnTo>
                    <a:pt x="1058" y="17"/>
                  </a:lnTo>
                  <a:lnTo>
                    <a:pt x="1100" y="9"/>
                  </a:lnTo>
                  <a:lnTo>
                    <a:pt x="1142" y="4"/>
                  </a:lnTo>
                  <a:lnTo>
                    <a:pt x="1184" y="2"/>
                  </a:lnTo>
                  <a:lnTo>
                    <a:pt x="1228" y="0"/>
                  </a:lnTo>
                  <a:lnTo>
                    <a:pt x="1268" y="2"/>
                  </a:lnTo>
                  <a:lnTo>
                    <a:pt x="1310" y="7"/>
                  </a:lnTo>
                  <a:lnTo>
                    <a:pt x="1352" y="11"/>
                  </a:lnTo>
                  <a:lnTo>
                    <a:pt x="1392" y="19"/>
                  </a:lnTo>
                  <a:lnTo>
                    <a:pt x="1434" y="29"/>
                  </a:lnTo>
                  <a:lnTo>
                    <a:pt x="1472" y="41"/>
                  </a:lnTo>
                  <a:lnTo>
                    <a:pt x="1512" y="55"/>
                  </a:lnTo>
                  <a:lnTo>
                    <a:pt x="1550" y="69"/>
                  </a:lnTo>
                  <a:lnTo>
                    <a:pt x="1588" y="87"/>
                  </a:lnTo>
                  <a:lnTo>
                    <a:pt x="1626" y="105"/>
                  </a:lnTo>
                  <a:lnTo>
                    <a:pt x="1662" y="127"/>
                  </a:lnTo>
                  <a:lnTo>
                    <a:pt x="1696" y="149"/>
                  </a:lnTo>
                  <a:lnTo>
                    <a:pt x="1730" y="173"/>
                  </a:lnTo>
                  <a:lnTo>
                    <a:pt x="1764" y="199"/>
                  </a:lnTo>
                  <a:lnTo>
                    <a:pt x="1796" y="225"/>
                  </a:lnTo>
                  <a:lnTo>
                    <a:pt x="1826" y="255"/>
                  </a:lnTo>
                  <a:lnTo>
                    <a:pt x="1856" y="285"/>
                  </a:lnTo>
                  <a:lnTo>
                    <a:pt x="1884" y="317"/>
                  </a:lnTo>
                  <a:lnTo>
                    <a:pt x="1910" y="351"/>
                  </a:lnTo>
                  <a:lnTo>
                    <a:pt x="1936" y="385"/>
                  </a:lnTo>
                  <a:lnTo>
                    <a:pt x="1960" y="423"/>
                  </a:lnTo>
                  <a:lnTo>
                    <a:pt x="1982" y="459"/>
                  </a:lnTo>
                  <a:lnTo>
                    <a:pt x="2002" y="499"/>
                  </a:lnTo>
                  <a:lnTo>
                    <a:pt x="2020" y="539"/>
                  </a:lnTo>
                  <a:lnTo>
                    <a:pt x="2038" y="581"/>
                  </a:lnTo>
                  <a:lnTo>
                    <a:pt x="2054" y="625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bg1"/>
              </a:solidFill>
            </a:ln>
            <a:effectLst>
              <a:outerShdw blurRad="127000" dist="190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097280" tIns="45720" rIns="274320" bIns="45720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2400" b="1" dirty="0" err="1"/>
                <a:t>Orçamento</a:t>
              </a:r>
              <a:endParaRPr lang="en-US" sz="2400" b="1" dirty="0"/>
            </a:p>
          </p:txBody>
        </p:sp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xmlns="" id="{EACFCE85-F1E4-4CB1-869F-2CA16A6A7A4F}"/>
                </a:ext>
              </a:extLst>
            </p:cNvPr>
            <p:cNvSpPr txBox="1"/>
            <p:nvPr/>
          </p:nvSpPr>
          <p:spPr>
            <a:xfrm>
              <a:off x="5686743" y="3256540"/>
              <a:ext cx="615874" cy="1117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32" name="Group 28">
            <a:extLst>
              <a:ext uri="{FF2B5EF4-FFF2-40B4-BE49-F238E27FC236}">
                <a16:creationId xmlns:a16="http://schemas.microsoft.com/office/drawing/2014/main" xmlns="" id="{88C8D2B8-ADA0-4151-AD37-25205DEB3014}"/>
              </a:ext>
            </a:extLst>
          </p:cNvPr>
          <p:cNvGrpSpPr/>
          <p:nvPr/>
        </p:nvGrpSpPr>
        <p:grpSpPr>
          <a:xfrm>
            <a:off x="7832985" y="3894409"/>
            <a:ext cx="2782764" cy="2991142"/>
            <a:chOff x="2799346" y="3050342"/>
            <a:chExt cx="2782764" cy="3290255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xmlns="" id="{6397AB24-B4B8-4212-BD20-973F6C01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346" y="3050342"/>
              <a:ext cx="2782764" cy="3115069"/>
            </a:xfrm>
            <a:custGeom>
              <a:avLst/>
              <a:gdLst>
                <a:gd name="T0" fmla="*/ 1358 w 1768"/>
                <a:gd name="T1" fmla="*/ 1899 h 2055"/>
                <a:gd name="T2" fmla="*/ 1240 w 1768"/>
                <a:gd name="T3" fmla="*/ 1965 h 2055"/>
                <a:gd name="T4" fmla="*/ 1120 w 1768"/>
                <a:gd name="T5" fmla="*/ 2013 h 2055"/>
                <a:gd name="T6" fmla="*/ 994 w 1768"/>
                <a:gd name="T7" fmla="*/ 2043 h 2055"/>
                <a:gd name="T8" fmla="*/ 868 w 1768"/>
                <a:gd name="T9" fmla="*/ 2055 h 2055"/>
                <a:gd name="T10" fmla="*/ 744 w 1768"/>
                <a:gd name="T11" fmla="*/ 2049 h 2055"/>
                <a:gd name="T12" fmla="*/ 622 w 1768"/>
                <a:gd name="T13" fmla="*/ 2025 h 2055"/>
                <a:gd name="T14" fmla="*/ 506 w 1768"/>
                <a:gd name="T15" fmla="*/ 1983 h 2055"/>
                <a:gd name="T16" fmla="*/ 396 w 1768"/>
                <a:gd name="T17" fmla="*/ 1925 h 2055"/>
                <a:gd name="T18" fmla="*/ 294 w 1768"/>
                <a:gd name="T19" fmla="*/ 1849 h 2055"/>
                <a:gd name="T20" fmla="*/ 202 w 1768"/>
                <a:gd name="T21" fmla="*/ 1757 h 2055"/>
                <a:gd name="T22" fmla="*/ 152 w 1768"/>
                <a:gd name="T23" fmla="*/ 1693 h 2055"/>
                <a:gd name="T24" fmla="*/ 94 w 1768"/>
                <a:gd name="T25" fmla="*/ 1597 h 2055"/>
                <a:gd name="T26" fmla="*/ 50 w 1768"/>
                <a:gd name="T27" fmla="*/ 1493 h 2055"/>
                <a:gd name="T28" fmla="*/ 20 w 1768"/>
                <a:gd name="T29" fmla="*/ 1387 h 2055"/>
                <a:gd name="T30" fmla="*/ 2 w 1768"/>
                <a:gd name="T31" fmla="*/ 1275 h 2055"/>
                <a:gd name="T32" fmla="*/ 2 w 1768"/>
                <a:gd name="T33" fmla="*/ 1163 h 2055"/>
                <a:gd name="T34" fmla="*/ 14 w 1768"/>
                <a:gd name="T35" fmla="*/ 1008 h 2055"/>
                <a:gd name="T36" fmla="*/ 22 w 1768"/>
                <a:gd name="T37" fmla="*/ 956 h 2055"/>
                <a:gd name="T38" fmla="*/ 24 w 1768"/>
                <a:gd name="T39" fmla="*/ 938 h 2055"/>
                <a:gd name="T40" fmla="*/ 158 w 1768"/>
                <a:gd name="T41" fmla="*/ 764 h 2055"/>
                <a:gd name="T42" fmla="*/ 244 w 1768"/>
                <a:gd name="T43" fmla="*/ 602 h 2055"/>
                <a:gd name="T44" fmla="*/ 282 w 1768"/>
                <a:gd name="T45" fmla="*/ 498 h 2055"/>
                <a:gd name="T46" fmla="*/ 302 w 1768"/>
                <a:gd name="T47" fmla="*/ 428 h 2055"/>
                <a:gd name="T48" fmla="*/ 316 w 1768"/>
                <a:gd name="T49" fmla="*/ 354 h 2055"/>
                <a:gd name="T50" fmla="*/ 370 w 1768"/>
                <a:gd name="T51" fmla="*/ 210 h 2055"/>
                <a:gd name="T52" fmla="*/ 450 w 1768"/>
                <a:gd name="T53" fmla="*/ 80 h 2055"/>
                <a:gd name="T54" fmla="*/ 516 w 1768"/>
                <a:gd name="T55" fmla="*/ 0 h 2055"/>
                <a:gd name="T56" fmla="*/ 604 w 1768"/>
                <a:gd name="T57" fmla="*/ 80 h 2055"/>
                <a:gd name="T58" fmla="*/ 700 w 1768"/>
                <a:gd name="T59" fmla="*/ 152 h 2055"/>
                <a:gd name="T60" fmla="*/ 802 w 1768"/>
                <a:gd name="T61" fmla="*/ 212 h 2055"/>
                <a:gd name="T62" fmla="*/ 910 w 1768"/>
                <a:gd name="T63" fmla="*/ 262 h 2055"/>
                <a:gd name="T64" fmla="*/ 1022 w 1768"/>
                <a:gd name="T65" fmla="*/ 302 h 2055"/>
                <a:gd name="T66" fmla="*/ 1134 w 1768"/>
                <a:gd name="T67" fmla="*/ 332 h 2055"/>
                <a:gd name="T68" fmla="*/ 1204 w 1768"/>
                <a:gd name="T69" fmla="*/ 354 h 2055"/>
                <a:gd name="T70" fmla="*/ 1306 w 1768"/>
                <a:gd name="T71" fmla="*/ 398 h 2055"/>
                <a:gd name="T72" fmla="*/ 1402 w 1768"/>
                <a:gd name="T73" fmla="*/ 454 h 2055"/>
                <a:gd name="T74" fmla="*/ 1490 w 1768"/>
                <a:gd name="T75" fmla="*/ 522 h 2055"/>
                <a:gd name="T76" fmla="*/ 1568 w 1768"/>
                <a:gd name="T77" fmla="*/ 604 h 2055"/>
                <a:gd name="T78" fmla="*/ 1614 w 1768"/>
                <a:gd name="T79" fmla="*/ 662 h 2055"/>
                <a:gd name="T80" fmla="*/ 1682 w 1768"/>
                <a:gd name="T81" fmla="*/ 774 h 2055"/>
                <a:gd name="T82" fmla="*/ 1728 w 1768"/>
                <a:gd name="T83" fmla="*/ 894 h 2055"/>
                <a:gd name="T84" fmla="*/ 1758 w 1768"/>
                <a:gd name="T85" fmla="*/ 1016 h 2055"/>
                <a:gd name="T86" fmla="*/ 1768 w 1768"/>
                <a:gd name="T87" fmla="*/ 1139 h 2055"/>
                <a:gd name="T88" fmla="*/ 1760 w 1768"/>
                <a:gd name="T89" fmla="*/ 1263 h 2055"/>
                <a:gd name="T90" fmla="*/ 1736 w 1768"/>
                <a:gd name="T91" fmla="*/ 1385 h 2055"/>
                <a:gd name="T92" fmla="*/ 1694 w 1768"/>
                <a:gd name="T93" fmla="*/ 1503 h 2055"/>
                <a:gd name="T94" fmla="*/ 1634 w 1768"/>
                <a:gd name="T95" fmla="*/ 1617 h 2055"/>
                <a:gd name="T96" fmla="*/ 1558 w 1768"/>
                <a:gd name="T97" fmla="*/ 1721 h 2055"/>
                <a:gd name="T98" fmla="*/ 1466 w 1768"/>
                <a:gd name="T99" fmla="*/ 1817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68" h="2055">
                  <a:moveTo>
                    <a:pt x="1396" y="1873"/>
                  </a:moveTo>
                  <a:lnTo>
                    <a:pt x="1396" y="1873"/>
                  </a:lnTo>
                  <a:lnTo>
                    <a:pt x="1358" y="1899"/>
                  </a:lnTo>
                  <a:lnTo>
                    <a:pt x="1320" y="1923"/>
                  </a:lnTo>
                  <a:lnTo>
                    <a:pt x="1280" y="1945"/>
                  </a:lnTo>
                  <a:lnTo>
                    <a:pt x="1240" y="1965"/>
                  </a:lnTo>
                  <a:lnTo>
                    <a:pt x="1200" y="1983"/>
                  </a:lnTo>
                  <a:lnTo>
                    <a:pt x="1160" y="1999"/>
                  </a:lnTo>
                  <a:lnTo>
                    <a:pt x="1120" y="2013"/>
                  </a:lnTo>
                  <a:lnTo>
                    <a:pt x="1078" y="2025"/>
                  </a:lnTo>
                  <a:lnTo>
                    <a:pt x="1036" y="2035"/>
                  </a:lnTo>
                  <a:lnTo>
                    <a:pt x="994" y="2043"/>
                  </a:lnTo>
                  <a:lnTo>
                    <a:pt x="952" y="2049"/>
                  </a:lnTo>
                  <a:lnTo>
                    <a:pt x="910" y="2053"/>
                  </a:lnTo>
                  <a:lnTo>
                    <a:pt x="868" y="2055"/>
                  </a:lnTo>
                  <a:lnTo>
                    <a:pt x="828" y="2055"/>
                  </a:lnTo>
                  <a:lnTo>
                    <a:pt x="786" y="2053"/>
                  </a:lnTo>
                  <a:lnTo>
                    <a:pt x="744" y="2049"/>
                  </a:lnTo>
                  <a:lnTo>
                    <a:pt x="704" y="2043"/>
                  </a:lnTo>
                  <a:lnTo>
                    <a:pt x="662" y="2035"/>
                  </a:lnTo>
                  <a:lnTo>
                    <a:pt x="622" y="2025"/>
                  </a:lnTo>
                  <a:lnTo>
                    <a:pt x="582" y="2013"/>
                  </a:lnTo>
                  <a:lnTo>
                    <a:pt x="544" y="1999"/>
                  </a:lnTo>
                  <a:lnTo>
                    <a:pt x="506" y="1983"/>
                  </a:lnTo>
                  <a:lnTo>
                    <a:pt x="468" y="1965"/>
                  </a:lnTo>
                  <a:lnTo>
                    <a:pt x="432" y="1947"/>
                  </a:lnTo>
                  <a:lnTo>
                    <a:pt x="396" y="1925"/>
                  </a:lnTo>
                  <a:lnTo>
                    <a:pt x="360" y="1901"/>
                  </a:lnTo>
                  <a:lnTo>
                    <a:pt x="326" y="1877"/>
                  </a:lnTo>
                  <a:lnTo>
                    <a:pt x="294" y="1849"/>
                  </a:lnTo>
                  <a:lnTo>
                    <a:pt x="262" y="1821"/>
                  </a:lnTo>
                  <a:lnTo>
                    <a:pt x="232" y="1789"/>
                  </a:lnTo>
                  <a:lnTo>
                    <a:pt x="202" y="1757"/>
                  </a:lnTo>
                  <a:lnTo>
                    <a:pt x="174" y="1723"/>
                  </a:lnTo>
                  <a:lnTo>
                    <a:pt x="174" y="1723"/>
                  </a:lnTo>
                  <a:lnTo>
                    <a:pt x="152" y="1693"/>
                  </a:lnTo>
                  <a:lnTo>
                    <a:pt x="132" y="1661"/>
                  </a:lnTo>
                  <a:lnTo>
                    <a:pt x="112" y="1629"/>
                  </a:lnTo>
                  <a:lnTo>
                    <a:pt x="94" y="1597"/>
                  </a:lnTo>
                  <a:lnTo>
                    <a:pt x="78" y="1563"/>
                  </a:lnTo>
                  <a:lnTo>
                    <a:pt x="64" y="1529"/>
                  </a:lnTo>
                  <a:lnTo>
                    <a:pt x="50" y="1493"/>
                  </a:lnTo>
                  <a:lnTo>
                    <a:pt x="38" y="1459"/>
                  </a:lnTo>
                  <a:lnTo>
                    <a:pt x="28" y="1423"/>
                  </a:lnTo>
                  <a:lnTo>
                    <a:pt x="20" y="1387"/>
                  </a:lnTo>
                  <a:lnTo>
                    <a:pt x="12" y="1349"/>
                  </a:lnTo>
                  <a:lnTo>
                    <a:pt x="6" y="1313"/>
                  </a:lnTo>
                  <a:lnTo>
                    <a:pt x="2" y="1275"/>
                  </a:lnTo>
                  <a:lnTo>
                    <a:pt x="0" y="1239"/>
                  </a:lnTo>
                  <a:lnTo>
                    <a:pt x="0" y="1201"/>
                  </a:lnTo>
                  <a:lnTo>
                    <a:pt x="2" y="1163"/>
                  </a:lnTo>
                  <a:lnTo>
                    <a:pt x="2" y="1163"/>
                  </a:lnTo>
                  <a:lnTo>
                    <a:pt x="8" y="1072"/>
                  </a:lnTo>
                  <a:lnTo>
                    <a:pt x="14" y="1008"/>
                  </a:lnTo>
                  <a:lnTo>
                    <a:pt x="22" y="960"/>
                  </a:lnTo>
                  <a:lnTo>
                    <a:pt x="22" y="960"/>
                  </a:lnTo>
                  <a:lnTo>
                    <a:pt x="22" y="956"/>
                  </a:lnTo>
                  <a:lnTo>
                    <a:pt x="24" y="950"/>
                  </a:lnTo>
                  <a:lnTo>
                    <a:pt x="24" y="938"/>
                  </a:lnTo>
                  <a:lnTo>
                    <a:pt x="24" y="938"/>
                  </a:lnTo>
                  <a:lnTo>
                    <a:pt x="72" y="882"/>
                  </a:lnTo>
                  <a:lnTo>
                    <a:pt x="118" y="824"/>
                  </a:lnTo>
                  <a:lnTo>
                    <a:pt x="158" y="764"/>
                  </a:lnTo>
                  <a:lnTo>
                    <a:pt x="196" y="700"/>
                  </a:lnTo>
                  <a:lnTo>
                    <a:pt x="228" y="634"/>
                  </a:lnTo>
                  <a:lnTo>
                    <a:pt x="244" y="602"/>
                  </a:lnTo>
                  <a:lnTo>
                    <a:pt x="258" y="568"/>
                  </a:lnTo>
                  <a:lnTo>
                    <a:pt x="270" y="534"/>
                  </a:lnTo>
                  <a:lnTo>
                    <a:pt x="282" y="498"/>
                  </a:lnTo>
                  <a:lnTo>
                    <a:pt x="292" y="464"/>
                  </a:lnTo>
                  <a:lnTo>
                    <a:pt x="302" y="428"/>
                  </a:lnTo>
                  <a:lnTo>
                    <a:pt x="302" y="428"/>
                  </a:lnTo>
                  <a:lnTo>
                    <a:pt x="316" y="364"/>
                  </a:lnTo>
                  <a:lnTo>
                    <a:pt x="316" y="354"/>
                  </a:lnTo>
                  <a:lnTo>
                    <a:pt x="316" y="354"/>
                  </a:lnTo>
                  <a:lnTo>
                    <a:pt x="332" y="306"/>
                  </a:lnTo>
                  <a:lnTo>
                    <a:pt x="350" y="256"/>
                  </a:lnTo>
                  <a:lnTo>
                    <a:pt x="370" y="210"/>
                  </a:lnTo>
                  <a:lnTo>
                    <a:pt x="394" y="166"/>
                  </a:lnTo>
                  <a:lnTo>
                    <a:pt x="420" y="122"/>
                  </a:lnTo>
                  <a:lnTo>
                    <a:pt x="450" y="80"/>
                  </a:lnTo>
                  <a:lnTo>
                    <a:pt x="482" y="38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44" y="28"/>
                  </a:lnTo>
                  <a:lnTo>
                    <a:pt x="574" y="54"/>
                  </a:lnTo>
                  <a:lnTo>
                    <a:pt x="604" y="80"/>
                  </a:lnTo>
                  <a:lnTo>
                    <a:pt x="636" y="106"/>
                  </a:lnTo>
                  <a:lnTo>
                    <a:pt x="668" y="128"/>
                  </a:lnTo>
                  <a:lnTo>
                    <a:pt x="700" y="152"/>
                  </a:lnTo>
                  <a:lnTo>
                    <a:pt x="732" y="172"/>
                  </a:lnTo>
                  <a:lnTo>
                    <a:pt x="766" y="192"/>
                  </a:lnTo>
                  <a:lnTo>
                    <a:pt x="802" y="212"/>
                  </a:lnTo>
                  <a:lnTo>
                    <a:pt x="836" y="230"/>
                  </a:lnTo>
                  <a:lnTo>
                    <a:pt x="872" y="246"/>
                  </a:lnTo>
                  <a:lnTo>
                    <a:pt x="910" y="262"/>
                  </a:lnTo>
                  <a:lnTo>
                    <a:pt x="946" y="276"/>
                  </a:lnTo>
                  <a:lnTo>
                    <a:pt x="984" y="290"/>
                  </a:lnTo>
                  <a:lnTo>
                    <a:pt x="1022" y="302"/>
                  </a:lnTo>
                  <a:lnTo>
                    <a:pt x="1062" y="314"/>
                  </a:lnTo>
                  <a:lnTo>
                    <a:pt x="1062" y="314"/>
                  </a:lnTo>
                  <a:lnTo>
                    <a:pt x="1134" y="332"/>
                  </a:lnTo>
                  <a:lnTo>
                    <a:pt x="1134" y="332"/>
                  </a:lnTo>
                  <a:lnTo>
                    <a:pt x="1170" y="342"/>
                  </a:lnTo>
                  <a:lnTo>
                    <a:pt x="1204" y="354"/>
                  </a:lnTo>
                  <a:lnTo>
                    <a:pt x="1240" y="366"/>
                  </a:lnTo>
                  <a:lnTo>
                    <a:pt x="1274" y="382"/>
                  </a:lnTo>
                  <a:lnTo>
                    <a:pt x="1306" y="398"/>
                  </a:lnTo>
                  <a:lnTo>
                    <a:pt x="1340" y="414"/>
                  </a:lnTo>
                  <a:lnTo>
                    <a:pt x="1372" y="434"/>
                  </a:lnTo>
                  <a:lnTo>
                    <a:pt x="1402" y="454"/>
                  </a:lnTo>
                  <a:lnTo>
                    <a:pt x="1432" y="476"/>
                  </a:lnTo>
                  <a:lnTo>
                    <a:pt x="1462" y="498"/>
                  </a:lnTo>
                  <a:lnTo>
                    <a:pt x="1490" y="522"/>
                  </a:lnTo>
                  <a:lnTo>
                    <a:pt x="1518" y="548"/>
                  </a:lnTo>
                  <a:lnTo>
                    <a:pt x="1544" y="576"/>
                  </a:lnTo>
                  <a:lnTo>
                    <a:pt x="1568" y="604"/>
                  </a:lnTo>
                  <a:lnTo>
                    <a:pt x="1592" y="632"/>
                  </a:lnTo>
                  <a:lnTo>
                    <a:pt x="1614" y="662"/>
                  </a:lnTo>
                  <a:lnTo>
                    <a:pt x="1614" y="662"/>
                  </a:lnTo>
                  <a:lnTo>
                    <a:pt x="1638" y="700"/>
                  </a:lnTo>
                  <a:lnTo>
                    <a:pt x="1662" y="736"/>
                  </a:lnTo>
                  <a:lnTo>
                    <a:pt x="1682" y="774"/>
                  </a:lnTo>
                  <a:lnTo>
                    <a:pt x="1700" y="814"/>
                  </a:lnTo>
                  <a:lnTo>
                    <a:pt x="1716" y="854"/>
                  </a:lnTo>
                  <a:lnTo>
                    <a:pt x="1728" y="894"/>
                  </a:lnTo>
                  <a:lnTo>
                    <a:pt x="1740" y="934"/>
                  </a:lnTo>
                  <a:lnTo>
                    <a:pt x="1750" y="974"/>
                  </a:lnTo>
                  <a:lnTo>
                    <a:pt x="1758" y="1016"/>
                  </a:lnTo>
                  <a:lnTo>
                    <a:pt x="1764" y="1056"/>
                  </a:lnTo>
                  <a:lnTo>
                    <a:pt x="1766" y="1099"/>
                  </a:lnTo>
                  <a:lnTo>
                    <a:pt x="1768" y="1139"/>
                  </a:lnTo>
                  <a:lnTo>
                    <a:pt x="1768" y="1181"/>
                  </a:lnTo>
                  <a:lnTo>
                    <a:pt x="1766" y="1223"/>
                  </a:lnTo>
                  <a:lnTo>
                    <a:pt x="1760" y="1263"/>
                  </a:lnTo>
                  <a:lnTo>
                    <a:pt x="1754" y="1305"/>
                  </a:lnTo>
                  <a:lnTo>
                    <a:pt x="1746" y="1345"/>
                  </a:lnTo>
                  <a:lnTo>
                    <a:pt x="1736" y="1385"/>
                  </a:lnTo>
                  <a:lnTo>
                    <a:pt x="1724" y="1425"/>
                  </a:lnTo>
                  <a:lnTo>
                    <a:pt x="1710" y="1465"/>
                  </a:lnTo>
                  <a:lnTo>
                    <a:pt x="1694" y="1503"/>
                  </a:lnTo>
                  <a:lnTo>
                    <a:pt x="1676" y="1543"/>
                  </a:lnTo>
                  <a:lnTo>
                    <a:pt x="1656" y="1579"/>
                  </a:lnTo>
                  <a:lnTo>
                    <a:pt x="1634" y="1617"/>
                  </a:lnTo>
                  <a:lnTo>
                    <a:pt x="1610" y="1653"/>
                  </a:lnTo>
                  <a:lnTo>
                    <a:pt x="1584" y="1687"/>
                  </a:lnTo>
                  <a:lnTo>
                    <a:pt x="1558" y="1721"/>
                  </a:lnTo>
                  <a:lnTo>
                    <a:pt x="1528" y="1753"/>
                  </a:lnTo>
                  <a:lnTo>
                    <a:pt x="1498" y="1785"/>
                  </a:lnTo>
                  <a:lnTo>
                    <a:pt x="1466" y="1817"/>
                  </a:lnTo>
                  <a:lnTo>
                    <a:pt x="1432" y="1845"/>
                  </a:lnTo>
                  <a:lnTo>
                    <a:pt x="1396" y="187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  <a:effectLst>
              <a:outerShdw blurRad="127000" dist="190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40080" tIns="822960" rIns="27432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t-BR" sz="2400" b="1" dirty="0"/>
                <a:t>Segregação de funções</a:t>
              </a:r>
              <a:endParaRPr lang="en-US" sz="2400" dirty="0"/>
            </a:p>
          </p:txBody>
        </p:sp>
        <p:sp>
          <p:nvSpPr>
            <p:cNvPr id="34" name="TextBox 24">
              <a:extLst>
                <a:ext uri="{FF2B5EF4-FFF2-40B4-BE49-F238E27FC236}">
                  <a16:creationId xmlns:a16="http://schemas.microsoft.com/office/drawing/2014/main" xmlns="" id="{DA490E71-17C0-44E8-A9A9-2AFBBAC329F4}"/>
                </a:ext>
              </a:extLst>
            </p:cNvPr>
            <p:cNvSpPr txBox="1"/>
            <p:nvPr/>
          </p:nvSpPr>
          <p:spPr>
            <a:xfrm>
              <a:off x="3843444" y="5223368"/>
              <a:ext cx="591829" cy="1117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5" name="Group 29">
            <a:extLst>
              <a:ext uri="{FF2B5EF4-FFF2-40B4-BE49-F238E27FC236}">
                <a16:creationId xmlns:a16="http://schemas.microsoft.com/office/drawing/2014/main" xmlns="" id="{3C965323-70CA-4A44-8E67-AA4CED10FE6C}"/>
              </a:ext>
            </a:extLst>
          </p:cNvPr>
          <p:cNvGrpSpPr/>
          <p:nvPr/>
        </p:nvGrpSpPr>
        <p:grpSpPr>
          <a:xfrm>
            <a:off x="5727178" y="3599793"/>
            <a:ext cx="2874052" cy="2435007"/>
            <a:chOff x="693539" y="3025281"/>
            <a:chExt cx="2874052" cy="2678508"/>
          </a:xfrm>
        </p:grpSpPr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xmlns="" id="{2798A142-3E98-48AC-98B8-645D86365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39" y="3025281"/>
              <a:ext cx="2874052" cy="2678508"/>
            </a:xfrm>
            <a:custGeom>
              <a:avLst/>
              <a:gdLst>
                <a:gd name="T0" fmla="*/ 342 w 1896"/>
                <a:gd name="T1" fmla="*/ 1563 h 1767"/>
                <a:gd name="T2" fmla="*/ 244 w 1896"/>
                <a:gd name="T3" fmla="*/ 1471 h 1767"/>
                <a:gd name="T4" fmla="*/ 162 w 1896"/>
                <a:gd name="T5" fmla="*/ 1371 h 1767"/>
                <a:gd name="T6" fmla="*/ 96 w 1896"/>
                <a:gd name="T7" fmla="*/ 1261 h 1767"/>
                <a:gd name="T8" fmla="*/ 46 w 1896"/>
                <a:gd name="T9" fmla="*/ 1144 h 1767"/>
                <a:gd name="T10" fmla="*/ 16 w 1896"/>
                <a:gd name="T11" fmla="*/ 1022 h 1767"/>
                <a:gd name="T12" fmla="*/ 0 w 1896"/>
                <a:gd name="T13" fmla="*/ 900 h 1767"/>
                <a:gd name="T14" fmla="*/ 4 w 1896"/>
                <a:gd name="T15" fmla="*/ 776 h 1767"/>
                <a:gd name="T16" fmla="*/ 28 w 1896"/>
                <a:gd name="T17" fmla="*/ 652 h 1767"/>
                <a:gd name="T18" fmla="*/ 68 w 1896"/>
                <a:gd name="T19" fmla="*/ 532 h 1767"/>
                <a:gd name="T20" fmla="*/ 128 w 1896"/>
                <a:gd name="T21" fmla="*/ 418 h 1767"/>
                <a:gd name="T22" fmla="*/ 174 w 1896"/>
                <a:gd name="T23" fmla="*/ 352 h 1767"/>
                <a:gd name="T24" fmla="*/ 250 w 1896"/>
                <a:gd name="T25" fmla="*/ 266 h 1767"/>
                <a:gd name="T26" fmla="*/ 334 w 1896"/>
                <a:gd name="T27" fmla="*/ 194 h 1767"/>
                <a:gd name="T28" fmla="*/ 426 w 1896"/>
                <a:gd name="T29" fmla="*/ 132 h 1767"/>
                <a:gd name="T30" fmla="*/ 526 w 1896"/>
                <a:gd name="T31" fmla="*/ 82 h 1767"/>
                <a:gd name="T32" fmla="*/ 634 w 1896"/>
                <a:gd name="T33" fmla="*/ 46 h 1767"/>
                <a:gd name="T34" fmla="*/ 784 w 1896"/>
                <a:gd name="T35" fmla="*/ 12 h 1767"/>
                <a:gd name="T36" fmla="*/ 838 w 1896"/>
                <a:gd name="T37" fmla="*/ 4 h 1767"/>
                <a:gd name="T38" fmla="*/ 854 w 1896"/>
                <a:gd name="T39" fmla="*/ 0 h 1767"/>
                <a:gd name="T40" fmla="*/ 1060 w 1896"/>
                <a:gd name="T41" fmla="*/ 76 h 1767"/>
                <a:gd name="T42" fmla="*/ 1242 w 1896"/>
                <a:gd name="T43" fmla="*/ 108 h 1767"/>
                <a:gd name="T44" fmla="*/ 1352 w 1896"/>
                <a:gd name="T45" fmla="*/ 112 h 1767"/>
                <a:gd name="T46" fmla="*/ 1424 w 1896"/>
                <a:gd name="T47" fmla="*/ 110 h 1767"/>
                <a:gd name="T48" fmla="*/ 1498 w 1896"/>
                <a:gd name="T49" fmla="*/ 102 h 1767"/>
                <a:gd name="T50" fmla="*/ 1652 w 1896"/>
                <a:gd name="T51" fmla="*/ 110 h 1767"/>
                <a:gd name="T52" fmla="*/ 1802 w 1896"/>
                <a:gd name="T53" fmla="*/ 146 h 1767"/>
                <a:gd name="T54" fmla="*/ 1896 w 1896"/>
                <a:gd name="T55" fmla="*/ 186 h 1767"/>
                <a:gd name="T56" fmla="*/ 1848 w 1896"/>
                <a:gd name="T57" fmla="*/ 294 h 1767"/>
                <a:gd name="T58" fmla="*/ 1808 w 1896"/>
                <a:gd name="T59" fmla="*/ 406 h 1767"/>
                <a:gd name="T60" fmla="*/ 1782 w 1896"/>
                <a:gd name="T61" fmla="*/ 520 h 1767"/>
                <a:gd name="T62" fmla="*/ 1766 w 1896"/>
                <a:gd name="T63" fmla="*/ 640 h 1767"/>
                <a:gd name="T64" fmla="*/ 1762 w 1896"/>
                <a:gd name="T65" fmla="*/ 760 h 1767"/>
                <a:gd name="T66" fmla="*/ 1766 w 1896"/>
                <a:gd name="T67" fmla="*/ 874 h 1767"/>
                <a:gd name="T68" fmla="*/ 1768 w 1896"/>
                <a:gd name="T69" fmla="*/ 948 h 1767"/>
                <a:gd name="T70" fmla="*/ 1758 w 1896"/>
                <a:gd name="T71" fmla="*/ 1058 h 1767"/>
                <a:gd name="T72" fmla="*/ 1734 w 1896"/>
                <a:gd name="T73" fmla="*/ 1167 h 1767"/>
                <a:gd name="T74" fmla="*/ 1694 w 1896"/>
                <a:gd name="T75" fmla="*/ 1273 h 1767"/>
                <a:gd name="T76" fmla="*/ 1642 w 1896"/>
                <a:gd name="T77" fmla="*/ 1371 h 1767"/>
                <a:gd name="T78" fmla="*/ 1598 w 1896"/>
                <a:gd name="T79" fmla="*/ 1433 h 1767"/>
                <a:gd name="T80" fmla="*/ 1512 w 1896"/>
                <a:gd name="T81" fmla="*/ 1531 h 1767"/>
                <a:gd name="T82" fmla="*/ 1414 w 1896"/>
                <a:gd name="T83" fmla="*/ 1613 h 1767"/>
                <a:gd name="T84" fmla="*/ 1306 w 1896"/>
                <a:gd name="T85" fmla="*/ 1677 h 1767"/>
                <a:gd name="T86" fmla="*/ 1192 w 1896"/>
                <a:gd name="T87" fmla="*/ 1725 h 1767"/>
                <a:gd name="T88" fmla="*/ 1070 w 1896"/>
                <a:gd name="T89" fmla="*/ 1755 h 1767"/>
                <a:gd name="T90" fmla="*/ 946 w 1896"/>
                <a:gd name="T91" fmla="*/ 1767 h 1767"/>
                <a:gd name="T92" fmla="*/ 822 w 1896"/>
                <a:gd name="T93" fmla="*/ 1763 h 1767"/>
                <a:gd name="T94" fmla="*/ 696 w 1896"/>
                <a:gd name="T95" fmla="*/ 1741 h 1767"/>
                <a:gd name="T96" fmla="*/ 574 w 1896"/>
                <a:gd name="T97" fmla="*/ 1699 h 1767"/>
                <a:gd name="T98" fmla="*/ 454 w 1896"/>
                <a:gd name="T99" fmla="*/ 1641 h 1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96" h="1767">
                  <a:moveTo>
                    <a:pt x="380" y="1591"/>
                  </a:moveTo>
                  <a:lnTo>
                    <a:pt x="380" y="1591"/>
                  </a:lnTo>
                  <a:lnTo>
                    <a:pt x="342" y="1563"/>
                  </a:lnTo>
                  <a:lnTo>
                    <a:pt x="308" y="1533"/>
                  </a:lnTo>
                  <a:lnTo>
                    <a:pt x="276" y="1503"/>
                  </a:lnTo>
                  <a:lnTo>
                    <a:pt x="244" y="1471"/>
                  </a:lnTo>
                  <a:lnTo>
                    <a:pt x="214" y="1439"/>
                  </a:lnTo>
                  <a:lnTo>
                    <a:pt x="188" y="1405"/>
                  </a:lnTo>
                  <a:lnTo>
                    <a:pt x="162" y="1371"/>
                  </a:lnTo>
                  <a:lnTo>
                    <a:pt x="138" y="1335"/>
                  </a:lnTo>
                  <a:lnTo>
                    <a:pt x="116" y="1297"/>
                  </a:lnTo>
                  <a:lnTo>
                    <a:pt x="96" y="1261"/>
                  </a:lnTo>
                  <a:lnTo>
                    <a:pt x="78" y="1223"/>
                  </a:lnTo>
                  <a:lnTo>
                    <a:pt x="62" y="1183"/>
                  </a:lnTo>
                  <a:lnTo>
                    <a:pt x="46" y="1144"/>
                  </a:lnTo>
                  <a:lnTo>
                    <a:pt x="34" y="1104"/>
                  </a:lnTo>
                  <a:lnTo>
                    <a:pt x="24" y="1064"/>
                  </a:lnTo>
                  <a:lnTo>
                    <a:pt x="16" y="1022"/>
                  </a:lnTo>
                  <a:lnTo>
                    <a:pt x="8" y="982"/>
                  </a:lnTo>
                  <a:lnTo>
                    <a:pt x="4" y="940"/>
                  </a:lnTo>
                  <a:lnTo>
                    <a:pt x="0" y="900"/>
                  </a:lnTo>
                  <a:lnTo>
                    <a:pt x="0" y="858"/>
                  </a:lnTo>
                  <a:lnTo>
                    <a:pt x="2" y="816"/>
                  </a:lnTo>
                  <a:lnTo>
                    <a:pt x="4" y="776"/>
                  </a:lnTo>
                  <a:lnTo>
                    <a:pt x="10" y="734"/>
                  </a:lnTo>
                  <a:lnTo>
                    <a:pt x="18" y="694"/>
                  </a:lnTo>
                  <a:lnTo>
                    <a:pt x="28" y="652"/>
                  </a:lnTo>
                  <a:lnTo>
                    <a:pt x="38" y="612"/>
                  </a:lnTo>
                  <a:lnTo>
                    <a:pt x="52" y="572"/>
                  </a:lnTo>
                  <a:lnTo>
                    <a:pt x="68" y="532"/>
                  </a:lnTo>
                  <a:lnTo>
                    <a:pt x="86" y="494"/>
                  </a:lnTo>
                  <a:lnTo>
                    <a:pt x="106" y="456"/>
                  </a:lnTo>
                  <a:lnTo>
                    <a:pt x="128" y="418"/>
                  </a:lnTo>
                  <a:lnTo>
                    <a:pt x="152" y="382"/>
                  </a:lnTo>
                  <a:lnTo>
                    <a:pt x="152" y="382"/>
                  </a:lnTo>
                  <a:lnTo>
                    <a:pt x="174" y="352"/>
                  </a:lnTo>
                  <a:lnTo>
                    <a:pt x="198" y="322"/>
                  </a:lnTo>
                  <a:lnTo>
                    <a:pt x="224" y="294"/>
                  </a:lnTo>
                  <a:lnTo>
                    <a:pt x="250" y="266"/>
                  </a:lnTo>
                  <a:lnTo>
                    <a:pt x="276" y="240"/>
                  </a:lnTo>
                  <a:lnTo>
                    <a:pt x="304" y="216"/>
                  </a:lnTo>
                  <a:lnTo>
                    <a:pt x="334" y="194"/>
                  </a:lnTo>
                  <a:lnTo>
                    <a:pt x="364" y="172"/>
                  </a:lnTo>
                  <a:lnTo>
                    <a:pt x="394" y="150"/>
                  </a:lnTo>
                  <a:lnTo>
                    <a:pt x="426" y="132"/>
                  </a:lnTo>
                  <a:lnTo>
                    <a:pt x="460" y="114"/>
                  </a:lnTo>
                  <a:lnTo>
                    <a:pt x="492" y="96"/>
                  </a:lnTo>
                  <a:lnTo>
                    <a:pt x="526" y="82"/>
                  </a:lnTo>
                  <a:lnTo>
                    <a:pt x="562" y="68"/>
                  </a:lnTo>
                  <a:lnTo>
                    <a:pt x="598" y="56"/>
                  </a:lnTo>
                  <a:lnTo>
                    <a:pt x="634" y="46"/>
                  </a:lnTo>
                  <a:lnTo>
                    <a:pt x="634" y="46"/>
                  </a:lnTo>
                  <a:lnTo>
                    <a:pt x="722" y="24"/>
                  </a:lnTo>
                  <a:lnTo>
                    <a:pt x="784" y="12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8" y="4"/>
                  </a:lnTo>
                  <a:lnTo>
                    <a:pt x="842" y="4"/>
                  </a:lnTo>
                  <a:lnTo>
                    <a:pt x="854" y="0"/>
                  </a:lnTo>
                  <a:lnTo>
                    <a:pt x="854" y="0"/>
                  </a:lnTo>
                  <a:lnTo>
                    <a:pt x="922" y="30"/>
                  </a:lnTo>
                  <a:lnTo>
                    <a:pt x="990" y="54"/>
                  </a:lnTo>
                  <a:lnTo>
                    <a:pt x="1060" y="76"/>
                  </a:lnTo>
                  <a:lnTo>
                    <a:pt x="1132" y="92"/>
                  </a:lnTo>
                  <a:lnTo>
                    <a:pt x="1204" y="104"/>
                  </a:lnTo>
                  <a:lnTo>
                    <a:pt x="1242" y="108"/>
                  </a:lnTo>
                  <a:lnTo>
                    <a:pt x="1278" y="110"/>
                  </a:lnTo>
                  <a:lnTo>
                    <a:pt x="1314" y="112"/>
                  </a:lnTo>
                  <a:lnTo>
                    <a:pt x="1352" y="112"/>
                  </a:lnTo>
                  <a:lnTo>
                    <a:pt x="1388" y="112"/>
                  </a:lnTo>
                  <a:lnTo>
                    <a:pt x="1424" y="110"/>
                  </a:lnTo>
                  <a:lnTo>
                    <a:pt x="1424" y="110"/>
                  </a:lnTo>
                  <a:lnTo>
                    <a:pt x="1490" y="104"/>
                  </a:lnTo>
                  <a:lnTo>
                    <a:pt x="1498" y="102"/>
                  </a:lnTo>
                  <a:lnTo>
                    <a:pt x="1498" y="102"/>
                  </a:lnTo>
                  <a:lnTo>
                    <a:pt x="1550" y="102"/>
                  </a:lnTo>
                  <a:lnTo>
                    <a:pt x="1602" y="104"/>
                  </a:lnTo>
                  <a:lnTo>
                    <a:pt x="1652" y="110"/>
                  </a:lnTo>
                  <a:lnTo>
                    <a:pt x="1702" y="118"/>
                  </a:lnTo>
                  <a:lnTo>
                    <a:pt x="1752" y="130"/>
                  </a:lnTo>
                  <a:lnTo>
                    <a:pt x="1802" y="146"/>
                  </a:lnTo>
                  <a:lnTo>
                    <a:pt x="1850" y="164"/>
                  </a:lnTo>
                  <a:lnTo>
                    <a:pt x="1896" y="186"/>
                  </a:lnTo>
                  <a:lnTo>
                    <a:pt x="1896" y="186"/>
                  </a:lnTo>
                  <a:lnTo>
                    <a:pt x="1878" y="220"/>
                  </a:lnTo>
                  <a:lnTo>
                    <a:pt x="1862" y="256"/>
                  </a:lnTo>
                  <a:lnTo>
                    <a:pt x="1848" y="294"/>
                  </a:lnTo>
                  <a:lnTo>
                    <a:pt x="1834" y="330"/>
                  </a:lnTo>
                  <a:lnTo>
                    <a:pt x="1820" y="368"/>
                  </a:lnTo>
                  <a:lnTo>
                    <a:pt x="1808" y="406"/>
                  </a:lnTo>
                  <a:lnTo>
                    <a:pt x="1798" y="444"/>
                  </a:lnTo>
                  <a:lnTo>
                    <a:pt x="1790" y="482"/>
                  </a:lnTo>
                  <a:lnTo>
                    <a:pt x="1782" y="520"/>
                  </a:lnTo>
                  <a:lnTo>
                    <a:pt x="1776" y="560"/>
                  </a:lnTo>
                  <a:lnTo>
                    <a:pt x="1770" y="600"/>
                  </a:lnTo>
                  <a:lnTo>
                    <a:pt x="1766" y="640"/>
                  </a:lnTo>
                  <a:lnTo>
                    <a:pt x="1764" y="678"/>
                  </a:lnTo>
                  <a:lnTo>
                    <a:pt x="1762" y="718"/>
                  </a:lnTo>
                  <a:lnTo>
                    <a:pt x="1762" y="760"/>
                  </a:lnTo>
                  <a:lnTo>
                    <a:pt x="1764" y="800"/>
                  </a:lnTo>
                  <a:lnTo>
                    <a:pt x="1764" y="800"/>
                  </a:lnTo>
                  <a:lnTo>
                    <a:pt x="1766" y="874"/>
                  </a:lnTo>
                  <a:lnTo>
                    <a:pt x="1766" y="874"/>
                  </a:lnTo>
                  <a:lnTo>
                    <a:pt x="1768" y="912"/>
                  </a:lnTo>
                  <a:lnTo>
                    <a:pt x="1768" y="948"/>
                  </a:lnTo>
                  <a:lnTo>
                    <a:pt x="1766" y="986"/>
                  </a:lnTo>
                  <a:lnTo>
                    <a:pt x="1764" y="1022"/>
                  </a:lnTo>
                  <a:lnTo>
                    <a:pt x="1758" y="1058"/>
                  </a:lnTo>
                  <a:lnTo>
                    <a:pt x="1752" y="1096"/>
                  </a:lnTo>
                  <a:lnTo>
                    <a:pt x="1744" y="1132"/>
                  </a:lnTo>
                  <a:lnTo>
                    <a:pt x="1734" y="1167"/>
                  </a:lnTo>
                  <a:lnTo>
                    <a:pt x="1722" y="1203"/>
                  </a:lnTo>
                  <a:lnTo>
                    <a:pt x="1708" y="1239"/>
                  </a:lnTo>
                  <a:lnTo>
                    <a:pt x="1694" y="1273"/>
                  </a:lnTo>
                  <a:lnTo>
                    <a:pt x="1678" y="1307"/>
                  </a:lnTo>
                  <a:lnTo>
                    <a:pt x="1660" y="1339"/>
                  </a:lnTo>
                  <a:lnTo>
                    <a:pt x="1642" y="1371"/>
                  </a:lnTo>
                  <a:lnTo>
                    <a:pt x="1620" y="1403"/>
                  </a:lnTo>
                  <a:lnTo>
                    <a:pt x="1598" y="1433"/>
                  </a:lnTo>
                  <a:lnTo>
                    <a:pt x="1598" y="1433"/>
                  </a:lnTo>
                  <a:lnTo>
                    <a:pt x="1570" y="1467"/>
                  </a:lnTo>
                  <a:lnTo>
                    <a:pt x="1542" y="1501"/>
                  </a:lnTo>
                  <a:lnTo>
                    <a:pt x="1512" y="1531"/>
                  </a:lnTo>
                  <a:lnTo>
                    <a:pt x="1480" y="1559"/>
                  </a:lnTo>
                  <a:lnTo>
                    <a:pt x="1448" y="1587"/>
                  </a:lnTo>
                  <a:lnTo>
                    <a:pt x="1414" y="1613"/>
                  </a:lnTo>
                  <a:lnTo>
                    <a:pt x="1378" y="1635"/>
                  </a:lnTo>
                  <a:lnTo>
                    <a:pt x="1342" y="1657"/>
                  </a:lnTo>
                  <a:lnTo>
                    <a:pt x="1306" y="1677"/>
                  </a:lnTo>
                  <a:lnTo>
                    <a:pt x="1268" y="1695"/>
                  </a:lnTo>
                  <a:lnTo>
                    <a:pt x="1230" y="1711"/>
                  </a:lnTo>
                  <a:lnTo>
                    <a:pt x="1192" y="1725"/>
                  </a:lnTo>
                  <a:lnTo>
                    <a:pt x="1152" y="1737"/>
                  </a:lnTo>
                  <a:lnTo>
                    <a:pt x="1112" y="1747"/>
                  </a:lnTo>
                  <a:lnTo>
                    <a:pt x="1070" y="1755"/>
                  </a:lnTo>
                  <a:lnTo>
                    <a:pt x="1030" y="1761"/>
                  </a:lnTo>
                  <a:lnTo>
                    <a:pt x="988" y="1765"/>
                  </a:lnTo>
                  <a:lnTo>
                    <a:pt x="946" y="1767"/>
                  </a:lnTo>
                  <a:lnTo>
                    <a:pt x="906" y="1767"/>
                  </a:lnTo>
                  <a:lnTo>
                    <a:pt x="864" y="1767"/>
                  </a:lnTo>
                  <a:lnTo>
                    <a:pt x="822" y="1763"/>
                  </a:lnTo>
                  <a:lnTo>
                    <a:pt x="780" y="1757"/>
                  </a:lnTo>
                  <a:lnTo>
                    <a:pt x="738" y="1749"/>
                  </a:lnTo>
                  <a:lnTo>
                    <a:pt x="696" y="1741"/>
                  </a:lnTo>
                  <a:lnTo>
                    <a:pt x="656" y="1729"/>
                  </a:lnTo>
                  <a:lnTo>
                    <a:pt x="614" y="1715"/>
                  </a:lnTo>
                  <a:lnTo>
                    <a:pt x="574" y="1699"/>
                  </a:lnTo>
                  <a:lnTo>
                    <a:pt x="534" y="1681"/>
                  </a:lnTo>
                  <a:lnTo>
                    <a:pt x="494" y="1663"/>
                  </a:lnTo>
                  <a:lnTo>
                    <a:pt x="454" y="1641"/>
                  </a:lnTo>
                  <a:lnTo>
                    <a:pt x="416" y="1617"/>
                  </a:lnTo>
                  <a:lnTo>
                    <a:pt x="380" y="1591"/>
                  </a:lnTo>
                  <a:close/>
                </a:path>
              </a:pathLst>
            </a:custGeom>
            <a:solidFill>
              <a:schemeClr val="accent4"/>
            </a:solidFill>
            <a:ln w="76200">
              <a:solidFill>
                <a:schemeClr val="bg1"/>
              </a:solidFill>
            </a:ln>
            <a:effectLst>
              <a:outerShdw blurRad="127000" dist="190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5760" tIns="45720" rIns="36576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 err="1"/>
                <a:t>Parecer</a:t>
              </a:r>
              <a:r>
                <a:rPr lang="en-US" sz="2400" b="1" dirty="0"/>
                <a:t> </a:t>
              </a:r>
              <a:r>
                <a:rPr lang="en-US" sz="2400" b="1" dirty="0" err="1"/>
                <a:t>jurídico</a:t>
              </a:r>
              <a:r>
                <a:rPr lang="en-US" sz="2400" b="1" dirty="0"/>
                <a:t> </a:t>
              </a:r>
            </a:p>
          </p:txBody>
        </p:sp>
        <p:sp>
          <p:nvSpPr>
            <p:cNvPr id="37" name="TextBox 5">
              <a:extLst>
                <a:ext uri="{FF2B5EF4-FFF2-40B4-BE49-F238E27FC236}">
                  <a16:creationId xmlns:a16="http://schemas.microsoft.com/office/drawing/2014/main" xmlns="" id="{DC53D7DF-671B-4ACD-ACB2-DD996AD2C419}"/>
                </a:ext>
              </a:extLst>
            </p:cNvPr>
            <p:cNvSpPr txBox="1"/>
            <p:nvPr/>
          </p:nvSpPr>
          <p:spPr>
            <a:xfrm>
              <a:off x="1751351" y="4524109"/>
              <a:ext cx="670376" cy="1117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38" name="Group 30">
            <a:extLst>
              <a:ext uri="{FF2B5EF4-FFF2-40B4-BE49-F238E27FC236}">
                <a16:creationId xmlns:a16="http://schemas.microsoft.com/office/drawing/2014/main" xmlns="" id="{5FCB27D7-ADB8-4677-AFAF-3F916CDE006E}"/>
              </a:ext>
            </a:extLst>
          </p:cNvPr>
          <p:cNvGrpSpPr/>
          <p:nvPr/>
        </p:nvGrpSpPr>
        <p:grpSpPr>
          <a:xfrm>
            <a:off x="5804188" y="1354098"/>
            <a:ext cx="2810386" cy="2457055"/>
            <a:chOff x="770549" y="778484"/>
            <a:chExt cx="2810386" cy="2702761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xmlns="" id="{65DA44A9-E95D-45B8-A316-755E44BAD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49" y="778484"/>
              <a:ext cx="2810386" cy="2702761"/>
            </a:xfrm>
            <a:custGeom>
              <a:avLst/>
              <a:gdLst>
                <a:gd name="T0" fmla="*/ 64 w 1854"/>
                <a:gd name="T1" fmla="*/ 577 h 1783"/>
                <a:gd name="T2" fmla="*/ 120 w 1854"/>
                <a:gd name="T3" fmla="*/ 455 h 1783"/>
                <a:gd name="T4" fmla="*/ 192 w 1854"/>
                <a:gd name="T5" fmla="*/ 346 h 1783"/>
                <a:gd name="T6" fmla="*/ 278 w 1854"/>
                <a:gd name="T7" fmla="*/ 250 h 1783"/>
                <a:gd name="T8" fmla="*/ 374 w 1854"/>
                <a:gd name="T9" fmla="*/ 168 h 1783"/>
                <a:gd name="T10" fmla="*/ 478 w 1854"/>
                <a:gd name="T11" fmla="*/ 100 h 1783"/>
                <a:gd name="T12" fmla="*/ 592 w 1854"/>
                <a:gd name="T13" fmla="*/ 50 h 1783"/>
                <a:gd name="T14" fmla="*/ 712 w 1854"/>
                <a:gd name="T15" fmla="*/ 16 h 1783"/>
                <a:gd name="T16" fmla="*/ 836 w 1854"/>
                <a:gd name="T17" fmla="*/ 0 h 1783"/>
                <a:gd name="T18" fmla="*/ 962 w 1854"/>
                <a:gd name="T19" fmla="*/ 4 h 1783"/>
                <a:gd name="T20" fmla="*/ 1088 w 1854"/>
                <a:gd name="T21" fmla="*/ 26 h 1783"/>
                <a:gd name="T22" fmla="*/ 1166 w 1854"/>
                <a:gd name="T23" fmla="*/ 50 h 1783"/>
                <a:gd name="T24" fmla="*/ 1270 w 1854"/>
                <a:gd name="T25" fmla="*/ 96 h 1783"/>
                <a:gd name="T26" fmla="*/ 1366 w 1854"/>
                <a:gd name="T27" fmla="*/ 154 h 1783"/>
                <a:gd name="T28" fmla="*/ 1452 w 1854"/>
                <a:gd name="T29" fmla="*/ 224 h 1783"/>
                <a:gd name="T30" fmla="*/ 1530 w 1854"/>
                <a:gd name="T31" fmla="*/ 304 h 1783"/>
                <a:gd name="T32" fmla="*/ 1596 w 1854"/>
                <a:gd name="T33" fmla="*/ 397 h 1783"/>
                <a:gd name="T34" fmla="*/ 1674 w 1854"/>
                <a:gd name="T35" fmla="*/ 529 h 1783"/>
                <a:gd name="T36" fmla="*/ 1698 w 1854"/>
                <a:gd name="T37" fmla="*/ 579 h 1783"/>
                <a:gd name="T38" fmla="*/ 1706 w 1854"/>
                <a:gd name="T39" fmla="*/ 593 h 1783"/>
                <a:gd name="T40" fmla="*/ 1698 w 1854"/>
                <a:gd name="T41" fmla="*/ 813 h 1783"/>
                <a:gd name="T42" fmla="*/ 1722 w 1854"/>
                <a:gd name="T43" fmla="*/ 995 h 1783"/>
                <a:gd name="T44" fmla="*/ 1750 w 1854"/>
                <a:gd name="T45" fmla="*/ 1101 h 1783"/>
                <a:gd name="T46" fmla="*/ 1774 w 1854"/>
                <a:gd name="T47" fmla="*/ 1169 h 1783"/>
                <a:gd name="T48" fmla="*/ 1804 w 1854"/>
                <a:gd name="T49" fmla="*/ 1239 h 1783"/>
                <a:gd name="T50" fmla="*/ 1844 w 1854"/>
                <a:gd name="T51" fmla="*/ 1387 h 1783"/>
                <a:gd name="T52" fmla="*/ 1854 w 1854"/>
                <a:gd name="T53" fmla="*/ 1541 h 1783"/>
                <a:gd name="T54" fmla="*/ 1844 w 1854"/>
                <a:gd name="T55" fmla="*/ 1643 h 1783"/>
                <a:gd name="T56" fmla="*/ 1726 w 1854"/>
                <a:gd name="T57" fmla="*/ 1629 h 1783"/>
                <a:gd name="T58" fmla="*/ 1608 w 1854"/>
                <a:gd name="T59" fmla="*/ 1625 h 1783"/>
                <a:gd name="T60" fmla="*/ 1490 w 1854"/>
                <a:gd name="T61" fmla="*/ 1635 h 1783"/>
                <a:gd name="T62" fmla="*/ 1372 w 1854"/>
                <a:gd name="T63" fmla="*/ 1655 h 1783"/>
                <a:gd name="T64" fmla="*/ 1258 w 1854"/>
                <a:gd name="T65" fmla="*/ 1689 h 1783"/>
                <a:gd name="T66" fmla="*/ 1148 w 1854"/>
                <a:gd name="T67" fmla="*/ 1727 h 1783"/>
                <a:gd name="T68" fmla="*/ 1078 w 1854"/>
                <a:gd name="T69" fmla="*/ 1751 h 1783"/>
                <a:gd name="T70" fmla="*/ 970 w 1854"/>
                <a:gd name="T71" fmla="*/ 1775 h 1783"/>
                <a:gd name="T72" fmla="*/ 860 w 1854"/>
                <a:gd name="T73" fmla="*/ 1783 h 1783"/>
                <a:gd name="T74" fmla="*/ 748 w 1854"/>
                <a:gd name="T75" fmla="*/ 1777 h 1783"/>
                <a:gd name="T76" fmla="*/ 638 w 1854"/>
                <a:gd name="T77" fmla="*/ 1757 h 1783"/>
                <a:gd name="T78" fmla="*/ 566 w 1854"/>
                <a:gd name="T79" fmla="*/ 1735 h 1783"/>
                <a:gd name="T80" fmla="*/ 446 w 1854"/>
                <a:gd name="T81" fmla="*/ 1681 h 1783"/>
                <a:gd name="T82" fmla="*/ 340 w 1854"/>
                <a:gd name="T83" fmla="*/ 1613 h 1783"/>
                <a:gd name="T84" fmla="*/ 246 w 1854"/>
                <a:gd name="T85" fmla="*/ 1529 h 1783"/>
                <a:gd name="T86" fmla="*/ 166 w 1854"/>
                <a:gd name="T87" fmla="*/ 1435 h 1783"/>
                <a:gd name="T88" fmla="*/ 100 w 1854"/>
                <a:gd name="T89" fmla="*/ 1329 h 1783"/>
                <a:gd name="T90" fmla="*/ 50 w 1854"/>
                <a:gd name="T91" fmla="*/ 1215 h 1783"/>
                <a:gd name="T92" fmla="*/ 18 w 1854"/>
                <a:gd name="T93" fmla="*/ 1093 h 1783"/>
                <a:gd name="T94" fmla="*/ 0 w 1854"/>
                <a:gd name="T95" fmla="*/ 967 h 1783"/>
                <a:gd name="T96" fmla="*/ 2 w 1854"/>
                <a:gd name="T97" fmla="*/ 839 h 1783"/>
                <a:gd name="T98" fmla="*/ 24 w 1854"/>
                <a:gd name="T99" fmla="*/ 707 h 1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54" h="1783">
                  <a:moveTo>
                    <a:pt x="48" y="621"/>
                  </a:moveTo>
                  <a:lnTo>
                    <a:pt x="48" y="621"/>
                  </a:lnTo>
                  <a:lnTo>
                    <a:pt x="64" y="577"/>
                  </a:lnTo>
                  <a:lnTo>
                    <a:pt x="80" y="535"/>
                  </a:lnTo>
                  <a:lnTo>
                    <a:pt x="100" y="495"/>
                  </a:lnTo>
                  <a:lnTo>
                    <a:pt x="120" y="455"/>
                  </a:lnTo>
                  <a:lnTo>
                    <a:pt x="142" y="417"/>
                  </a:lnTo>
                  <a:lnTo>
                    <a:pt x="166" y="381"/>
                  </a:lnTo>
                  <a:lnTo>
                    <a:pt x="192" y="346"/>
                  </a:lnTo>
                  <a:lnTo>
                    <a:pt x="220" y="312"/>
                  </a:lnTo>
                  <a:lnTo>
                    <a:pt x="248" y="280"/>
                  </a:lnTo>
                  <a:lnTo>
                    <a:pt x="278" y="250"/>
                  </a:lnTo>
                  <a:lnTo>
                    <a:pt x="308" y="220"/>
                  </a:lnTo>
                  <a:lnTo>
                    <a:pt x="340" y="194"/>
                  </a:lnTo>
                  <a:lnTo>
                    <a:pt x="374" y="168"/>
                  </a:lnTo>
                  <a:lnTo>
                    <a:pt x="408" y="144"/>
                  </a:lnTo>
                  <a:lnTo>
                    <a:pt x="442" y="122"/>
                  </a:lnTo>
                  <a:lnTo>
                    <a:pt x="478" y="100"/>
                  </a:lnTo>
                  <a:lnTo>
                    <a:pt x="516" y="82"/>
                  </a:lnTo>
                  <a:lnTo>
                    <a:pt x="554" y="66"/>
                  </a:lnTo>
                  <a:lnTo>
                    <a:pt x="592" y="50"/>
                  </a:lnTo>
                  <a:lnTo>
                    <a:pt x="632" y="36"/>
                  </a:lnTo>
                  <a:lnTo>
                    <a:pt x="670" y="26"/>
                  </a:lnTo>
                  <a:lnTo>
                    <a:pt x="712" y="16"/>
                  </a:lnTo>
                  <a:lnTo>
                    <a:pt x="752" y="8"/>
                  </a:lnTo>
                  <a:lnTo>
                    <a:pt x="794" y="4"/>
                  </a:lnTo>
                  <a:lnTo>
                    <a:pt x="836" y="0"/>
                  </a:lnTo>
                  <a:lnTo>
                    <a:pt x="876" y="0"/>
                  </a:lnTo>
                  <a:lnTo>
                    <a:pt x="920" y="0"/>
                  </a:lnTo>
                  <a:lnTo>
                    <a:pt x="962" y="4"/>
                  </a:lnTo>
                  <a:lnTo>
                    <a:pt x="1004" y="8"/>
                  </a:lnTo>
                  <a:lnTo>
                    <a:pt x="1046" y="16"/>
                  </a:lnTo>
                  <a:lnTo>
                    <a:pt x="1088" y="26"/>
                  </a:lnTo>
                  <a:lnTo>
                    <a:pt x="1132" y="38"/>
                  </a:lnTo>
                  <a:lnTo>
                    <a:pt x="1132" y="38"/>
                  </a:lnTo>
                  <a:lnTo>
                    <a:pt x="1166" y="50"/>
                  </a:lnTo>
                  <a:lnTo>
                    <a:pt x="1202" y="64"/>
                  </a:lnTo>
                  <a:lnTo>
                    <a:pt x="1236" y="80"/>
                  </a:lnTo>
                  <a:lnTo>
                    <a:pt x="1270" y="96"/>
                  </a:lnTo>
                  <a:lnTo>
                    <a:pt x="1302" y="114"/>
                  </a:lnTo>
                  <a:lnTo>
                    <a:pt x="1334" y="134"/>
                  </a:lnTo>
                  <a:lnTo>
                    <a:pt x="1366" y="154"/>
                  </a:lnTo>
                  <a:lnTo>
                    <a:pt x="1396" y="176"/>
                  </a:lnTo>
                  <a:lnTo>
                    <a:pt x="1424" y="200"/>
                  </a:lnTo>
                  <a:lnTo>
                    <a:pt x="1452" y="224"/>
                  </a:lnTo>
                  <a:lnTo>
                    <a:pt x="1480" y="250"/>
                  </a:lnTo>
                  <a:lnTo>
                    <a:pt x="1506" y="276"/>
                  </a:lnTo>
                  <a:lnTo>
                    <a:pt x="1530" y="304"/>
                  </a:lnTo>
                  <a:lnTo>
                    <a:pt x="1554" y="334"/>
                  </a:lnTo>
                  <a:lnTo>
                    <a:pt x="1576" y="364"/>
                  </a:lnTo>
                  <a:lnTo>
                    <a:pt x="1596" y="397"/>
                  </a:lnTo>
                  <a:lnTo>
                    <a:pt x="1596" y="397"/>
                  </a:lnTo>
                  <a:lnTo>
                    <a:pt x="1642" y="475"/>
                  </a:lnTo>
                  <a:lnTo>
                    <a:pt x="1674" y="529"/>
                  </a:lnTo>
                  <a:lnTo>
                    <a:pt x="1696" y="573"/>
                  </a:lnTo>
                  <a:lnTo>
                    <a:pt x="1696" y="573"/>
                  </a:lnTo>
                  <a:lnTo>
                    <a:pt x="1698" y="579"/>
                  </a:lnTo>
                  <a:lnTo>
                    <a:pt x="1700" y="583"/>
                  </a:lnTo>
                  <a:lnTo>
                    <a:pt x="1706" y="593"/>
                  </a:lnTo>
                  <a:lnTo>
                    <a:pt x="1706" y="593"/>
                  </a:lnTo>
                  <a:lnTo>
                    <a:pt x="1698" y="665"/>
                  </a:lnTo>
                  <a:lnTo>
                    <a:pt x="1696" y="739"/>
                  </a:lnTo>
                  <a:lnTo>
                    <a:pt x="1698" y="813"/>
                  </a:lnTo>
                  <a:lnTo>
                    <a:pt x="1704" y="885"/>
                  </a:lnTo>
                  <a:lnTo>
                    <a:pt x="1714" y="959"/>
                  </a:lnTo>
                  <a:lnTo>
                    <a:pt x="1722" y="995"/>
                  </a:lnTo>
                  <a:lnTo>
                    <a:pt x="1730" y="1031"/>
                  </a:lnTo>
                  <a:lnTo>
                    <a:pt x="1738" y="1065"/>
                  </a:lnTo>
                  <a:lnTo>
                    <a:pt x="1750" y="1101"/>
                  </a:lnTo>
                  <a:lnTo>
                    <a:pt x="1762" y="1135"/>
                  </a:lnTo>
                  <a:lnTo>
                    <a:pt x="1774" y="1169"/>
                  </a:lnTo>
                  <a:lnTo>
                    <a:pt x="1774" y="1169"/>
                  </a:lnTo>
                  <a:lnTo>
                    <a:pt x="1800" y="1229"/>
                  </a:lnTo>
                  <a:lnTo>
                    <a:pt x="1804" y="1239"/>
                  </a:lnTo>
                  <a:lnTo>
                    <a:pt x="1804" y="1239"/>
                  </a:lnTo>
                  <a:lnTo>
                    <a:pt x="1820" y="1287"/>
                  </a:lnTo>
                  <a:lnTo>
                    <a:pt x="1834" y="1337"/>
                  </a:lnTo>
                  <a:lnTo>
                    <a:pt x="1844" y="1387"/>
                  </a:lnTo>
                  <a:lnTo>
                    <a:pt x="1850" y="1437"/>
                  </a:lnTo>
                  <a:lnTo>
                    <a:pt x="1854" y="1489"/>
                  </a:lnTo>
                  <a:lnTo>
                    <a:pt x="1854" y="1541"/>
                  </a:lnTo>
                  <a:lnTo>
                    <a:pt x="1850" y="1591"/>
                  </a:lnTo>
                  <a:lnTo>
                    <a:pt x="1844" y="1643"/>
                  </a:lnTo>
                  <a:lnTo>
                    <a:pt x="1844" y="1643"/>
                  </a:lnTo>
                  <a:lnTo>
                    <a:pt x="1806" y="1637"/>
                  </a:lnTo>
                  <a:lnTo>
                    <a:pt x="1766" y="1631"/>
                  </a:lnTo>
                  <a:lnTo>
                    <a:pt x="1726" y="1629"/>
                  </a:lnTo>
                  <a:lnTo>
                    <a:pt x="1688" y="1625"/>
                  </a:lnTo>
                  <a:lnTo>
                    <a:pt x="1648" y="1625"/>
                  </a:lnTo>
                  <a:lnTo>
                    <a:pt x="1608" y="1625"/>
                  </a:lnTo>
                  <a:lnTo>
                    <a:pt x="1568" y="1627"/>
                  </a:lnTo>
                  <a:lnTo>
                    <a:pt x="1530" y="1631"/>
                  </a:lnTo>
                  <a:lnTo>
                    <a:pt x="1490" y="1635"/>
                  </a:lnTo>
                  <a:lnTo>
                    <a:pt x="1450" y="1641"/>
                  </a:lnTo>
                  <a:lnTo>
                    <a:pt x="1412" y="1647"/>
                  </a:lnTo>
                  <a:lnTo>
                    <a:pt x="1372" y="1655"/>
                  </a:lnTo>
                  <a:lnTo>
                    <a:pt x="1334" y="1665"/>
                  </a:lnTo>
                  <a:lnTo>
                    <a:pt x="1296" y="1677"/>
                  </a:lnTo>
                  <a:lnTo>
                    <a:pt x="1258" y="1689"/>
                  </a:lnTo>
                  <a:lnTo>
                    <a:pt x="1220" y="1701"/>
                  </a:lnTo>
                  <a:lnTo>
                    <a:pt x="1220" y="1701"/>
                  </a:lnTo>
                  <a:lnTo>
                    <a:pt x="1148" y="1727"/>
                  </a:lnTo>
                  <a:lnTo>
                    <a:pt x="1148" y="1727"/>
                  </a:lnTo>
                  <a:lnTo>
                    <a:pt x="1114" y="1739"/>
                  </a:lnTo>
                  <a:lnTo>
                    <a:pt x="1078" y="1751"/>
                  </a:lnTo>
                  <a:lnTo>
                    <a:pt x="1042" y="1761"/>
                  </a:lnTo>
                  <a:lnTo>
                    <a:pt x="1006" y="1769"/>
                  </a:lnTo>
                  <a:lnTo>
                    <a:pt x="970" y="1775"/>
                  </a:lnTo>
                  <a:lnTo>
                    <a:pt x="934" y="1779"/>
                  </a:lnTo>
                  <a:lnTo>
                    <a:pt x="896" y="1783"/>
                  </a:lnTo>
                  <a:lnTo>
                    <a:pt x="860" y="1783"/>
                  </a:lnTo>
                  <a:lnTo>
                    <a:pt x="822" y="1783"/>
                  </a:lnTo>
                  <a:lnTo>
                    <a:pt x="786" y="1781"/>
                  </a:lnTo>
                  <a:lnTo>
                    <a:pt x="748" y="1777"/>
                  </a:lnTo>
                  <a:lnTo>
                    <a:pt x="712" y="1773"/>
                  </a:lnTo>
                  <a:lnTo>
                    <a:pt x="674" y="1765"/>
                  </a:lnTo>
                  <a:lnTo>
                    <a:pt x="638" y="1757"/>
                  </a:lnTo>
                  <a:lnTo>
                    <a:pt x="602" y="1747"/>
                  </a:lnTo>
                  <a:lnTo>
                    <a:pt x="566" y="1735"/>
                  </a:lnTo>
                  <a:lnTo>
                    <a:pt x="566" y="1735"/>
                  </a:lnTo>
                  <a:lnTo>
                    <a:pt x="524" y="1719"/>
                  </a:lnTo>
                  <a:lnTo>
                    <a:pt x="486" y="1701"/>
                  </a:lnTo>
                  <a:lnTo>
                    <a:pt x="446" y="1681"/>
                  </a:lnTo>
                  <a:lnTo>
                    <a:pt x="410" y="1661"/>
                  </a:lnTo>
                  <a:lnTo>
                    <a:pt x="374" y="1637"/>
                  </a:lnTo>
                  <a:lnTo>
                    <a:pt x="340" y="1613"/>
                  </a:lnTo>
                  <a:lnTo>
                    <a:pt x="306" y="1587"/>
                  </a:lnTo>
                  <a:lnTo>
                    <a:pt x="276" y="1559"/>
                  </a:lnTo>
                  <a:lnTo>
                    <a:pt x="246" y="1529"/>
                  </a:lnTo>
                  <a:lnTo>
                    <a:pt x="218" y="1499"/>
                  </a:lnTo>
                  <a:lnTo>
                    <a:pt x="190" y="1467"/>
                  </a:lnTo>
                  <a:lnTo>
                    <a:pt x="166" y="1435"/>
                  </a:lnTo>
                  <a:lnTo>
                    <a:pt x="142" y="1401"/>
                  </a:lnTo>
                  <a:lnTo>
                    <a:pt x="120" y="1365"/>
                  </a:lnTo>
                  <a:lnTo>
                    <a:pt x="100" y="1329"/>
                  </a:lnTo>
                  <a:lnTo>
                    <a:pt x="82" y="1291"/>
                  </a:lnTo>
                  <a:lnTo>
                    <a:pt x="66" y="1253"/>
                  </a:lnTo>
                  <a:lnTo>
                    <a:pt x="50" y="1215"/>
                  </a:lnTo>
                  <a:lnTo>
                    <a:pt x="38" y="1175"/>
                  </a:lnTo>
                  <a:lnTo>
                    <a:pt x="26" y="1135"/>
                  </a:lnTo>
                  <a:lnTo>
                    <a:pt x="18" y="1093"/>
                  </a:lnTo>
                  <a:lnTo>
                    <a:pt x="10" y="1051"/>
                  </a:lnTo>
                  <a:lnTo>
                    <a:pt x="4" y="1009"/>
                  </a:lnTo>
                  <a:lnTo>
                    <a:pt x="0" y="967"/>
                  </a:lnTo>
                  <a:lnTo>
                    <a:pt x="0" y="925"/>
                  </a:lnTo>
                  <a:lnTo>
                    <a:pt x="0" y="881"/>
                  </a:lnTo>
                  <a:lnTo>
                    <a:pt x="2" y="839"/>
                  </a:lnTo>
                  <a:lnTo>
                    <a:pt x="8" y="795"/>
                  </a:lnTo>
                  <a:lnTo>
                    <a:pt x="14" y="751"/>
                  </a:lnTo>
                  <a:lnTo>
                    <a:pt x="24" y="707"/>
                  </a:lnTo>
                  <a:lnTo>
                    <a:pt x="34" y="663"/>
                  </a:lnTo>
                  <a:lnTo>
                    <a:pt x="48" y="621"/>
                  </a:lnTo>
                  <a:close/>
                </a:path>
              </a:pathLst>
            </a:custGeom>
            <a:solidFill>
              <a:schemeClr val="accent6"/>
            </a:solidFill>
            <a:ln w="76200">
              <a:solidFill>
                <a:schemeClr val="bg1"/>
              </a:solidFill>
            </a:ln>
            <a:effectLst>
              <a:outerShdw blurRad="127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274320" tIns="45720" rIns="45720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 err="1"/>
                <a:t>Análise</a:t>
              </a:r>
              <a:r>
                <a:rPr lang="en-US" sz="2400" b="1" dirty="0"/>
                <a:t> de </a:t>
              </a:r>
              <a:r>
                <a:rPr lang="en-US" sz="2400" b="1" dirty="0" err="1"/>
                <a:t>riscos</a:t>
              </a:r>
              <a:endParaRPr lang="en-US" sz="2400" b="1" dirty="0"/>
            </a:p>
          </p:txBody>
        </p:sp>
        <p:sp>
          <p:nvSpPr>
            <p:cNvPr id="40" name="TextBox 21">
              <a:extLst>
                <a:ext uri="{FF2B5EF4-FFF2-40B4-BE49-F238E27FC236}">
                  <a16:creationId xmlns:a16="http://schemas.microsoft.com/office/drawing/2014/main" xmlns="" id="{7EEF7EF4-E2B6-4CF4-8B17-73CB5AB1098A}"/>
                </a:ext>
              </a:extLst>
            </p:cNvPr>
            <p:cNvSpPr txBox="1"/>
            <p:nvPr/>
          </p:nvSpPr>
          <p:spPr>
            <a:xfrm>
              <a:off x="1710910" y="802737"/>
              <a:ext cx="559769" cy="1117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42" name="TextBox 56">
            <a:extLst>
              <a:ext uri="{FF2B5EF4-FFF2-40B4-BE49-F238E27FC236}">
                <a16:creationId xmlns:a16="http://schemas.microsoft.com/office/drawing/2014/main" xmlns="" id="{1807A175-FEDF-4141-B809-5E74236C7BF0}"/>
              </a:ext>
            </a:extLst>
          </p:cNvPr>
          <p:cNvSpPr txBox="1"/>
          <p:nvPr/>
        </p:nvSpPr>
        <p:spPr>
          <a:xfrm>
            <a:off x="480543" y="1717885"/>
            <a:ext cx="5173839" cy="439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2800" b="1" dirty="0"/>
              <a:t>Principais atividades da fase interna das contratações municipais que apresentam fragilidades frequentemente identificadas em Acompanhamentos de Editais: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4110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547F4B-F146-FD4F-B3C6-A98E6924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92" y="1260301"/>
            <a:ext cx="12063808" cy="547729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Estudo Técnico Preliminar (ETP)</a:t>
            </a:r>
            <a:endParaRPr lang="pt-BR" sz="3200" b="1" dirty="0">
              <a:solidFill>
                <a:schemeClr val="accent1"/>
              </a:solidFill>
            </a:endParaRPr>
          </a:p>
        </p:txBody>
      </p:sp>
      <p:grpSp>
        <p:nvGrpSpPr>
          <p:cNvPr id="22" name="Group 108">
            <a:extLst>
              <a:ext uri="{FF2B5EF4-FFF2-40B4-BE49-F238E27FC236}">
                <a16:creationId xmlns:a16="http://schemas.microsoft.com/office/drawing/2014/main" xmlns="" id="{277CB823-E1BF-4550-B565-98A590A03E90}"/>
              </a:ext>
            </a:extLst>
          </p:cNvPr>
          <p:cNvGrpSpPr/>
          <p:nvPr/>
        </p:nvGrpSpPr>
        <p:grpSpPr>
          <a:xfrm>
            <a:off x="1682126" y="1885162"/>
            <a:ext cx="10381682" cy="2004774"/>
            <a:chOff x="1878643" y="1708428"/>
            <a:chExt cx="3492078" cy="2004774"/>
          </a:xfrm>
        </p:grpSpPr>
        <p:sp>
          <p:nvSpPr>
            <p:cNvPr id="23" name="Rectangle 109">
              <a:extLst>
                <a:ext uri="{FF2B5EF4-FFF2-40B4-BE49-F238E27FC236}">
                  <a16:creationId xmlns:a16="http://schemas.microsoft.com/office/drawing/2014/main" xmlns="" id="{0F393634-E001-40E8-97FA-29DA60BD40B1}"/>
                </a:ext>
              </a:extLst>
            </p:cNvPr>
            <p:cNvSpPr/>
            <p:nvPr/>
          </p:nvSpPr>
          <p:spPr>
            <a:xfrm>
              <a:off x="1878643" y="1708428"/>
              <a:ext cx="34920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chemeClr val="tx2">
                      <a:lumMod val="90000"/>
                      <a:lumOff val="10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Ausência</a:t>
              </a:r>
              <a:r>
                <a:rPr lang="en-US" sz="2400" b="1" dirty="0">
                  <a:solidFill>
                    <a:schemeClr val="tx2">
                      <a:lumMod val="90000"/>
                      <a:lumOff val="10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de </a:t>
              </a:r>
              <a:r>
                <a:rPr lang="en-US" sz="2400" b="1" dirty="0" err="1">
                  <a:solidFill>
                    <a:schemeClr val="tx2">
                      <a:lumMod val="90000"/>
                      <a:lumOff val="10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elaboração</a:t>
              </a:r>
              <a:r>
                <a:rPr lang="en-US" sz="2400" b="1" dirty="0">
                  <a:solidFill>
                    <a:schemeClr val="tx2">
                      <a:lumMod val="90000"/>
                      <a:lumOff val="10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do ETP</a:t>
              </a:r>
            </a:p>
          </p:txBody>
        </p:sp>
        <p:sp>
          <p:nvSpPr>
            <p:cNvPr id="25" name="Rectangle 111">
              <a:extLst>
                <a:ext uri="{FF2B5EF4-FFF2-40B4-BE49-F238E27FC236}">
                  <a16:creationId xmlns:a16="http://schemas.microsoft.com/office/drawing/2014/main" xmlns="" id="{32B746FC-308A-4CDB-9B5F-4B5AE7F44E2D}"/>
                </a:ext>
              </a:extLst>
            </p:cNvPr>
            <p:cNvSpPr/>
            <p:nvPr/>
          </p:nvSpPr>
          <p:spPr>
            <a:xfrm>
              <a:off x="1878644" y="2143542"/>
              <a:ext cx="349207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b="1" dirty="0"/>
                <a:t>Problema: </a:t>
              </a:r>
              <a:r>
                <a:rPr lang="pt-BR" sz="1600" dirty="0"/>
                <a:t>dispensa do procedimento por se tratar de soluções submetidas a procedimentos de padronização ou que constem em catálogo eletrônico de padronização de bens e serviços (</a:t>
              </a:r>
              <a:r>
                <a:rPr lang="it-IT" sz="1600" dirty="0"/>
                <a:t>IN n° 1/2023/SEGES), </a:t>
              </a:r>
              <a:r>
                <a:rPr lang="pt-BR" sz="1600" dirty="0"/>
                <a:t>violando o inciso I e §1º do artigo 18 da LF nº 14.133/21.</a:t>
              </a:r>
              <a:r>
                <a:rPr lang="it-IT" sz="1600" dirty="0"/>
                <a:t> </a:t>
              </a:r>
              <a:r>
                <a:rPr lang="pt-BR" sz="1600" dirty="0"/>
                <a:t>(e-TCM 14879/2023). </a:t>
              </a:r>
            </a:p>
            <a:p>
              <a:r>
                <a:rPr lang="pt-BR" sz="1600" b="1" dirty="0"/>
                <a:t>Riscos: </a:t>
              </a:r>
              <a:r>
                <a:rPr lang="pt-BR" sz="1600" dirty="0"/>
                <a:t>desconsideração das peculiaridades do objeto e inviabilidade de análise da </a:t>
              </a:r>
              <a:r>
                <a:rPr lang="pt-BR" sz="1600" dirty="0" err="1"/>
                <a:t>vantajosidade</a:t>
              </a:r>
              <a:r>
                <a:rPr lang="pt-BR" sz="1600" dirty="0"/>
                <a:t> da modelagem adotada para a contratação.</a:t>
              </a:r>
              <a:endParaRPr lang="en-US" sz="1600" dirty="0"/>
            </a:p>
          </p:txBody>
        </p:sp>
      </p:grpSp>
      <p:grpSp>
        <p:nvGrpSpPr>
          <p:cNvPr id="29" name="Group 112">
            <a:extLst>
              <a:ext uri="{FF2B5EF4-FFF2-40B4-BE49-F238E27FC236}">
                <a16:creationId xmlns:a16="http://schemas.microsoft.com/office/drawing/2014/main" xmlns="" id="{DD11B987-4F9B-4E32-89D2-F6B87897C8A9}"/>
              </a:ext>
            </a:extLst>
          </p:cNvPr>
          <p:cNvGrpSpPr/>
          <p:nvPr/>
        </p:nvGrpSpPr>
        <p:grpSpPr>
          <a:xfrm>
            <a:off x="1682127" y="3928563"/>
            <a:ext cx="9956494" cy="2419605"/>
            <a:chOff x="1878643" y="1708428"/>
            <a:chExt cx="3492077" cy="2419605"/>
          </a:xfrm>
        </p:grpSpPr>
        <p:sp>
          <p:nvSpPr>
            <p:cNvPr id="30" name="Rectangle 113">
              <a:extLst>
                <a:ext uri="{FF2B5EF4-FFF2-40B4-BE49-F238E27FC236}">
                  <a16:creationId xmlns:a16="http://schemas.microsoft.com/office/drawing/2014/main" xmlns="" id="{E92447AA-A431-493F-8220-89F866BB0FCF}"/>
                </a:ext>
              </a:extLst>
            </p:cNvPr>
            <p:cNvSpPr/>
            <p:nvPr/>
          </p:nvSpPr>
          <p:spPr>
            <a:xfrm>
              <a:off x="1878643" y="1708428"/>
              <a:ext cx="34920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Ausência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de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justificativas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para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não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abordar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incisos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do art. 18 da LF 14.133/21</a:t>
              </a:r>
            </a:p>
          </p:txBody>
        </p:sp>
        <p:sp>
          <p:nvSpPr>
            <p:cNvPr id="31" name="Rectangle 114">
              <a:extLst>
                <a:ext uri="{FF2B5EF4-FFF2-40B4-BE49-F238E27FC236}">
                  <a16:creationId xmlns:a16="http://schemas.microsoft.com/office/drawing/2014/main" xmlns="" id="{2F12C900-7CF8-42FA-BCBD-039D3A9A0F8F}"/>
                </a:ext>
              </a:extLst>
            </p:cNvPr>
            <p:cNvSpPr/>
            <p:nvPr/>
          </p:nvSpPr>
          <p:spPr>
            <a:xfrm>
              <a:off x="1878643" y="2558373"/>
              <a:ext cx="349207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b="1" dirty="0"/>
                <a:t>Problema: </a:t>
              </a:r>
              <a:r>
                <a:rPr lang="pt-BR" sz="1600" dirty="0"/>
                <a:t>falta de justificativas quanto a não abordar os incisos do § 1º do art. 18 da LF nº 14.133/21 considerados não obrigatórios (II, III, V, VII, IX, X, XI e XII) (e-TCM 15165/2023, 12324/2023, 12754/2023). </a:t>
              </a:r>
            </a:p>
            <a:p>
              <a:r>
                <a:rPr lang="pt-BR" sz="1600" b="1" dirty="0"/>
                <a:t>Riscos: </a:t>
              </a:r>
              <a:r>
                <a:rPr lang="pt-BR" sz="1600" dirty="0"/>
                <a:t>inviabilidade de análise de informações relevantes para as contratações, tais como a relação com o plano anual de contratações, alternativas de mercado etc. </a:t>
              </a:r>
              <a:endParaRPr lang="en-US" sz="1600" dirty="0"/>
            </a:p>
          </p:txBody>
        </p:sp>
      </p:grpSp>
      <p:grpSp>
        <p:nvGrpSpPr>
          <p:cNvPr id="35" name="Circle1">
            <a:extLst>
              <a:ext uri="{FF2B5EF4-FFF2-40B4-BE49-F238E27FC236}">
                <a16:creationId xmlns:a16="http://schemas.microsoft.com/office/drawing/2014/main" xmlns="" id="{8168146B-5C68-4701-88A1-DA42E3F3E667}"/>
              </a:ext>
            </a:extLst>
          </p:cNvPr>
          <p:cNvGrpSpPr/>
          <p:nvPr/>
        </p:nvGrpSpPr>
        <p:grpSpPr>
          <a:xfrm>
            <a:off x="427174" y="1915960"/>
            <a:ext cx="1022500" cy="1022500"/>
            <a:chOff x="1039736" y="1971929"/>
            <a:chExt cx="1022500" cy="1022500"/>
          </a:xfrm>
        </p:grpSpPr>
        <p:sp>
          <p:nvSpPr>
            <p:cNvPr id="36" name="Oval 62">
              <a:extLst>
                <a:ext uri="{FF2B5EF4-FFF2-40B4-BE49-F238E27FC236}">
                  <a16:creationId xmlns:a16="http://schemas.microsoft.com/office/drawing/2014/main" xmlns="" id="{EFB9E827-1137-4CE3-8B03-735BA143FB92}"/>
                </a:ext>
              </a:extLst>
            </p:cNvPr>
            <p:cNvSpPr/>
            <p:nvPr/>
          </p:nvSpPr>
          <p:spPr>
            <a:xfrm>
              <a:off x="1039736" y="1971929"/>
              <a:ext cx="1022500" cy="1022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7" name="Picture 21" descr="Icon&#10;&#10;Description automatically generated">
              <a:extLst>
                <a:ext uri="{FF2B5EF4-FFF2-40B4-BE49-F238E27FC236}">
                  <a16:creationId xmlns:a16="http://schemas.microsoft.com/office/drawing/2014/main" xmlns="" id="{7B2A860C-3F5A-4A4F-9C45-2AD0AEF48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058" y="2252741"/>
              <a:ext cx="702170" cy="516052"/>
            </a:xfrm>
            <a:prstGeom prst="rect">
              <a:avLst/>
            </a:prstGeom>
          </p:spPr>
        </p:pic>
      </p:grpSp>
      <p:grpSp>
        <p:nvGrpSpPr>
          <p:cNvPr id="38" name="Circle2">
            <a:extLst>
              <a:ext uri="{FF2B5EF4-FFF2-40B4-BE49-F238E27FC236}">
                <a16:creationId xmlns:a16="http://schemas.microsoft.com/office/drawing/2014/main" xmlns="" id="{10DBF52C-FDF0-46C2-B23E-49314B9B9AB2}"/>
              </a:ext>
            </a:extLst>
          </p:cNvPr>
          <p:cNvGrpSpPr/>
          <p:nvPr/>
        </p:nvGrpSpPr>
        <p:grpSpPr>
          <a:xfrm>
            <a:off x="427174" y="3974760"/>
            <a:ext cx="1022500" cy="1022500"/>
            <a:chOff x="1039736" y="3355757"/>
            <a:chExt cx="1022500" cy="1022500"/>
          </a:xfrm>
        </p:grpSpPr>
        <p:sp>
          <p:nvSpPr>
            <p:cNvPr id="39" name="Oval 64">
              <a:extLst>
                <a:ext uri="{FF2B5EF4-FFF2-40B4-BE49-F238E27FC236}">
                  <a16:creationId xmlns:a16="http://schemas.microsoft.com/office/drawing/2014/main" xmlns="" id="{C544E280-57E1-4729-9773-DBA1BE0ECAE1}"/>
                </a:ext>
              </a:extLst>
            </p:cNvPr>
            <p:cNvSpPr/>
            <p:nvPr/>
          </p:nvSpPr>
          <p:spPr>
            <a:xfrm>
              <a:off x="1039736" y="3355757"/>
              <a:ext cx="1022500" cy="1022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23" descr="Icon&#10;&#10;Description automatically generated">
              <a:extLst>
                <a:ext uri="{FF2B5EF4-FFF2-40B4-BE49-F238E27FC236}">
                  <a16:creationId xmlns:a16="http://schemas.microsoft.com/office/drawing/2014/main" xmlns="" id="{13F913C1-1315-4619-9C8C-3511AB7FD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626" y="3564467"/>
              <a:ext cx="544808" cy="5950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099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547F4B-F146-FD4F-B3C6-A98E6924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92" y="1260301"/>
            <a:ext cx="12063808" cy="547729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Estudo Técnico Preliminar (ETP)</a:t>
            </a:r>
            <a:endParaRPr lang="pt-BR" sz="3200" b="1" dirty="0">
              <a:solidFill>
                <a:schemeClr val="accent1"/>
              </a:solidFill>
            </a:endParaRPr>
          </a:p>
        </p:txBody>
      </p:sp>
      <p:grpSp>
        <p:nvGrpSpPr>
          <p:cNvPr id="32" name="Group 115">
            <a:extLst>
              <a:ext uri="{FF2B5EF4-FFF2-40B4-BE49-F238E27FC236}">
                <a16:creationId xmlns:a16="http://schemas.microsoft.com/office/drawing/2014/main" xmlns="" id="{B959AF4C-D33B-43CD-9AB7-1C8C2FFA46AE}"/>
              </a:ext>
            </a:extLst>
          </p:cNvPr>
          <p:cNvGrpSpPr/>
          <p:nvPr/>
        </p:nvGrpSpPr>
        <p:grpSpPr>
          <a:xfrm>
            <a:off x="1699544" y="2284652"/>
            <a:ext cx="10240579" cy="3506548"/>
            <a:chOff x="1878643" y="1708428"/>
            <a:chExt cx="3492077" cy="2826194"/>
          </a:xfrm>
        </p:grpSpPr>
        <p:sp>
          <p:nvSpPr>
            <p:cNvPr id="33" name="Rectangle 116">
              <a:extLst>
                <a:ext uri="{FF2B5EF4-FFF2-40B4-BE49-F238E27FC236}">
                  <a16:creationId xmlns:a16="http://schemas.microsoft.com/office/drawing/2014/main" xmlns="" id="{BB0ACD72-B8BB-46FD-B7F0-4DB246A716B9}"/>
                </a:ext>
              </a:extLst>
            </p:cNvPr>
            <p:cNvSpPr/>
            <p:nvPr/>
          </p:nvSpPr>
          <p:spPr>
            <a:xfrm>
              <a:off x="1878643" y="1708428"/>
              <a:ext cx="34920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Ausência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da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estimativa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e/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ou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do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embasamento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dos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quantitativos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117">
              <a:extLst>
                <a:ext uri="{FF2B5EF4-FFF2-40B4-BE49-F238E27FC236}">
                  <a16:creationId xmlns:a16="http://schemas.microsoft.com/office/drawing/2014/main" xmlns="" id="{01D262AD-30BA-4A5D-BE37-AB23AD444C41}"/>
                </a:ext>
              </a:extLst>
            </p:cNvPr>
            <p:cNvSpPr/>
            <p:nvPr/>
          </p:nvSpPr>
          <p:spPr>
            <a:xfrm>
              <a:off x="1878643" y="2472519"/>
              <a:ext cx="3492077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b="1" dirty="0"/>
                <a:t>Problema: </a:t>
              </a:r>
              <a:r>
                <a:rPr lang="pt-BR" sz="1600" dirty="0"/>
                <a:t>ausência de efetiva demonstração de estimativas das quantidades para a contratação, acompanhadas das memórias de cálculo e dos documentos que lhes dão suporte, que considerem interdependências com outras contratações, de modo a possibilitar economia de escala, em violação ao inciso IV do art. 18 da LF nº 14.133/2021 (e-TCM 15165/2023, 12324/2023).</a:t>
              </a:r>
            </a:p>
            <a:p>
              <a:r>
                <a:rPr lang="pt-BR" sz="1600" b="1" dirty="0"/>
                <a:t>Riscos: </a:t>
              </a:r>
              <a:r>
                <a:rPr lang="pt-BR" sz="1600" dirty="0"/>
                <a:t>contratação não ser capaz de atender adequadamente às necessidades da administração pública, gastos excessivos e desperdício de recursos públicos, desequilíbrio econômico-financeiro do contrato etc.</a:t>
              </a:r>
              <a:endParaRPr lang="en-US" sz="1600" b="1" dirty="0"/>
            </a:p>
          </p:txBody>
        </p:sp>
      </p:grpSp>
      <p:grpSp>
        <p:nvGrpSpPr>
          <p:cNvPr id="41" name="Circle3">
            <a:extLst>
              <a:ext uri="{FF2B5EF4-FFF2-40B4-BE49-F238E27FC236}">
                <a16:creationId xmlns:a16="http://schemas.microsoft.com/office/drawing/2014/main" xmlns="" id="{24721902-8D73-4B07-9211-F3C7BE01DAE7}"/>
              </a:ext>
            </a:extLst>
          </p:cNvPr>
          <p:cNvGrpSpPr/>
          <p:nvPr/>
        </p:nvGrpSpPr>
        <p:grpSpPr>
          <a:xfrm>
            <a:off x="444590" y="2346248"/>
            <a:ext cx="1100749" cy="1022500"/>
            <a:chOff x="1039736" y="4739586"/>
            <a:chExt cx="1022500" cy="1022500"/>
          </a:xfrm>
        </p:grpSpPr>
        <p:sp>
          <p:nvSpPr>
            <p:cNvPr id="42" name="Oval 74">
              <a:extLst>
                <a:ext uri="{FF2B5EF4-FFF2-40B4-BE49-F238E27FC236}">
                  <a16:creationId xmlns:a16="http://schemas.microsoft.com/office/drawing/2014/main" xmlns="" id="{B3C54EDC-8E30-4FFB-91BB-A92ADC2BBF71}"/>
                </a:ext>
              </a:extLst>
            </p:cNvPr>
            <p:cNvSpPr/>
            <p:nvPr/>
          </p:nvSpPr>
          <p:spPr>
            <a:xfrm>
              <a:off x="1039736" y="4739586"/>
              <a:ext cx="1022500" cy="102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2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xmlns="" id="{04D5349E-4EC6-4C19-A90E-7B1DF0727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969" y="4995332"/>
              <a:ext cx="658859" cy="477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161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547F4B-F146-FD4F-B3C6-A98E6924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92" y="1260301"/>
            <a:ext cx="12063808" cy="547729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Orçamento</a:t>
            </a:r>
            <a:endParaRPr lang="pt-BR" sz="3200" b="1" dirty="0">
              <a:solidFill>
                <a:schemeClr val="accent1"/>
              </a:solidFill>
            </a:endParaRPr>
          </a:p>
        </p:txBody>
      </p:sp>
      <p:grpSp>
        <p:nvGrpSpPr>
          <p:cNvPr id="21" name="Group 118">
            <a:extLst>
              <a:ext uri="{FF2B5EF4-FFF2-40B4-BE49-F238E27FC236}">
                <a16:creationId xmlns:a16="http://schemas.microsoft.com/office/drawing/2014/main" xmlns="" id="{2030E62B-0362-46A2-8B26-2AD974917937}"/>
              </a:ext>
            </a:extLst>
          </p:cNvPr>
          <p:cNvGrpSpPr/>
          <p:nvPr/>
        </p:nvGrpSpPr>
        <p:grpSpPr>
          <a:xfrm>
            <a:off x="1619333" y="1692546"/>
            <a:ext cx="10187965" cy="1935105"/>
            <a:chOff x="1878643" y="1708428"/>
            <a:chExt cx="3492078" cy="1935105"/>
          </a:xfrm>
        </p:grpSpPr>
        <p:sp>
          <p:nvSpPr>
            <p:cNvPr id="24" name="Rectangle 119">
              <a:extLst>
                <a:ext uri="{FF2B5EF4-FFF2-40B4-BE49-F238E27FC236}">
                  <a16:creationId xmlns:a16="http://schemas.microsoft.com/office/drawing/2014/main" xmlns="" id="{6ED0C493-0FC7-420B-91B6-6F536AA955CB}"/>
                </a:ext>
              </a:extLst>
            </p:cNvPr>
            <p:cNvSpPr/>
            <p:nvPr/>
          </p:nvSpPr>
          <p:spPr>
            <a:xfrm>
              <a:off x="1878643" y="1708428"/>
              <a:ext cx="34920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chemeClr val="accent4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Pesquisa</a:t>
              </a: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de </a:t>
              </a:r>
              <a:r>
                <a:rPr lang="en-US" sz="2400" b="1" dirty="0" err="1">
                  <a:solidFill>
                    <a:schemeClr val="accent4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preços</a:t>
              </a: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baseada</a:t>
              </a: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apenas</a:t>
              </a: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um </a:t>
              </a:r>
              <a:r>
                <a:rPr lang="en-US" sz="2400" b="1" dirty="0" err="1">
                  <a:solidFill>
                    <a:schemeClr val="accent4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parâmetro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120">
              <a:extLst>
                <a:ext uri="{FF2B5EF4-FFF2-40B4-BE49-F238E27FC236}">
                  <a16:creationId xmlns:a16="http://schemas.microsoft.com/office/drawing/2014/main" xmlns="" id="{4BC2C531-D283-429F-B34F-F4DB1268BB1D}"/>
                </a:ext>
              </a:extLst>
            </p:cNvPr>
            <p:cNvSpPr/>
            <p:nvPr/>
          </p:nvSpPr>
          <p:spPr>
            <a:xfrm>
              <a:off x="1878644" y="2073873"/>
              <a:ext cx="349207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b="1" dirty="0"/>
                <a:t>Problema: </a:t>
              </a:r>
              <a:r>
                <a:rPr lang="pt-BR" sz="1600" dirty="0"/>
                <a:t>concentração da pesquisa de preços em uma única fonte de informações (ora bancos de preços, ora consultas ao mercado), levando a um valor estimado da contratação incompatível com os valores praticados no mercado, contrariando o artigo 23 da LF nº 14.133/21 (e-TCM 3013/2023, 12324/2023).</a:t>
              </a:r>
            </a:p>
            <a:p>
              <a:r>
                <a:rPr lang="pt-BR" sz="1600" b="1" dirty="0"/>
                <a:t>Riscos: </a:t>
              </a:r>
              <a:r>
                <a:rPr lang="pt-BR" sz="1600" dirty="0"/>
                <a:t>possível sobrepreço (ou preço inexequível), violação do princípio da economicidade, falta de competitividade no processo licitatório, questionamentos por parte dos concorrentes ou mesmo à impugnação do processo licitatório, direcionamento da contratação, comprometimento da lisura e transparência do processo licitatório etc.</a:t>
              </a:r>
              <a:endParaRPr lang="en-US" sz="1600" b="1" dirty="0"/>
            </a:p>
          </p:txBody>
        </p:sp>
      </p:grpSp>
      <p:grpSp>
        <p:nvGrpSpPr>
          <p:cNvPr id="27" name="Group 121">
            <a:extLst>
              <a:ext uri="{FF2B5EF4-FFF2-40B4-BE49-F238E27FC236}">
                <a16:creationId xmlns:a16="http://schemas.microsoft.com/office/drawing/2014/main" xmlns="" id="{812666D3-B2AF-44CE-ACBC-4654D0DCEA6C}"/>
              </a:ext>
            </a:extLst>
          </p:cNvPr>
          <p:cNvGrpSpPr/>
          <p:nvPr/>
        </p:nvGrpSpPr>
        <p:grpSpPr>
          <a:xfrm>
            <a:off x="1619334" y="4430843"/>
            <a:ext cx="10187961" cy="1732429"/>
            <a:chOff x="1878643" y="1708428"/>
            <a:chExt cx="3492078" cy="1732429"/>
          </a:xfrm>
        </p:grpSpPr>
        <p:sp>
          <p:nvSpPr>
            <p:cNvPr id="28" name="Rectangle 122">
              <a:extLst>
                <a:ext uri="{FF2B5EF4-FFF2-40B4-BE49-F238E27FC236}">
                  <a16:creationId xmlns:a16="http://schemas.microsoft.com/office/drawing/2014/main" xmlns="" id="{811916CA-FF33-409D-AFF1-6CE419EDC876}"/>
                </a:ext>
              </a:extLst>
            </p:cNvPr>
            <p:cNvSpPr/>
            <p:nvPr/>
          </p:nvSpPr>
          <p:spPr>
            <a:xfrm>
              <a:off x="1878643" y="1708428"/>
              <a:ext cx="34920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chemeClr val="accent5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Fragilidade</a:t>
              </a:r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no </a:t>
              </a:r>
              <a:r>
                <a:rPr lang="en-US" sz="2400" b="1" dirty="0" err="1">
                  <a:solidFill>
                    <a:schemeClr val="accent5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dimensionamento</a:t>
              </a:r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5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orçamentário</a:t>
              </a:r>
              <a:endParaRPr lang="en-US" sz="2400" b="1" dirty="0">
                <a:solidFill>
                  <a:schemeClr val="accent5">
                    <a:lumMod val="7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123">
              <a:extLst>
                <a:ext uri="{FF2B5EF4-FFF2-40B4-BE49-F238E27FC236}">
                  <a16:creationId xmlns:a16="http://schemas.microsoft.com/office/drawing/2014/main" xmlns="" id="{0F387A45-3688-4094-949D-17218DC5429A}"/>
                </a:ext>
              </a:extLst>
            </p:cNvPr>
            <p:cNvSpPr/>
            <p:nvPr/>
          </p:nvSpPr>
          <p:spPr>
            <a:xfrm>
              <a:off x="1878644" y="2117418"/>
              <a:ext cx="349207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b="1" dirty="0"/>
                <a:t>Problema: </a:t>
              </a:r>
              <a:r>
                <a:rPr lang="pt-BR" sz="1600" dirty="0"/>
                <a:t>orçamentos mal dimensionados, com diversas impropriedades na composição dos custos, nos históricos de consumo dos bens ou serviços, no levantamento da demanda adequada, o que viola o estabelecido nos art. 5º, art. 40 - inciso III e art. 23 da LF nº 14.133/2021 (e-TCM 15165/2023, 3013/2023, 14879/2023, 12754/2023). </a:t>
              </a:r>
            </a:p>
            <a:p>
              <a:r>
                <a:rPr lang="pt-BR" sz="1600" b="1" dirty="0"/>
                <a:t>Riscos: </a:t>
              </a:r>
              <a:r>
                <a:rPr lang="pt-BR" sz="1600" dirty="0"/>
                <a:t>contratações com sobrepreço ou com preços manifestamente inexequíveis e superfaturamento na execução dos contratos, entre outros. </a:t>
              </a:r>
              <a:endParaRPr lang="en-US" sz="1600" dirty="0"/>
            </a:p>
          </p:txBody>
        </p:sp>
      </p:grpSp>
      <p:grpSp>
        <p:nvGrpSpPr>
          <p:cNvPr id="48" name="Circle4">
            <a:extLst>
              <a:ext uri="{FF2B5EF4-FFF2-40B4-BE49-F238E27FC236}">
                <a16:creationId xmlns:a16="http://schemas.microsoft.com/office/drawing/2014/main" xmlns="" id="{D0758B21-AFCF-4C60-8994-1E6F9AC4A61B}"/>
              </a:ext>
            </a:extLst>
          </p:cNvPr>
          <p:cNvGrpSpPr/>
          <p:nvPr/>
        </p:nvGrpSpPr>
        <p:grpSpPr>
          <a:xfrm>
            <a:off x="380184" y="1723344"/>
            <a:ext cx="1022500" cy="1022500"/>
            <a:chOff x="6381491" y="1971929"/>
            <a:chExt cx="1022500" cy="1022500"/>
          </a:xfrm>
        </p:grpSpPr>
        <p:sp>
          <p:nvSpPr>
            <p:cNvPr id="49" name="Oval 75">
              <a:extLst>
                <a:ext uri="{FF2B5EF4-FFF2-40B4-BE49-F238E27FC236}">
                  <a16:creationId xmlns:a16="http://schemas.microsoft.com/office/drawing/2014/main" xmlns="" id="{F918C6C0-456C-4C22-8456-866D1C80A6C3}"/>
                </a:ext>
              </a:extLst>
            </p:cNvPr>
            <p:cNvSpPr/>
            <p:nvPr/>
          </p:nvSpPr>
          <p:spPr>
            <a:xfrm>
              <a:off x="6381491" y="1971929"/>
              <a:ext cx="1022500" cy="1022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27" descr="Icon&#10;&#10;Description automatically generated">
              <a:extLst>
                <a:ext uri="{FF2B5EF4-FFF2-40B4-BE49-F238E27FC236}">
                  <a16:creationId xmlns:a16="http://schemas.microsoft.com/office/drawing/2014/main" xmlns="" id="{59ABC979-5CC9-4AAF-ADEC-02093FA45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2920" y="2225978"/>
              <a:ext cx="542946" cy="629402"/>
            </a:xfrm>
            <a:prstGeom prst="rect">
              <a:avLst/>
            </a:prstGeom>
          </p:spPr>
        </p:pic>
      </p:grpSp>
      <p:grpSp>
        <p:nvGrpSpPr>
          <p:cNvPr id="51" name="Circle5">
            <a:extLst>
              <a:ext uri="{FF2B5EF4-FFF2-40B4-BE49-F238E27FC236}">
                <a16:creationId xmlns:a16="http://schemas.microsoft.com/office/drawing/2014/main" xmlns="" id="{CF12A711-84A0-42B4-A3B0-E3F49707BC21}"/>
              </a:ext>
            </a:extLst>
          </p:cNvPr>
          <p:cNvGrpSpPr/>
          <p:nvPr/>
        </p:nvGrpSpPr>
        <p:grpSpPr>
          <a:xfrm>
            <a:off x="380184" y="4477040"/>
            <a:ext cx="1022500" cy="1022500"/>
            <a:chOff x="6381491" y="3355757"/>
            <a:chExt cx="1022500" cy="1022500"/>
          </a:xfrm>
        </p:grpSpPr>
        <p:sp>
          <p:nvSpPr>
            <p:cNvPr id="52" name="Oval 76">
              <a:extLst>
                <a:ext uri="{FF2B5EF4-FFF2-40B4-BE49-F238E27FC236}">
                  <a16:creationId xmlns:a16="http://schemas.microsoft.com/office/drawing/2014/main" xmlns="" id="{471187F8-4CC0-434B-B925-0851A6B9D930}"/>
                </a:ext>
              </a:extLst>
            </p:cNvPr>
            <p:cNvSpPr/>
            <p:nvPr/>
          </p:nvSpPr>
          <p:spPr>
            <a:xfrm>
              <a:off x="6381491" y="3355757"/>
              <a:ext cx="1022500" cy="1022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29" descr="Icon&#10;&#10;Description automatically generated">
              <a:extLst>
                <a:ext uri="{FF2B5EF4-FFF2-40B4-BE49-F238E27FC236}">
                  <a16:creationId xmlns:a16="http://schemas.microsoft.com/office/drawing/2014/main" xmlns="" id="{58B12A06-F5B7-4A16-BB9E-04E30BA51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7677" y="3533507"/>
              <a:ext cx="608989" cy="650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004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E95581-9770-D1CA-97EF-C954DE34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256"/>
            <a:ext cx="10515600" cy="1325563"/>
          </a:xfrm>
        </p:spPr>
        <p:txBody>
          <a:bodyPr/>
          <a:lstStyle/>
          <a:p>
            <a:r>
              <a:rPr lang="pt-BR" b="1" dirty="0"/>
              <a:t>Apresentação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669DB8B3-44C7-4A82-8060-970BD1410EF1}"/>
              </a:ext>
            </a:extLst>
          </p:cNvPr>
          <p:cNvSpPr txBox="1"/>
          <p:nvPr/>
        </p:nvSpPr>
        <p:spPr>
          <a:xfrm>
            <a:off x="1874346" y="2337116"/>
            <a:ext cx="4122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NLLC e o contexto normativo na cidade de São Paulo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34621EEA-801D-4CAC-9229-0212DDC64253}"/>
              </a:ext>
            </a:extLst>
          </p:cNvPr>
          <p:cNvSpPr txBox="1"/>
          <p:nvPr/>
        </p:nvSpPr>
        <p:spPr>
          <a:xfrm>
            <a:off x="7724503" y="2180932"/>
            <a:ext cx="4032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Procedimentos adotados pelo TCMSP nas fiscalizações das contratações públicas 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EF17EE38-B60E-4603-A9F4-9B1B1A34E07D}"/>
              </a:ext>
            </a:extLst>
          </p:cNvPr>
          <p:cNvSpPr txBox="1"/>
          <p:nvPr/>
        </p:nvSpPr>
        <p:spPr>
          <a:xfrm>
            <a:off x="1874346" y="4213164"/>
            <a:ext cx="4091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ea typeface="Calibri Light" charset="0"/>
                <a:cs typeface="Calibri Light" charset="0"/>
              </a:rPr>
              <a:t>Resultados</a:t>
            </a:r>
            <a:r>
              <a:rPr lang="en-US" sz="2000" b="1" dirty="0">
                <a:ea typeface="Calibri Light" charset="0"/>
                <a:cs typeface="Calibri Light" charset="0"/>
              </a:rPr>
              <a:t> </a:t>
            </a:r>
            <a:r>
              <a:rPr lang="en-US" sz="2000" b="1" dirty="0" err="1">
                <a:ea typeface="Calibri Light" charset="0"/>
                <a:cs typeface="Calibri Light" charset="0"/>
              </a:rPr>
              <a:t>recorrentes</a:t>
            </a:r>
            <a:r>
              <a:rPr lang="en-US" sz="2000" b="1" dirty="0">
                <a:ea typeface="Calibri Light" charset="0"/>
                <a:cs typeface="Calibri Light" charset="0"/>
              </a:rPr>
              <a:t> </a:t>
            </a:r>
            <a:r>
              <a:rPr lang="en-US" sz="2000" b="1" dirty="0" err="1">
                <a:ea typeface="Calibri Light" charset="0"/>
                <a:cs typeface="Calibri Light" charset="0"/>
              </a:rPr>
              <a:t>nas</a:t>
            </a:r>
            <a:r>
              <a:rPr lang="en-US" sz="2000" b="1" dirty="0">
                <a:ea typeface="Calibri Light" charset="0"/>
                <a:cs typeface="Calibri Light" charset="0"/>
              </a:rPr>
              <a:t> </a:t>
            </a:r>
            <a:r>
              <a:rPr lang="en-US" sz="2000" b="1" dirty="0" err="1">
                <a:ea typeface="Calibri Light" charset="0"/>
                <a:cs typeface="Calibri Light" charset="0"/>
              </a:rPr>
              <a:t>fiscalizações</a:t>
            </a:r>
            <a:r>
              <a:rPr lang="en-US" sz="2000" b="1" dirty="0">
                <a:ea typeface="Calibri Light" charset="0"/>
                <a:cs typeface="Calibri Light" charset="0"/>
              </a:rPr>
              <a:t> de </a:t>
            </a:r>
            <a:r>
              <a:rPr lang="en-US" sz="2000" b="1" dirty="0" err="1">
                <a:ea typeface="Calibri Light" charset="0"/>
                <a:cs typeface="Calibri Light" charset="0"/>
              </a:rPr>
              <a:t>contratações</a:t>
            </a:r>
            <a:r>
              <a:rPr lang="en-US" sz="2000" b="1" dirty="0">
                <a:ea typeface="Calibri Light" charset="0"/>
                <a:cs typeface="Calibri Light" charset="0"/>
              </a:rPr>
              <a:t> </a:t>
            </a:r>
            <a:r>
              <a:rPr lang="en-US" sz="2000" b="1" dirty="0" err="1">
                <a:ea typeface="Calibri Light" charset="0"/>
                <a:cs typeface="Calibri Light" charset="0"/>
              </a:rPr>
              <a:t>públicas</a:t>
            </a:r>
            <a:r>
              <a:rPr lang="en-US" sz="2000" b="1" dirty="0">
                <a:ea typeface="Calibri Light" charset="0"/>
                <a:cs typeface="Calibri Light" charset="0"/>
              </a:rPr>
              <a:t> </a:t>
            </a:r>
            <a:r>
              <a:rPr lang="en-US" sz="2000" b="1" dirty="0" err="1">
                <a:ea typeface="Calibri Light" charset="0"/>
                <a:cs typeface="Calibri Light" charset="0"/>
              </a:rPr>
              <a:t>municipais</a:t>
            </a:r>
            <a:endParaRPr lang="en-US" sz="2000" b="1" dirty="0">
              <a:ea typeface="Calibri Light" charset="0"/>
              <a:cs typeface="Calibri Light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xmlns="" id="{CFA763D1-9DED-49E8-812C-5241880B6DF2}"/>
              </a:ext>
            </a:extLst>
          </p:cNvPr>
          <p:cNvSpPr txBox="1"/>
          <p:nvPr/>
        </p:nvSpPr>
        <p:spPr>
          <a:xfrm>
            <a:off x="7724504" y="4218602"/>
            <a:ext cx="3962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Principais desafios da NLLC para a atuação do controle externo</a:t>
            </a:r>
            <a:endParaRPr lang="en-US" sz="2000" b="1" dirty="0">
              <a:solidFill>
                <a:schemeClr val="bg1"/>
              </a:solidFill>
              <a:latin typeface="Calibri "/>
              <a:ea typeface="Calibri Light" charset="0"/>
              <a:cs typeface="Calibri Light" charset="0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6061B141-682A-484B-A3C8-A10D65655E82}"/>
              </a:ext>
            </a:extLst>
          </p:cNvPr>
          <p:cNvSpPr/>
          <p:nvPr/>
        </p:nvSpPr>
        <p:spPr>
          <a:xfrm>
            <a:off x="644663" y="2216178"/>
            <a:ext cx="1113621" cy="111362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DEFA2F13-D54D-4EDD-96B1-D39CC2B48C79}"/>
              </a:ext>
            </a:extLst>
          </p:cNvPr>
          <p:cNvSpPr/>
          <p:nvPr/>
        </p:nvSpPr>
        <p:spPr>
          <a:xfrm>
            <a:off x="6496960" y="2216177"/>
            <a:ext cx="1113621" cy="111362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2395CF58-E6F1-4387-9380-B0440C331AFB}"/>
              </a:ext>
            </a:extLst>
          </p:cNvPr>
          <p:cNvSpPr/>
          <p:nvPr/>
        </p:nvSpPr>
        <p:spPr>
          <a:xfrm>
            <a:off x="652825" y="4164186"/>
            <a:ext cx="1113621" cy="111362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xmlns="" id="{9522F37E-5E11-46FE-84F0-3DB1B0F902FB}"/>
              </a:ext>
            </a:extLst>
          </p:cNvPr>
          <p:cNvSpPr/>
          <p:nvPr/>
        </p:nvSpPr>
        <p:spPr>
          <a:xfrm>
            <a:off x="6496960" y="4217345"/>
            <a:ext cx="1113621" cy="111362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bg1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71077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decel="64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2" dur="4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decel="64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5" dur="4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decel="64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38" dur="4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64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51" dur="4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547F4B-F146-FD4F-B3C6-A98E6924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92" y="1260301"/>
            <a:ext cx="12063808" cy="547729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Orçamento</a:t>
            </a:r>
            <a:endParaRPr lang="pt-BR" sz="3200" b="1" dirty="0">
              <a:solidFill>
                <a:schemeClr val="accent1"/>
              </a:solidFill>
            </a:endParaRPr>
          </a:p>
        </p:txBody>
      </p:sp>
      <p:grpSp>
        <p:nvGrpSpPr>
          <p:cNvPr id="45" name="Group 124">
            <a:extLst>
              <a:ext uri="{FF2B5EF4-FFF2-40B4-BE49-F238E27FC236}">
                <a16:creationId xmlns:a16="http://schemas.microsoft.com/office/drawing/2014/main" xmlns="" id="{66F47574-596D-4511-B902-21FB06A34CA8}"/>
              </a:ext>
            </a:extLst>
          </p:cNvPr>
          <p:cNvGrpSpPr/>
          <p:nvPr/>
        </p:nvGrpSpPr>
        <p:grpSpPr>
          <a:xfrm>
            <a:off x="1723831" y="2181583"/>
            <a:ext cx="10312253" cy="1521041"/>
            <a:chOff x="1878643" y="1708428"/>
            <a:chExt cx="3492078" cy="1521041"/>
          </a:xfrm>
        </p:grpSpPr>
        <p:sp>
          <p:nvSpPr>
            <p:cNvPr id="46" name="Rectangle 125">
              <a:extLst>
                <a:ext uri="{FF2B5EF4-FFF2-40B4-BE49-F238E27FC236}">
                  <a16:creationId xmlns:a16="http://schemas.microsoft.com/office/drawing/2014/main" xmlns="" id="{B631D005-A2A3-4F83-8F9E-AD3EC3C3E592}"/>
                </a:ext>
              </a:extLst>
            </p:cNvPr>
            <p:cNvSpPr/>
            <p:nvPr/>
          </p:nvSpPr>
          <p:spPr>
            <a:xfrm>
              <a:off x="1878643" y="1708428"/>
              <a:ext cx="34920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Motivação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sobre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o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momento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da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divulgação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do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orçamento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7" name="Rectangle 126">
              <a:extLst>
                <a:ext uri="{FF2B5EF4-FFF2-40B4-BE49-F238E27FC236}">
                  <a16:creationId xmlns:a16="http://schemas.microsoft.com/office/drawing/2014/main" xmlns="" id="{1771B7EA-4738-421D-9E22-9E2B9BE60ED3}"/>
                </a:ext>
              </a:extLst>
            </p:cNvPr>
            <p:cNvSpPr/>
            <p:nvPr/>
          </p:nvSpPr>
          <p:spPr>
            <a:xfrm>
              <a:off x="1878644" y="2152251"/>
              <a:ext cx="349207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b="1" dirty="0"/>
                <a:t>Problema: </a:t>
              </a:r>
              <a:r>
                <a:rPr lang="pt-BR" sz="1600" dirty="0"/>
                <a:t>ausência de motivação sobre o momento da divulgação do orçamento da licitação e da justificativa para seu sigilo, infringindo o inciso XI do artigo 18 e artigo 24 da LF nº 14.133/21 (e-TCM 3013/2023, 14879/2023). </a:t>
              </a:r>
            </a:p>
            <a:p>
              <a:r>
                <a:rPr lang="pt-BR" sz="1600" b="1" dirty="0"/>
                <a:t>Riscos: </a:t>
              </a:r>
              <a:r>
                <a:rPr lang="pt-BR" sz="1600" dirty="0"/>
                <a:t>dissonância sobre a informação pela falta de transparência, prejuízo à concorrência, questionamentos legais por parte dos licitantes ou de outros interessados etc. </a:t>
              </a:r>
              <a:endParaRPr lang="en-US" sz="1600" dirty="0"/>
            </a:p>
          </p:txBody>
        </p:sp>
      </p:grpSp>
      <p:grpSp>
        <p:nvGrpSpPr>
          <p:cNvPr id="54" name="Circle6">
            <a:extLst>
              <a:ext uri="{FF2B5EF4-FFF2-40B4-BE49-F238E27FC236}">
                <a16:creationId xmlns:a16="http://schemas.microsoft.com/office/drawing/2014/main" xmlns="" id="{9FEB24B1-D987-4E9B-9134-BF97237F2E56}"/>
              </a:ext>
            </a:extLst>
          </p:cNvPr>
          <p:cNvGrpSpPr/>
          <p:nvPr/>
        </p:nvGrpSpPr>
        <p:grpSpPr>
          <a:xfrm>
            <a:off x="484681" y="2243179"/>
            <a:ext cx="1022500" cy="1022500"/>
            <a:chOff x="6381491" y="4739586"/>
            <a:chExt cx="1022500" cy="1022500"/>
          </a:xfrm>
        </p:grpSpPr>
        <p:sp>
          <p:nvSpPr>
            <p:cNvPr id="55" name="Oval 77">
              <a:extLst>
                <a:ext uri="{FF2B5EF4-FFF2-40B4-BE49-F238E27FC236}">
                  <a16:creationId xmlns:a16="http://schemas.microsoft.com/office/drawing/2014/main" xmlns="" id="{94EFF597-3912-4A5F-9FAE-29ADD505E018}"/>
                </a:ext>
              </a:extLst>
            </p:cNvPr>
            <p:cNvSpPr/>
            <p:nvPr/>
          </p:nvSpPr>
          <p:spPr>
            <a:xfrm>
              <a:off x="6381491" y="4739586"/>
              <a:ext cx="1022500" cy="1022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31" descr="Icon&#10;&#10;Description automatically generated">
              <a:extLst>
                <a:ext uri="{FF2B5EF4-FFF2-40B4-BE49-F238E27FC236}">
                  <a16:creationId xmlns:a16="http://schemas.microsoft.com/office/drawing/2014/main" xmlns="" id="{91BB6B03-1F9A-4B51-A704-02FB40703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388" y="4978431"/>
              <a:ext cx="762012" cy="534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88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547F4B-F146-FD4F-B3C6-A98E6924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92" y="1224789"/>
            <a:ext cx="12063808" cy="547729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Segregação de funções</a:t>
            </a:r>
            <a:endParaRPr lang="pt-BR" sz="3200" b="1" dirty="0">
              <a:solidFill>
                <a:schemeClr val="accent1"/>
              </a:solidFill>
            </a:endParaRPr>
          </a:p>
        </p:txBody>
      </p:sp>
      <p:grpSp>
        <p:nvGrpSpPr>
          <p:cNvPr id="18" name="Group 115">
            <a:extLst>
              <a:ext uri="{FF2B5EF4-FFF2-40B4-BE49-F238E27FC236}">
                <a16:creationId xmlns:a16="http://schemas.microsoft.com/office/drawing/2014/main" xmlns="" id="{A688FA65-0CA2-45BA-B13F-8F37B9834DA8}"/>
              </a:ext>
            </a:extLst>
          </p:cNvPr>
          <p:cNvGrpSpPr/>
          <p:nvPr/>
        </p:nvGrpSpPr>
        <p:grpSpPr>
          <a:xfrm>
            <a:off x="1726508" y="3977802"/>
            <a:ext cx="10018641" cy="2040205"/>
            <a:chOff x="1878643" y="1708428"/>
            <a:chExt cx="3492078" cy="2040205"/>
          </a:xfrm>
        </p:grpSpPr>
        <p:sp>
          <p:nvSpPr>
            <p:cNvPr id="20" name="Rectangle 116">
              <a:extLst>
                <a:ext uri="{FF2B5EF4-FFF2-40B4-BE49-F238E27FC236}">
                  <a16:creationId xmlns:a16="http://schemas.microsoft.com/office/drawing/2014/main" xmlns="" id="{B2A2BC85-2337-4137-BC77-A2BB08E48803}"/>
                </a:ext>
              </a:extLst>
            </p:cNvPr>
            <p:cNvSpPr/>
            <p:nvPr/>
          </p:nvSpPr>
          <p:spPr>
            <a:xfrm>
              <a:off x="1878643" y="1708428"/>
              <a:ext cx="34920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Designação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do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agente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de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contratação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117">
              <a:extLst>
                <a:ext uri="{FF2B5EF4-FFF2-40B4-BE49-F238E27FC236}">
                  <a16:creationId xmlns:a16="http://schemas.microsoft.com/office/drawing/2014/main" xmlns="" id="{7E452623-6F92-4259-8996-2613BE98FDB4}"/>
                </a:ext>
              </a:extLst>
            </p:cNvPr>
            <p:cNvSpPr/>
            <p:nvPr/>
          </p:nvSpPr>
          <p:spPr>
            <a:xfrm>
              <a:off x="1878644" y="2117417"/>
              <a:ext cx="3492077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b="1" dirty="0"/>
                <a:t>Problema: </a:t>
              </a:r>
              <a:r>
                <a:rPr lang="pt-BR" sz="1600" dirty="0"/>
                <a:t>o agente de contratação não é servidor efetivo ou empregado público, em desatenção ao preconizado no inciso LX do artigo 6º e o artigo 8º da LF nº 14.133/21. Neste caso, há uma divergência legal entre o Decreto Municipal e a Lei Federal, pois no § 3º do artigo 3º do DM nº 62.100/22 está previsto que serão selecionados preferencialmente dentre servidores públicos efetivos ou empregados públicos do quadro permanente (e-TCM 14879/2023).</a:t>
              </a:r>
            </a:p>
            <a:p>
              <a:r>
                <a:rPr lang="pt-BR" sz="1600" b="1" dirty="0"/>
                <a:t>Riscos: </a:t>
              </a:r>
              <a:r>
                <a:rPr lang="pt-BR" dirty="0"/>
                <a:t>decisões inadequadas, falta de análise técnica apropriada e escolhas que não atendam aos interesses da administração pública, entre outros.</a:t>
              </a:r>
              <a:endParaRPr lang="en-US" sz="1600" b="1" dirty="0"/>
            </a:p>
          </p:txBody>
        </p:sp>
      </p:grpSp>
      <p:grpSp>
        <p:nvGrpSpPr>
          <p:cNvPr id="22" name="Circle3">
            <a:extLst>
              <a:ext uri="{FF2B5EF4-FFF2-40B4-BE49-F238E27FC236}">
                <a16:creationId xmlns:a16="http://schemas.microsoft.com/office/drawing/2014/main" xmlns="" id="{44CC5341-2414-4CA3-BEC7-CBBCB18D9F0E}"/>
              </a:ext>
            </a:extLst>
          </p:cNvPr>
          <p:cNvGrpSpPr/>
          <p:nvPr/>
        </p:nvGrpSpPr>
        <p:grpSpPr>
          <a:xfrm>
            <a:off x="471556" y="4039398"/>
            <a:ext cx="1022500" cy="1022500"/>
            <a:chOff x="1039736" y="4739586"/>
            <a:chExt cx="1022500" cy="1022500"/>
          </a:xfrm>
        </p:grpSpPr>
        <p:sp>
          <p:nvSpPr>
            <p:cNvPr id="23" name="Oval 74">
              <a:extLst>
                <a:ext uri="{FF2B5EF4-FFF2-40B4-BE49-F238E27FC236}">
                  <a16:creationId xmlns:a16="http://schemas.microsoft.com/office/drawing/2014/main" xmlns="" id="{27565716-9FFB-4070-AD55-EFBC78273459}"/>
                </a:ext>
              </a:extLst>
            </p:cNvPr>
            <p:cNvSpPr/>
            <p:nvPr/>
          </p:nvSpPr>
          <p:spPr>
            <a:xfrm>
              <a:off x="1039736" y="4739586"/>
              <a:ext cx="1022500" cy="102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xmlns="" id="{CA86E68A-E7D7-49E1-B286-0F2F326EA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969" y="4995332"/>
              <a:ext cx="658859" cy="477377"/>
            </a:xfrm>
            <a:prstGeom prst="rect">
              <a:avLst/>
            </a:prstGeom>
          </p:spPr>
        </p:pic>
      </p:grpSp>
      <p:grpSp>
        <p:nvGrpSpPr>
          <p:cNvPr id="29" name="Group 108">
            <a:extLst>
              <a:ext uri="{FF2B5EF4-FFF2-40B4-BE49-F238E27FC236}">
                <a16:creationId xmlns:a16="http://schemas.microsoft.com/office/drawing/2014/main" xmlns="" id="{B028DDA7-6BCD-43A8-B8C1-8095C3050FA5}"/>
              </a:ext>
            </a:extLst>
          </p:cNvPr>
          <p:cNvGrpSpPr/>
          <p:nvPr/>
        </p:nvGrpSpPr>
        <p:grpSpPr>
          <a:xfrm>
            <a:off x="1726508" y="1708657"/>
            <a:ext cx="10018645" cy="1477497"/>
            <a:chOff x="1878643" y="1708428"/>
            <a:chExt cx="3492078" cy="1477497"/>
          </a:xfrm>
        </p:grpSpPr>
        <p:sp>
          <p:nvSpPr>
            <p:cNvPr id="30" name="Rectangle 109">
              <a:extLst>
                <a:ext uri="{FF2B5EF4-FFF2-40B4-BE49-F238E27FC236}">
                  <a16:creationId xmlns:a16="http://schemas.microsoft.com/office/drawing/2014/main" xmlns="" id="{B2F106F7-4BBE-405A-BF89-0510114D090B}"/>
                </a:ext>
              </a:extLst>
            </p:cNvPr>
            <p:cNvSpPr/>
            <p:nvPr/>
          </p:nvSpPr>
          <p:spPr>
            <a:xfrm>
              <a:off x="1878643" y="1708428"/>
              <a:ext cx="34920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Atuação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do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pregoeiro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diferentes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etapas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do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processo</a:t>
              </a:r>
              <a:endParaRPr lang="en-US" sz="2400" b="1" dirty="0">
                <a:solidFill>
                  <a:schemeClr val="accent4">
                    <a:lumMod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111">
              <a:extLst>
                <a:ext uri="{FF2B5EF4-FFF2-40B4-BE49-F238E27FC236}">
                  <a16:creationId xmlns:a16="http://schemas.microsoft.com/office/drawing/2014/main" xmlns="" id="{F9D21D46-3357-48A1-B02F-A252780EB9B1}"/>
                </a:ext>
              </a:extLst>
            </p:cNvPr>
            <p:cNvSpPr/>
            <p:nvPr/>
          </p:nvSpPr>
          <p:spPr>
            <a:xfrm>
              <a:off x="1878644" y="2108707"/>
              <a:ext cx="349207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b="1" dirty="0"/>
                <a:t>Problema: </a:t>
              </a:r>
              <a:r>
                <a:rPr lang="pt-BR" sz="1600" dirty="0"/>
                <a:t>violação ao princípio da segregação de funções estabelecido no art. 5º c/c art. 7º, §1º da LF nº 14.133/2021, por ter restado evidenciada a participação do pregoeiro designado na fase interna do certame, restando ainda demonstrada sua atuação em diversas etapas diferentes do processo (e-TCM 15165/2023).</a:t>
              </a:r>
            </a:p>
            <a:p>
              <a:r>
                <a:rPr lang="pt-BR" sz="1600" b="1" dirty="0"/>
                <a:t>Riscos: </a:t>
              </a:r>
              <a:r>
                <a:rPr lang="pt-BR" sz="1600" dirty="0"/>
                <a:t>possibilidade de ocultação de erros e de ocorrência de fraudes na respectiva contratação. </a:t>
              </a:r>
              <a:endParaRPr lang="pt-BR" sz="1600" b="1" dirty="0"/>
            </a:p>
          </p:txBody>
        </p:sp>
      </p:grpSp>
      <p:grpSp>
        <p:nvGrpSpPr>
          <p:cNvPr id="32" name="Circle1">
            <a:extLst>
              <a:ext uri="{FF2B5EF4-FFF2-40B4-BE49-F238E27FC236}">
                <a16:creationId xmlns:a16="http://schemas.microsoft.com/office/drawing/2014/main" xmlns="" id="{81EF4B61-A4C7-4F70-831F-B1A41C37259D}"/>
              </a:ext>
            </a:extLst>
          </p:cNvPr>
          <p:cNvGrpSpPr/>
          <p:nvPr/>
        </p:nvGrpSpPr>
        <p:grpSpPr>
          <a:xfrm>
            <a:off x="471556" y="1739455"/>
            <a:ext cx="1022500" cy="1022500"/>
            <a:chOff x="1039736" y="1971929"/>
            <a:chExt cx="1022500" cy="1022500"/>
          </a:xfrm>
        </p:grpSpPr>
        <p:sp>
          <p:nvSpPr>
            <p:cNvPr id="33" name="Oval 62">
              <a:extLst>
                <a:ext uri="{FF2B5EF4-FFF2-40B4-BE49-F238E27FC236}">
                  <a16:creationId xmlns:a16="http://schemas.microsoft.com/office/drawing/2014/main" xmlns="" id="{631F1B8B-B320-4E3A-A093-4D58C4D4DC73}"/>
                </a:ext>
              </a:extLst>
            </p:cNvPr>
            <p:cNvSpPr/>
            <p:nvPr/>
          </p:nvSpPr>
          <p:spPr>
            <a:xfrm>
              <a:off x="1039736" y="1971929"/>
              <a:ext cx="1022500" cy="1022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4" name="Picture 21" descr="Icon&#10;&#10;Description automatically generated">
              <a:extLst>
                <a:ext uri="{FF2B5EF4-FFF2-40B4-BE49-F238E27FC236}">
                  <a16:creationId xmlns:a16="http://schemas.microsoft.com/office/drawing/2014/main" xmlns="" id="{E58C4964-9548-4C4F-8EF0-8171A446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058" y="2252741"/>
              <a:ext cx="702170" cy="516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594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547F4B-F146-FD4F-B3C6-A98E6924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92" y="1224789"/>
            <a:ext cx="12063808" cy="547729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Segregação de funções</a:t>
            </a:r>
            <a:endParaRPr lang="pt-BR" sz="3200" b="1" dirty="0">
              <a:solidFill>
                <a:schemeClr val="accent1"/>
              </a:solidFill>
            </a:endParaRPr>
          </a:p>
        </p:txBody>
      </p:sp>
      <p:grpSp>
        <p:nvGrpSpPr>
          <p:cNvPr id="35" name="Group 121">
            <a:extLst>
              <a:ext uri="{FF2B5EF4-FFF2-40B4-BE49-F238E27FC236}">
                <a16:creationId xmlns:a16="http://schemas.microsoft.com/office/drawing/2014/main" xmlns="" id="{2ACEBE37-5A0B-4367-AC41-D9CAE2475747}"/>
              </a:ext>
            </a:extLst>
          </p:cNvPr>
          <p:cNvGrpSpPr/>
          <p:nvPr/>
        </p:nvGrpSpPr>
        <p:grpSpPr>
          <a:xfrm>
            <a:off x="1675871" y="2140887"/>
            <a:ext cx="10238639" cy="1767262"/>
            <a:chOff x="1878643" y="1708428"/>
            <a:chExt cx="3492078" cy="1767262"/>
          </a:xfrm>
        </p:grpSpPr>
        <p:sp>
          <p:nvSpPr>
            <p:cNvPr id="36" name="Rectangle 122">
              <a:extLst>
                <a:ext uri="{FF2B5EF4-FFF2-40B4-BE49-F238E27FC236}">
                  <a16:creationId xmlns:a16="http://schemas.microsoft.com/office/drawing/2014/main" xmlns="" id="{47726497-28D3-4956-A1B8-A90DE67E52BC}"/>
                </a:ext>
              </a:extLst>
            </p:cNvPr>
            <p:cNvSpPr/>
            <p:nvPr/>
          </p:nvSpPr>
          <p:spPr>
            <a:xfrm>
              <a:off x="1878643" y="1708428"/>
              <a:ext cx="34920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chemeClr val="accent5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Identificação</a:t>
              </a:r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dos </a:t>
              </a:r>
              <a:r>
                <a:rPr lang="en-US" sz="2400" b="1" dirty="0" err="1">
                  <a:solidFill>
                    <a:schemeClr val="accent5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responsáveis</a:t>
              </a:r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pela </a:t>
              </a:r>
              <a:r>
                <a:rPr lang="en-US" sz="2400" b="1" dirty="0" err="1">
                  <a:solidFill>
                    <a:schemeClr val="accent5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minuta</a:t>
              </a:r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de </a:t>
              </a:r>
              <a:r>
                <a:rPr lang="en-US" sz="2400" b="1" dirty="0" err="1">
                  <a:solidFill>
                    <a:schemeClr val="accent5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edital</a:t>
              </a:r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7" name="Rectangle 123">
              <a:extLst>
                <a:ext uri="{FF2B5EF4-FFF2-40B4-BE49-F238E27FC236}">
                  <a16:creationId xmlns:a16="http://schemas.microsoft.com/office/drawing/2014/main" xmlns="" id="{D8035BBF-B8A4-4436-BA84-05153B8E71C4}"/>
                </a:ext>
              </a:extLst>
            </p:cNvPr>
            <p:cNvSpPr/>
            <p:nvPr/>
          </p:nvSpPr>
          <p:spPr>
            <a:xfrm>
              <a:off x="1878644" y="2152251"/>
              <a:ext cx="349207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b="1" dirty="0"/>
                <a:t>Problema: </a:t>
              </a:r>
              <a:r>
                <a:rPr lang="pt-BR" sz="1600" dirty="0"/>
                <a:t>ausência de identificação dos responsáveis pela minuta de edital e pelas planilhas orçamentárias, o que viola o inc. I do art. 12 da LF nº 14.133/2021 (e-TCM 15165/2023).</a:t>
              </a:r>
            </a:p>
            <a:p>
              <a:r>
                <a:rPr lang="pt-BR" sz="1600" b="1" dirty="0"/>
                <a:t>Riscos: </a:t>
              </a:r>
              <a:r>
                <a:rPr lang="pt-BR" sz="1600" dirty="0"/>
                <a:t>falta de </a:t>
              </a:r>
              <a:r>
                <a:rPr lang="pt-BR" sz="1600" i="1" dirty="0" err="1"/>
                <a:t>accountability</a:t>
              </a:r>
              <a:r>
                <a:rPr lang="pt-BR" sz="1600" dirty="0"/>
                <a:t>, ou seja, uma ausência de prestação de contas e responsabilização pelos resultados do processo licitatório, falta de cuidado na elaboração da minuta de edital e das planilhas orçamentárias, aumentando a probabilidade de erro, omissão ou imprecisão nas informações apresentadas, entre outros. </a:t>
              </a:r>
              <a:endParaRPr lang="en-US" sz="1600" b="1" dirty="0"/>
            </a:p>
          </p:txBody>
        </p:sp>
      </p:grpSp>
      <p:grpSp>
        <p:nvGrpSpPr>
          <p:cNvPr id="38" name="Circle5">
            <a:extLst>
              <a:ext uri="{FF2B5EF4-FFF2-40B4-BE49-F238E27FC236}">
                <a16:creationId xmlns:a16="http://schemas.microsoft.com/office/drawing/2014/main" xmlns="" id="{5019E7E4-91BC-470D-BECF-FE236B563CCE}"/>
              </a:ext>
            </a:extLst>
          </p:cNvPr>
          <p:cNvGrpSpPr/>
          <p:nvPr/>
        </p:nvGrpSpPr>
        <p:grpSpPr>
          <a:xfrm>
            <a:off x="436722" y="2187084"/>
            <a:ext cx="1022500" cy="1022500"/>
            <a:chOff x="6381491" y="3355757"/>
            <a:chExt cx="1022500" cy="1022500"/>
          </a:xfrm>
        </p:grpSpPr>
        <p:sp>
          <p:nvSpPr>
            <p:cNvPr id="39" name="Oval 76">
              <a:extLst>
                <a:ext uri="{FF2B5EF4-FFF2-40B4-BE49-F238E27FC236}">
                  <a16:creationId xmlns:a16="http://schemas.microsoft.com/office/drawing/2014/main" xmlns="" id="{2970EB53-2CC3-4C37-B703-F50BB4061316}"/>
                </a:ext>
              </a:extLst>
            </p:cNvPr>
            <p:cNvSpPr/>
            <p:nvPr/>
          </p:nvSpPr>
          <p:spPr>
            <a:xfrm>
              <a:off x="6381491" y="3355757"/>
              <a:ext cx="1022500" cy="1022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29" descr="Icon&#10;&#10;Description automatically generated">
              <a:extLst>
                <a:ext uri="{FF2B5EF4-FFF2-40B4-BE49-F238E27FC236}">
                  <a16:creationId xmlns:a16="http://schemas.microsoft.com/office/drawing/2014/main" xmlns="" id="{D3478619-4D3F-4DFD-B909-25D802D76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7677" y="3533507"/>
              <a:ext cx="608989" cy="650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744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547F4B-F146-FD4F-B3C6-A98E6924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92" y="1260301"/>
            <a:ext cx="12063808" cy="547729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Parecer jurídico</a:t>
            </a:r>
            <a:endParaRPr lang="pt-BR" sz="3200" b="1" dirty="0">
              <a:solidFill>
                <a:schemeClr val="accent1"/>
              </a:solidFill>
            </a:endParaRPr>
          </a:p>
        </p:txBody>
      </p:sp>
      <p:grpSp>
        <p:nvGrpSpPr>
          <p:cNvPr id="29" name="Group 112">
            <a:extLst>
              <a:ext uri="{FF2B5EF4-FFF2-40B4-BE49-F238E27FC236}">
                <a16:creationId xmlns:a16="http://schemas.microsoft.com/office/drawing/2014/main" xmlns="" id="{0946DED0-0651-445E-9ECC-2368D1AF066F}"/>
              </a:ext>
            </a:extLst>
          </p:cNvPr>
          <p:cNvGrpSpPr/>
          <p:nvPr/>
        </p:nvGrpSpPr>
        <p:grpSpPr>
          <a:xfrm>
            <a:off x="2246065" y="2129930"/>
            <a:ext cx="9099597" cy="2091859"/>
            <a:chOff x="1878643" y="1708428"/>
            <a:chExt cx="3492078" cy="2091859"/>
          </a:xfrm>
        </p:grpSpPr>
        <p:sp>
          <p:nvSpPr>
            <p:cNvPr id="30" name="Rectangle 113">
              <a:extLst>
                <a:ext uri="{FF2B5EF4-FFF2-40B4-BE49-F238E27FC236}">
                  <a16:creationId xmlns:a16="http://schemas.microsoft.com/office/drawing/2014/main" xmlns="" id="{F667B64A-4F7E-4555-85A8-88B0406A2728}"/>
                </a:ext>
              </a:extLst>
            </p:cNvPr>
            <p:cNvSpPr/>
            <p:nvPr/>
          </p:nvSpPr>
          <p:spPr>
            <a:xfrm>
              <a:off x="1878643" y="1708428"/>
              <a:ext cx="34920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Ausência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do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parecer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jurídico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114">
              <a:extLst>
                <a:ext uri="{FF2B5EF4-FFF2-40B4-BE49-F238E27FC236}">
                  <a16:creationId xmlns:a16="http://schemas.microsoft.com/office/drawing/2014/main" xmlns="" id="{4F79E363-0714-40F2-A57E-E489B23A69F1}"/>
                </a:ext>
              </a:extLst>
            </p:cNvPr>
            <p:cNvSpPr/>
            <p:nvPr/>
          </p:nvSpPr>
          <p:spPr>
            <a:xfrm>
              <a:off x="1878644" y="2230627"/>
              <a:ext cx="349207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b="1" dirty="0"/>
                <a:t>Problema: </a:t>
              </a:r>
              <a:r>
                <a:rPr lang="pt-BR" sz="1600" dirty="0"/>
                <a:t>ausência de parecer jurídico, com a justificativa de dispensa para casos específicos em que há padrão desses documentos emitidos pela Procuradoria Geral do Município, o que viola o § 5.º do artigo 53 da LF nº 14.133/21 e das legislações municipais (e-TCM 14879/2023).</a:t>
              </a:r>
            </a:p>
            <a:p>
              <a:r>
                <a:rPr lang="pt-BR" sz="1600" b="1" dirty="0"/>
                <a:t>Riscos: </a:t>
              </a:r>
              <a:r>
                <a:rPr lang="pt-BR" sz="1600" dirty="0"/>
                <a:t>incertezas quanto à legalidade e conformidade do procedimento licitatório, abrindo espaço para contestações e questionamentos legais, procedimento licitatório em desacordo com a legislação aplicável, as normas internas do órgão público ou os princípios que regem a contratação pública, entre outros.</a:t>
              </a:r>
              <a:endParaRPr lang="pt-BR" sz="1600" b="1" dirty="0"/>
            </a:p>
          </p:txBody>
        </p:sp>
      </p:grpSp>
      <p:grpSp>
        <p:nvGrpSpPr>
          <p:cNvPr id="32" name="Circle2">
            <a:extLst>
              <a:ext uri="{FF2B5EF4-FFF2-40B4-BE49-F238E27FC236}">
                <a16:creationId xmlns:a16="http://schemas.microsoft.com/office/drawing/2014/main" xmlns="" id="{659D3B01-7322-44BA-B0D2-B7ACB3FEB391}"/>
              </a:ext>
            </a:extLst>
          </p:cNvPr>
          <p:cNvGrpSpPr/>
          <p:nvPr/>
        </p:nvGrpSpPr>
        <p:grpSpPr>
          <a:xfrm>
            <a:off x="991112" y="2176127"/>
            <a:ext cx="1022500" cy="1022500"/>
            <a:chOff x="1039736" y="3355757"/>
            <a:chExt cx="1022500" cy="1022500"/>
          </a:xfrm>
        </p:grpSpPr>
        <p:sp>
          <p:nvSpPr>
            <p:cNvPr id="33" name="Oval 64">
              <a:extLst>
                <a:ext uri="{FF2B5EF4-FFF2-40B4-BE49-F238E27FC236}">
                  <a16:creationId xmlns:a16="http://schemas.microsoft.com/office/drawing/2014/main" xmlns="" id="{1C4529FE-121C-4D83-9230-D476EB2B1945}"/>
                </a:ext>
              </a:extLst>
            </p:cNvPr>
            <p:cNvSpPr/>
            <p:nvPr/>
          </p:nvSpPr>
          <p:spPr>
            <a:xfrm>
              <a:off x="1039736" y="3355757"/>
              <a:ext cx="1022500" cy="1022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23" descr="Icon&#10;&#10;Description automatically generated">
              <a:extLst>
                <a:ext uri="{FF2B5EF4-FFF2-40B4-BE49-F238E27FC236}">
                  <a16:creationId xmlns:a16="http://schemas.microsoft.com/office/drawing/2014/main" xmlns="" id="{A8022E7E-547E-456E-84DE-850C3ED64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626" y="3564467"/>
              <a:ext cx="544808" cy="5950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5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547F4B-F146-FD4F-B3C6-A98E6924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92" y="1260301"/>
            <a:ext cx="12063808" cy="547729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Parecer jurídico</a:t>
            </a:r>
            <a:endParaRPr lang="pt-BR" sz="3200" b="1" dirty="0">
              <a:solidFill>
                <a:schemeClr val="accent1"/>
              </a:solidFill>
            </a:endParaRPr>
          </a:p>
        </p:txBody>
      </p:sp>
      <p:grpSp>
        <p:nvGrpSpPr>
          <p:cNvPr id="18" name="Group 124">
            <a:extLst>
              <a:ext uri="{FF2B5EF4-FFF2-40B4-BE49-F238E27FC236}">
                <a16:creationId xmlns:a16="http://schemas.microsoft.com/office/drawing/2014/main" xmlns="" id="{142BF6C0-0468-49A4-9A3F-F45112FEF836}"/>
              </a:ext>
            </a:extLst>
          </p:cNvPr>
          <p:cNvGrpSpPr/>
          <p:nvPr/>
        </p:nvGrpSpPr>
        <p:grpSpPr>
          <a:xfrm>
            <a:off x="2073508" y="2322495"/>
            <a:ext cx="9115394" cy="4104430"/>
            <a:chOff x="1878643" y="1708428"/>
            <a:chExt cx="3492077" cy="2391489"/>
          </a:xfrm>
        </p:grpSpPr>
        <p:sp>
          <p:nvSpPr>
            <p:cNvPr id="20" name="Rectangle 125">
              <a:extLst>
                <a:ext uri="{FF2B5EF4-FFF2-40B4-BE49-F238E27FC236}">
                  <a16:creationId xmlns:a16="http://schemas.microsoft.com/office/drawing/2014/main" xmlns="" id="{D7F9BB64-E5EB-467C-8807-6F45B7D2ADB7}"/>
                </a:ext>
              </a:extLst>
            </p:cNvPr>
            <p:cNvSpPr/>
            <p:nvPr/>
          </p:nvSpPr>
          <p:spPr>
            <a:xfrm>
              <a:off x="1878643" y="1708428"/>
              <a:ext cx="34920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Alterações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na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minuta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de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edital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após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parecer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jurídico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126">
              <a:extLst>
                <a:ext uri="{FF2B5EF4-FFF2-40B4-BE49-F238E27FC236}">
                  <a16:creationId xmlns:a16="http://schemas.microsoft.com/office/drawing/2014/main" xmlns="" id="{BD8648DB-A08C-485A-9D9C-331F876F6837}"/>
                </a:ext>
              </a:extLst>
            </p:cNvPr>
            <p:cNvSpPr/>
            <p:nvPr/>
          </p:nvSpPr>
          <p:spPr>
            <a:xfrm>
              <a:off x="1878643" y="2284035"/>
              <a:ext cx="3492077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b="1" dirty="0"/>
                <a:t>Problema: </a:t>
              </a:r>
              <a:r>
                <a:rPr lang="pt-BR" sz="1600" dirty="0"/>
                <a:t>realização de alterações na minuta do edital após o parecer jurídico, sem que a referida minuta com alterações tenha sido novamente submetida à apreciação do órgão de assessoramento jurídico, restando violado o art. 53 da LF 14.133/2021 (e-TCM 15165/2023).</a:t>
              </a:r>
            </a:p>
            <a:p>
              <a:r>
                <a:rPr lang="pt-BR" sz="1600" b="1" dirty="0"/>
                <a:t>Riscos: </a:t>
              </a:r>
              <a:r>
                <a:rPr lang="pt-BR" sz="1600" dirty="0"/>
                <a:t>questionamentos e contestações legais por parte dos licitantes ou de outros interessados no processo licitatório, introdução de vícios e irregularidades no documento, como cláusulas que contrariam a legislação vigente, que restringem a competitividade ou que não asseguram a isonomia entre os licitantes etc.</a:t>
              </a:r>
            </a:p>
          </p:txBody>
        </p:sp>
      </p:grpSp>
      <p:grpSp>
        <p:nvGrpSpPr>
          <p:cNvPr id="22" name="Circle6">
            <a:extLst>
              <a:ext uri="{FF2B5EF4-FFF2-40B4-BE49-F238E27FC236}">
                <a16:creationId xmlns:a16="http://schemas.microsoft.com/office/drawing/2014/main" xmlns="" id="{2A5D294B-A637-4E1E-B2CF-8EA73955F925}"/>
              </a:ext>
            </a:extLst>
          </p:cNvPr>
          <p:cNvGrpSpPr/>
          <p:nvPr/>
        </p:nvGrpSpPr>
        <p:grpSpPr>
          <a:xfrm>
            <a:off x="834358" y="2384092"/>
            <a:ext cx="1022500" cy="1022500"/>
            <a:chOff x="6381491" y="4739586"/>
            <a:chExt cx="1022500" cy="1022500"/>
          </a:xfrm>
        </p:grpSpPr>
        <p:sp>
          <p:nvSpPr>
            <p:cNvPr id="23" name="Oval 77">
              <a:extLst>
                <a:ext uri="{FF2B5EF4-FFF2-40B4-BE49-F238E27FC236}">
                  <a16:creationId xmlns:a16="http://schemas.microsoft.com/office/drawing/2014/main" xmlns="" id="{FCFD499A-AFE7-4312-8BCB-BB21C9467C13}"/>
                </a:ext>
              </a:extLst>
            </p:cNvPr>
            <p:cNvSpPr/>
            <p:nvPr/>
          </p:nvSpPr>
          <p:spPr>
            <a:xfrm>
              <a:off x="6381491" y="4739586"/>
              <a:ext cx="1022500" cy="1022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31" descr="Icon&#10;&#10;Description automatically generated">
              <a:extLst>
                <a:ext uri="{FF2B5EF4-FFF2-40B4-BE49-F238E27FC236}">
                  <a16:creationId xmlns:a16="http://schemas.microsoft.com/office/drawing/2014/main" xmlns="" id="{C885AF79-B0B9-41D7-AE6D-783BD0031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388" y="4978431"/>
              <a:ext cx="762012" cy="534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335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547F4B-F146-FD4F-B3C6-A98E6924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52" y="1240588"/>
            <a:ext cx="12063808" cy="547729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Análise de Riscos</a:t>
            </a:r>
            <a:endParaRPr lang="pt-BR" sz="3200" b="1" dirty="0">
              <a:solidFill>
                <a:schemeClr val="accent1"/>
              </a:solidFill>
            </a:endParaRPr>
          </a:p>
        </p:txBody>
      </p:sp>
      <p:grpSp>
        <p:nvGrpSpPr>
          <p:cNvPr id="20" name="Group 108">
            <a:extLst>
              <a:ext uri="{FF2B5EF4-FFF2-40B4-BE49-F238E27FC236}">
                <a16:creationId xmlns:a16="http://schemas.microsoft.com/office/drawing/2014/main" xmlns="" id="{66CD2073-AF60-4627-980C-324CA8E80CB1}"/>
              </a:ext>
            </a:extLst>
          </p:cNvPr>
          <p:cNvGrpSpPr/>
          <p:nvPr/>
        </p:nvGrpSpPr>
        <p:grpSpPr>
          <a:xfrm>
            <a:off x="1883429" y="2216081"/>
            <a:ext cx="9765089" cy="3015784"/>
            <a:chOff x="1878643" y="1708428"/>
            <a:chExt cx="3492078" cy="3015784"/>
          </a:xfrm>
        </p:grpSpPr>
        <p:sp>
          <p:nvSpPr>
            <p:cNvPr id="21" name="Rectangle 109">
              <a:extLst>
                <a:ext uri="{FF2B5EF4-FFF2-40B4-BE49-F238E27FC236}">
                  <a16:creationId xmlns:a16="http://schemas.microsoft.com/office/drawing/2014/main" xmlns="" id="{EAF66F1E-ED28-4FEB-9368-E668956BAFA4}"/>
                </a:ext>
              </a:extLst>
            </p:cNvPr>
            <p:cNvSpPr/>
            <p:nvPr/>
          </p:nvSpPr>
          <p:spPr>
            <a:xfrm>
              <a:off x="1878643" y="1708428"/>
              <a:ext cx="34920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Ausência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da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análise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de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riscos</a:t>
              </a:r>
              <a:endParaRPr lang="en-US" sz="2400" b="1" dirty="0">
                <a:solidFill>
                  <a:schemeClr val="accent4">
                    <a:lumMod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111">
              <a:extLst>
                <a:ext uri="{FF2B5EF4-FFF2-40B4-BE49-F238E27FC236}">
                  <a16:creationId xmlns:a16="http://schemas.microsoft.com/office/drawing/2014/main" xmlns="" id="{985B12DE-E47E-4BCF-BACF-6D75717A1E37}"/>
                </a:ext>
              </a:extLst>
            </p:cNvPr>
            <p:cNvSpPr/>
            <p:nvPr/>
          </p:nvSpPr>
          <p:spPr>
            <a:xfrm>
              <a:off x="1878644" y="2169667"/>
              <a:ext cx="3492077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b="1" dirty="0"/>
                <a:t>Problema: </a:t>
              </a:r>
              <a:r>
                <a:rPr lang="pt-BR" sz="1600" dirty="0"/>
                <a:t>ausência da análise de riscos que podem comprometer o sucesso da licitação e a boa execução contratual, violando o inciso X do artigo 18 da LF n.º 14.133/21 (e-TCM 3013/2023).</a:t>
              </a:r>
            </a:p>
            <a:p>
              <a:r>
                <a:rPr lang="pt-BR" sz="1600" b="1" dirty="0"/>
                <a:t>Riscos: </a:t>
              </a:r>
              <a:r>
                <a:rPr lang="pt-BR" sz="1600" dirty="0"/>
                <a:t>escolhas inadequadas durante o processo de licitação, como a seleção de fornecedores que não possuem capacidade técnica, financeira ou operacional para atender aos requisitos do contrato, projeto licitado pode conter falhas que não foram previamente identificadas, levando a custos adicionais durante a execução do contrato, bem como a atrasos e disputas entre as partes contratantes, impacto significativo nos resultados financeiros do contrato etc.</a:t>
              </a:r>
              <a:endParaRPr lang="pt-BR" sz="1600" b="1" dirty="0"/>
            </a:p>
          </p:txBody>
        </p:sp>
      </p:grpSp>
      <p:grpSp>
        <p:nvGrpSpPr>
          <p:cNvPr id="33" name="Circle1">
            <a:extLst>
              <a:ext uri="{FF2B5EF4-FFF2-40B4-BE49-F238E27FC236}">
                <a16:creationId xmlns:a16="http://schemas.microsoft.com/office/drawing/2014/main" xmlns="" id="{2AA18DA3-CCBB-4A52-84C0-466C987EEF3D}"/>
              </a:ext>
            </a:extLst>
          </p:cNvPr>
          <p:cNvGrpSpPr/>
          <p:nvPr/>
        </p:nvGrpSpPr>
        <p:grpSpPr>
          <a:xfrm>
            <a:off x="628476" y="2246879"/>
            <a:ext cx="1022500" cy="1022500"/>
            <a:chOff x="1039736" y="1971929"/>
            <a:chExt cx="1022500" cy="1022500"/>
          </a:xfrm>
        </p:grpSpPr>
        <p:sp>
          <p:nvSpPr>
            <p:cNvPr id="34" name="Oval 62">
              <a:extLst>
                <a:ext uri="{FF2B5EF4-FFF2-40B4-BE49-F238E27FC236}">
                  <a16:creationId xmlns:a16="http://schemas.microsoft.com/office/drawing/2014/main" xmlns="" id="{9B027A72-49B2-430C-98C0-DE107FBBC219}"/>
                </a:ext>
              </a:extLst>
            </p:cNvPr>
            <p:cNvSpPr/>
            <p:nvPr/>
          </p:nvSpPr>
          <p:spPr>
            <a:xfrm>
              <a:off x="1039736" y="1971929"/>
              <a:ext cx="1022500" cy="1022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21" descr="Icon&#10;&#10;Description automatically generated">
              <a:extLst>
                <a:ext uri="{FF2B5EF4-FFF2-40B4-BE49-F238E27FC236}">
                  <a16:creationId xmlns:a16="http://schemas.microsoft.com/office/drawing/2014/main" xmlns="" id="{CC2CF0BE-F850-4D7A-9C9B-7FA6A8D66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058" y="2252741"/>
              <a:ext cx="702170" cy="516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160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547F4B-F146-FD4F-B3C6-A98E6924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92" y="1260301"/>
            <a:ext cx="12063808" cy="547729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Análise de Riscos</a:t>
            </a:r>
            <a:endParaRPr lang="pt-BR" sz="3200" b="1" dirty="0">
              <a:solidFill>
                <a:schemeClr val="accent1"/>
              </a:solidFill>
            </a:endParaRPr>
          </a:p>
        </p:txBody>
      </p:sp>
      <p:grpSp>
        <p:nvGrpSpPr>
          <p:cNvPr id="48" name="Group 112">
            <a:extLst>
              <a:ext uri="{FF2B5EF4-FFF2-40B4-BE49-F238E27FC236}">
                <a16:creationId xmlns:a16="http://schemas.microsoft.com/office/drawing/2014/main" xmlns="" id="{D3E3BEA4-F98C-4173-9D5C-01D81A2D350D}"/>
              </a:ext>
            </a:extLst>
          </p:cNvPr>
          <p:cNvGrpSpPr/>
          <p:nvPr/>
        </p:nvGrpSpPr>
        <p:grpSpPr>
          <a:xfrm>
            <a:off x="1883426" y="2351528"/>
            <a:ext cx="9765086" cy="4223443"/>
            <a:chOff x="1878643" y="1708428"/>
            <a:chExt cx="3492077" cy="3221903"/>
          </a:xfrm>
        </p:grpSpPr>
        <p:sp>
          <p:nvSpPr>
            <p:cNvPr id="49" name="Rectangle 113">
              <a:extLst>
                <a:ext uri="{FF2B5EF4-FFF2-40B4-BE49-F238E27FC236}">
                  <a16:creationId xmlns:a16="http://schemas.microsoft.com/office/drawing/2014/main" xmlns="" id="{9E7D891E-07AA-41C5-9FDA-67DB342D5A10}"/>
                </a:ext>
              </a:extLst>
            </p:cNvPr>
            <p:cNvSpPr/>
            <p:nvPr/>
          </p:nvSpPr>
          <p:spPr>
            <a:xfrm>
              <a:off x="1878643" y="1708428"/>
              <a:ext cx="34920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Alocação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de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riscos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de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eventos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de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força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maior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ao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Poder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Público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114">
              <a:extLst>
                <a:ext uri="{FF2B5EF4-FFF2-40B4-BE49-F238E27FC236}">
                  <a16:creationId xmlns:a16="http://schemas.microsoft.com/office/drawing/2014/main" xmlns="" id="{4E935A95-790D-416A-B6A3-934A3BC1D445}"/>
                </a:ext>
              </a:extLst>
            </p:cNvPr>
            <p:cNvSpPr/>
            <p:nvPr/>
          </p:nvSpPr>
          <p:spPr>
            <a:xfrm>
              <a:off x="1878643" y="2375786"/>
              <a:ext cx="3492077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b="1" dirty="0"/>
                <a:t>Problemas e riscos:</a:t>
              </a:r>
              <a:endParaRPr lang="pt-BR" sz="1600" dirty="0"/>
            </a:p>
            <a:p>
              <a:pPr marL="285750" indent="-285750">
                <a:buAutoNum type="romanLcParenR"/>
              </a:pPr>
              <a:r>
                <a:rPr lang="pt-BR" sz="1600" dirty="0"/>
                <a:t>tais eventos não se confundem com aqueles a serem previstos na matriz de riscos (art. 133, I e IV, e art. 124, II, “d”, da LF nº 14.133/2021); </a:t>
              </a:r>
            </a:p>
            <a:p>
              <a:pPr marL="285750" indent="-285750">
                <a:buAutoNum type="romanLcParenR"/>
              </a:pPr>
              <a:r>
                <a:rPr lang="pt-BR" sz="1600" dirty="0"/>
                <a:t>tais eventos podem motivar, em vez de reequilíbrio, rescisão do contrato, sem que o ônus seja necessariamente suportado apenas por uma das partes (art. 137, V, da LF nº 14.133/2021); </a:t>
              </a:r>
            </a:p>
            <a:p>
              <a:pPr marL="285750" indent="-285750">
                <a:buAutoNum type="romanLcParenR"/>
              </a:pPr>
              <a:r>
                <a:rPr lang="pt-BR" sz="1600" dirty="0"/>
                <a:t>tais eventos exigem, legalmente, requisitos especiais para que possam ensejar reequilíbrio econômico financeiro, como “inviabilização da execução do contrato tal como pactuado, respeitando-se, ainda, a alocação geral de riscos já feita no contrato” (art. 124, II, “d” da LF nº 14.133/2021); </a:t>
              </a:r>
            </a:p>
            <a:p>
              <a:pPr marL="285750" indent="-285750">
                <a:buAutoNum type="romanLcParenR"/>
              </a:pPr>
              <a:r>
                <a:rPr lang="pt-BR" sz="1600" dirty="0"/>
                <a:t>não se trata de risco que pode ser gerenciado mais adequadamente pelo poder concedente (art. 103, §1º da LF nº 14.133/2021) (e-TCM 15165/2023). </a:t>
              </a:r>
              <a:endParaRPr lang="en-US" sz="1600" dirty="0"/>
            </a:p>
          </p:txBody>
        </p:sp>
      </p:grpSp>
      <p:grpSp>
        <p:nvGrpSpPr>
          <p:cNvPr id="51" name="Circle2">
            <a:extLst>
              <a:ext uri="{FF2B5EF4-FFF2-40B4-BE49-F238E27FC236}">
                <a16:creationId xmlns:a16="http://schemas.microsoft.com/office/drawing/2014/main" xmlns="" id="{9338383A-04F1-4007-B3B7-63CAAA8B1ABB}"/>
              </a:ext>
            </a:extLst>
          </p:cNvPr>
          <p:cNvGrpSpPr/>
          <p:nvPr/>
        </p:nvGrpSpPr>
        <p:grpSpPr>
          <a:xfrm>
            <a:off x="628473" y="2327162"/>
            <a:ext cx="1022500" cy="1022500"/>
            <a:chOff x="1039736" y="3355757"/>
            <a:chExt cx="1022500" cy="1022500"/>
          </a:xfrm>
        </p:grpSpPr>
        <p:sp>
          <p:nvSpPr>
            <p:cNvPr id="52" name="Oval 64">
              <a:extLst>
                <a:ext uri="{FF2B5EF4-FFF2-40B4-BE49-F238E27FC236}">
                  <a16:creationId xmlns:a16="http://schemas.microsoft.com/office/drawing/2014/main" xmlns="" id="{D4F3A585-CD96-46CF-A73B-C4BFE2ACF3D0}"/>
                </a:ext>
              </a:extLst>
            </p:cNvPr>
            <p:cNvSpPr/>
            <p:nvPr/>
          </p:nvSpPr>
          <p:spPr>
            <a:xfrm>
              <a:off x="1039736" y="3355757"/>
              <a:ext cx="1022500" cy="1022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23" descr="Icon&#10;&#10;Description automatically generated">
              <a:extLst>
                <a:ext uri="{FF2B5EF4-FFF2-40B4-BE49-F238E27FC236}">
                  <a16:creationId xmlns:a16="http://schemas.microsoft.com/office/drawing/2014/main" xmlns="" id="{1FA5DC37-F806-4019-9CA8-6912E3394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626" y="3564467"/>
              <a:ext cx="544808" cy="5950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897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BC57067-8486-01AC-3B1F-0E7D1935E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dirty="0">
                <a:solidFill>
                  <a:schemeClr val="bg1"/>
                </a:solidFill>
              </a:rPr>
              <a:t>Principais desafios da NLLC para a atuação do controle externo</a:t>
            </a:r>
          </a:p>
        </p:txBody>
      </p:sp>
    </p:spTree>
    <p:extLst>
      <p:ext uri="{BB962C8B-B14F-4D97-AF65-F5344CB8AC3E}">
        <p14:creationId xmlns:p14="http://schemas.microsoft.com/office/powerpoint/2010/main" val="480672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547F4B-F146-FD4F-B3C6-A98E6924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5453"/>
            <a:ext cx="12063808" cy="1325563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Principais desafios da NLLC para a atuação do controle externo</a:t>
            </a:r>
            <a:endParaRPr lang="pt-BR" sz="3200" b="1" dirty="0">
              <a:solidFill>
                <a:schemeClr val="accent1"/>
              </a:solidFill>
            </a:endParaRPr>
          </a:p>
        </p:txBody>
      </p:sp>
      <p:sp>
        <p:nvSpPr>
          <p:cNvPr id="3" name="CIRCLE START">
            <a:extLst>
              <a:ext uri="{FF2B5EF4-FFF2-40B4-BE49-F238E27FC236}">
                <a16:creationId xmlns:a16="http://schemas.microsoft.com/office/drawing/2014/main" xmlns="" id="{5A482220-B28C-4EBC-8B66-7285FCFB515F}"/>
              </a:ext>
            </a:extLst>
          </p:cNvPr>
          <p:cNvSpPr/>
          <p:nvPr/>
        </p:nvSpPr>
        <p:spPr>
          <a:xfrm>
            <a:off x="1759142" y="2359010"/>
            <a:ext cx="1826455" cy="182645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  <a:alpha val="0"/>
                </a:schemeClr>
              </a:gs>
              <a:gs pos="51000">
                <a:schemeClr val="accent3">
                  <a:alpha val="34000"/>
                </a:schemeClr>
              </a:gs>
              <a:gs pos="100000">
                <a:schemeClr val="accent1">
                  <a:shade val="100000"/>
                  <a:satMod val="115000"/>
                  <a:alpha val="47000"/>
                </a:schemeClr>
              </a:gs>
            </a:gsLst>
            <a:lin ang="9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" name="Picture Placeholder 13">
            <a:extLst>
              <a:ext uri="{FF2B5EF4-FFF2-40B4-BE49-F238E27FC236}">
                <a16:creationId xmlns:a16="http://schemas.microsoft.com/office/drawing/2014/main" xmlns="" id="{F12AA0BF-B974-B890-7D03-9F67826F73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54025" y="2553893"/>
            <a:ext cx="1436687" cy="1436687"/>
          </a:xfrm>
          <a:prstGeom prst="ellipse">
            <a:avLst/>
          </a:prstGeom>
        </p:spPr>
      </p:pic>
      <p:sp>
        <p:nvSpPr>
          <p:cNvPr id="5" name="TextBox 31">
            <a:extLst>
              <a:ext uri="{FF2B5EF4-FFF2-40B4-BE49-F238E27FC236}">
                <a16:creationId xmlns:a16="http://schemas.microsoft.com/office/drawing/2014/main" xmlns="" id="{76B8D61A-8469-5EF7-A562-EF489B25ED65}"/>
              </a:ext>
            </a:extLst>
          </p:cNvPr>
          <p:cNvSpPr txBox="1"/>
          <p:nvPr/>
        </p:nvSpPr>
        <p:spPr>
          <a:xfrm>
            <a:off x="168148" y="4682683"/>
            <a:ext cx="529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Os </a:t>
            </a:r>
            <a:r>
              <a:rPr lang="pt-BR" sz="1600" dirty="0" err="1"/>
              <a:t>TCs</a:t>
            </a:r>
            <a:r>
              <a:rPr lang="pt-BR" sz="1600" dirty="0"/>
              <a:t> precisam garantir que seus membros e servidores estejam atualizados sobre as novas disposições da lei, como os novos procedimentos licitatórios, critérios de julgamento, modalidades de contratação, entre outros. </a:t>
            </a:r>
            <a:endParaRPr lang="en-US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 Light" charset="0"/>
            </a:endParaRP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xmlns="" id="{8C9CACB0-F970-FEC5-F2A7-92A86DE9A2F1}"/>
              </a:ext>
            </a:extLst>
          </p:cNvPr>
          <p:cNvSpPr/>
          <p:nvPr/>
        </p:nvSpPr>
        <p:spPr>
          <a:xfrm>
            <a:off x="409302" y="4290626"/>
            <a:ext cx="4667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ea typeface="Calibri Bold" charset="0"/>
                <a:cs typeface="Calibri Light" charset="0"/>
              </a:rPr>
              <a:t>Atualização</a:t>
            </a:r>
            <a:r>
              <a:rPr lang="en-US" sz="2000" b="1" dirty="0">
                <a:ea typeface="Calibri Bold" charset="0"/>
                <a:cs typeface="Calibri Light" charset="0"/>
              </a:rPr>
              <a:t> e </a:t>
            </a:r>
            <a:r>
              <a:rPr lang="en-US" sz="2000" b="1" dirty="0" err="1">
                <a:ea typeface="Calibri Bold" charset="0"/>
                <a:cs typeface="Calibri Light" charset="0"/>
              </a:rPr>
              <a:t>capacitação</a:t>
            </a:r>
            <a:endParaRPr lang="en-GB" sz="2000" b="1" dirty="0">
              <a:ea typeface="Calibri Bold" charset="0"/>
            </a:endParaRPr>
          </a:p>
        </p:txBody>
      </p:sp>
      <p:sp>
        <p:nvSpPr>
          <p:cNvPr id="9" name="TextBox 34">
            <a:extLst>
              <a:ext uri="{FF2B5EF4-FFF2-40B4-BE49-F238E27FC236}">
                <a16:creationId xmlns:a16="http://schemas.microsoft.com/office/drawing/2014/main" xmlns="" id="{0B2E7B76-D1E6-B9DA-DAB8-2B52A3BBD14E}"/>
              </a:ext>
            </a:extLst>
          </p:cNvPr>
          <p:cNvSpPr txBox="1"/>
          <p:nvPr/>
        </p:nvSpPr>
        <p:spPr>
          <a:xfrm>
            <a:off x="5606165" y="4662739"/>
            <a:ext cx="6457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A NLLC é mais detalhada e abrangente do que a legislação anterior, introduzindo novos conceitos e procedimentos. </a:t>
            </a:r>
          </a:p>
          <a:p>
            <a:pPr algn="ctr"/>
            <a:r>
              <a:rPr lang="pt-BR" sz="1600" dirty="0"/>
              <a:t>Os </a:t>
            </a:r>
            <a:r>
              <a:rPr lang="pt-BR" sz="1600" dirty="0" err="1"/>
              <a:t>TCs</a:t>
            </a:r>
            <a:r>
              <a:rPr lang="pt-BR" sz="1600" dirty="0"/>
              <a:t> podem enfrentar desafios na interpretação e aplicação dessas novas disposições, especialmente em casos que envolvam situações inéditas ou controversas, bem como sobre o desenvolvimento de jurisprudência nova sobre critérios da NLLC.</a:t>
            </a: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xmlns="" id="{507A14A4-5BD9-B82A-79F4-60CDE5964281}"/>
              </a:ext>
            </a:extLst>
          </p:cNvPr>
          <p:cNvSpPr/>
          <p:nvPr/>
        </p:nvSpPr>
        <p:spPr>
          <a:xfrm>
            <a:off x="6772971" y="4290626"/>
            <a:ext cx="48181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ea typeface="Calibri Bold" charset="0"/>
                <a:cs typeface="Calibri Light" charset="0"/>
              </a:rPr>
              <a:t>Interpretação</a:t>
            </a:r>
            <a:r>
              <a:rPr lang="en-US" sz="2000" b="1" dirty="0">
                <a:ea typeface="Calibri Bold" charset="0"/>
                <a:cs typeface="Calibri Light" charset="0"/>
              </a:rPr>
              <a:t> e </a:t>
            </a:r>
            <a:r>
              <a:rPr lang="en-US" sz="2000" b="1" dirty="0" err="1">
                <a:ea typeface="Calibri Bold" charset="0"/>
                <a:cs typeface="Calibri Light" charset="0"/>
              </a:rPr>
              <a:t>aplicação</a:t>
            </a:r>
            <a:endParaRPr lang="en-GB" sz="2000" b="1" dirty="0">
              <a:ea typeface="Calibri Bold" charset="0"/>
            </a:endParaRPr>
          </a:p>
        </p:txBody>
      </p:sp>
      <p:sp>
        <p:nvSpPr>
          <p:cNvPr id="11" name="CIRCLE START">
            <a:extLst>
              <a:ext uri="{FF2B5EF4-FFF2-40B4-BE49-F238E27FC236}">
                <a16:creationId xmlns:a16="http://schemas.microsoft.com/office/drawing/2014/main" xmlns="" id="{3E1E73A0-08B3-4D7F-B433-FFF3C36B5150}"/>
              </a:ext>
            </a:extLst>
          </p:cNvPr>
          <p:cNvSpPr/>
          <p:nvPr/>
        </p:nvSpPr>
        <p:spPr>
          <a:xfrm>
            <a:off x="7785881" y="2243180"/>
            <a:ext cx="1826455" cy="182645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  <a:alpha val="0"/>
                </a:schemeClr>
              </a:gs>
              <a:gs pos="51000">
                <a:schemeClr val="accent3">
                  <a:alpha val="34000"/>
                </a:schemeClr>
              </a:gs>
              <a:gs pos="100000">
                <a:schemeClr val="accent1">
                  <a:shade val="100000"/>
                  <a:satMod val="115000"/>
                  <a:alpha val="47000"/>
                </a:schemeClr>
              </a:gs>
            </a:gsLst>
            <a:lin ang="9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xmlns="" id="{E452033E-8D13-CE49-FBCF-45552B19BD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80765" y="2438064"/>
            <a:ext cx="1436687" cy="14366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483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5500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decel="55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decel="5500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decel="55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6" grpId="0"/>
      <p:bldP spid="9" grpId="0"/>
      <p:bldP spid="10" grpId="0"/>
      <p:bldP spid="11" grpId="0" animBg="1"/>
      <p:bldP spid="1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547F4B-F146-FD4F-B3C6-A98E6924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5453"/>
            <a:ext cx="12063808" cy="1325563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Principais desafios da NLLC para a atuação do controle externo</a:t>
            </a:r>
            <a:endParaRPr lang="pt-BR" sz="3200" b="1" dirty="0">
              <a:solidFill>
                <a:schemeClr val="accent1"/>
              </a:solidFill>
            </a:endParaRPr>
          </a:p>
        </p:txBody>
      </p:sp>
      <p:sp>
        <p:nvSpPr>
          <p:cNvPr id="5" name="TextBox 31">
            <a:extLst>
              <a:ext uri="{FF2B5EF4-FFF2-40B4-BE49-F238E27FC236}">
                <a16:creationId xmlns:a16="http://schemas.microsoft.com/office/drawing/2014/main" xmlns="" id="{76B8D61A-8469-5EF7-A562-EF489B25ED65}"/>
              </a:ext>
            </a:extLst>
          </p:cNvPr>
          <p:cNvSpPr txBox="1"/>
          <p:nvPr/>
        </p:nvSpPr>
        <p:spPr>
          <a:xfrm>
            <a:off x="124605" y="4651250"/>
            <a:ext cx="56578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Os </a:t>
            </a:r>
            <a:r>
              <a:rPr lang="pt-BR" sz="1600" dirty="0" err="1"/>
              <a:t>TCs</a:t>
            </a:r>
            <a:r>
              <a:rPr lang="pt-BR" sz="1600" dirty="0"/>
              <a:t> precisam ajustar seus procedimentos de controle externo para incorporar as mudanças trazidas pela NLLC. Isso pode incluir a revisão de manuais, orientações e </a:t>
            </a:r>
            <a:r>
              <a:rPr lang="pt-BR" sz="1600" dirty="0" err="1"/>
              <a:t>checklists</a:t>
            </a:r>
            <a:r>
              <a:rPr lang="pt-BR" sz="1600" dirty="0"/>
              <a:t> utilizados pelos auditores e técnicos dos Tribunais para avaliação da regularidade dos processos licitatórios e contratos públicos.</a:t>
            </a:r>
            <a:endParaRPr lang="en-US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 Light" charset="0"/>
            </a:endParaRP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xmlns="" id="{8C9CACB0-F970-FEC5-F2A7-92A86DE9A2F1}"/>
              </a:ext>
            </a:extLst>
          </p:cNvPr>
          <p:cNvSpPr/>
          <p:nvPr/>
        </p:nvSpPr>
        <p:spPr>
          <a:xfrm>
            <a:off x="522523" y="4251140"/>
            <a:ext cx="4458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ea typeface="Calibri Bold" charset="0"/>
                <a:cs typeface="Calibri Light" charset="0"/>
              </a:rPr>
              <a:t>Adequação</a:t>
            </a:r>
            <a:r>
              <a:rPr lang="en-US" sz="2000" b="1" dirty="0">
                <a:ea typeface="Calibri Bold" charset="0"/>
                <a:cs typeface="Calibri Light" charset="0"/>
              </a:rPr>
              <a:t> dos </a:t>
            </a:r>
            <a:r>
              <a:rPr lang="en-US" sz="2000" b="1" dirty="0" err="1">
                <a:ea typeface="Calibri Bold" charset="0"/>
                <a:cs typeface="Calibri Light" charset="0"/>
              </a:rPr>
              <a:t>procedimentos</a:t>
            </a:r>
            <a:endParaRPr lang="en-GB" sz="2000" b="1" dirty="0">
              <a:ea typeface="Calibri Bold" charset="0"/>
            </a:endParaRPr>
          </a:p>
        </p:txBody>
      </p:sp>
      <p:sp>
        <p:nvSpPr>
          <p:cNvPr id="7" name="CIRCLE START">
            <a:extLst>
              <a:ext uri="{FF2B5EF4-FFF2-40B4-BE49-F238E27FC236}">
                <a16:creationId xmlns:a16="http://schemas.microsoft.com/office/drawing/2014/main" xmlns="" id="{42656A06-D159-4FBE-A8C8-36DA0778483A}"/>
              </a:ext>
            </a:extLst>
          </p:cNvPr>
          <p:cNvSpPr/>
          <p:nvPr/>
        </p:nvSpPr>
        <p:spPr>
          <a:xfrm>
            <a:off x="7806176" y="2278838"/>
            <a:ext cx="1826455" cy="182645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  <a:alpha val="0"/>
                </a:schemeClr>
              </a:gs>
              <a:gs pos="51000">
                <a:schemeClr val="accent3">
                  <a:alpha val="34000"/>
                </a:schemeClr>
              </a:gs>
              <a:gs pos="100000">
                <a:schemeClr val="accent1">
                  <a:shade val="100000"/>
                  <a:satMod val="115000"/>
                  <a:alpha val="47000"/>
                </a:schemeClr>
              </a:gs>
            </a:gsLst>
            <a:lin ang="9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Placeholder 15">
            <a:extLst>
              <a:ext uri="{FF2B5EF4-FFF2-40B4-BE49-F238E27FC236}">
                <a16:creationId xmlns:a16="http://schemas.microsoft.com/office/drawing/2014/main" xmlns="" id="{8BB50926-825B-E606-8E38-20C574776D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01060" y="2473722"/>
            <a:ext cx="1436687" cy="1436687"/>
          </a:xfrm>
          <a:prstGeom prst="ellipse">
            <a:avLst/>
          </a:prstGeom>
        </p:spPr>
      </p:pic>
      <p:sp>
        <p:nvSpPr>
          <p:cNvPr id="9" name="TextBox 34">
            <a:extLst>
              <a:ext uri="{FF2B5EF4-FFF2-40B4-BE49-F238E27FC236}">
                <a16:creationId xmlns:a16="http://schemas.microsoft.com/office/drawing/2014/main" xmlns="" id="{0B2E7B76-D1E6-B9DA-DAB8-2B52A3BBD14E}"/>
              </a:ext>
            </a:extLst>
          </p:cNvPr>
          <p:cNvSpPr txBox="1"/>
          <p:nvPr/>
        </p:nvSpPr>
        <p:spPr>
          <a:xfrm>
            <a:off x="6031904" y="4615738"/>
            <a:ext cx="59786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nova lei introduz a necessidade de análise de riscos nos processos licitatórios e contratuais, o que requer dos </a:t>
            </a:r>
            <a:r>
              <a:rPr lang="pt-BR" dirty="0" err="1"/>
              <a:t>TCs</a:t>
            </a:r>
            <a:r>
              <a:rPr lang="pt-BR" dirty="0"/>
              <a:t> a capacidade de identificar e avaliar os riscos associados às contratações públicas, bem como verificar se foram adotadas medidas adequadas para mitigá-los.</a:t>
            </a:r>
            <a:endParaRPr lang="en-US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 Light" charset="0"/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xmlns="" id="{507A14A4-5BD9-B82A-79F4-60CDE5964281}"/>
              </a:ext>
            </a:extLst>
          </p:cNvPr>
          <p:cNvSpPr/>
          <p:nvPr/>
        </p:nvSpPr>
        <p:spPr>
          <a:xfrm>
            <a:off x="6261463" y="4251140"/>
            <a:ext cx="5930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Análise de riscos:</a:t>
            </a:r>
            <a:endParaRPr lang="en-GB" sz="2000" b="1" dirty="0">
              <a:ea typeface="Calibri Bold" charset="0"/>
            </a:endParaRPr>
          </a:p>
        </p:txBody>
      </p:sp>
      <p:sp>
        <p:nvSpPr>
          <p:cNvPr id="11" name="CIRCLE START">
            <a:extLst>
              <a:ext uri="{FF2B5EF4-FFF2-40B4-BE49-F238E27FC236}">
                <a16:creationId xmlns:a16="http://schemas.microsoft.com/office/drawing/2014/main" xmlns="" id="{59BE3FFD-EAAB-4490-BCC6-584F991D55DE}"/>
              </a:ext>
            </a:extLst>
          </p:cNvPr>
          <p:cNvSpPr/>
          <p:nvPr/>
        </p:nvSpPr>
        <p:spPr>
          <a:xfrm>
            <a:off x="1682200" y="2360013"/>
            <a:ext cx="1826455" cy="1826455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  <a:alpha val="0"/>
                </a:schemeClr>
              </a:gs>
              <a:gs pos="51000">
                <a:schemeClr val="accent3">
                  <a:alpha val="34000"/>
                </a:schemeClr>
              </a:gs>
              <a:gs pos="100000">
                <a:schemeClr val="accent1">
                  <a:shade val="100000"/>
                  <a:satMod val="115000"/>
                  <a:alpha val="47000"/>
                </a:schemeClr>
              </a:gs>
            </a:gsLst>
            <a:lin ang="90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Picture Placeholder 15" descr="Angled photo of a man holding pencil over a color catalog">
            <a:extLst>
              <a:ext uri="{FF2B5EF4-FFF2-40B4-BE49-F238E27FC236}">
                <a16:creationId xmlns:a16="http://schemas.microsoft.com/office/drawing/2014/main" xmlns="" id="{CC14535B-0C46-13FA-07A3-081429C578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7084" y="2554897"/>
            <a:ext cx="1436687" cy="14366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7440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5500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decel="55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decel="5500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55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7" grpId="1" animBg="1"/>
      <p:bldP spid="9" grpId="0"/>
      <p:bldP spid="10" grpId="0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BC57067-8486-01AC-3B1F-0E7D1935E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dirty="0">
                <a:solidFill>
                  <a:schemeClr val="bg1"/>
                </a:solidFill>
              </a:rPr>
              <a:t>Nova Lei de Licitações e Contratos Administrativos -  contexto normativo na cidade de São Paulo</a:t>
            </a:r>
          </a:p>
        </p:txBody>
      </p:sp>
    </p:spTree>
    <p:extLst>
      <p:ext uri="{BB962C8B-B14F-4D97-AF65-F5344CB8AC3E}">
        <p14:creationId xmlns:p14="http://schemas.microsoft.com/office/powerpoint/2010/main" val="3830426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A58F9F-957A-E36F-0A76-D58838BE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Obrigada!</a:t>
            </a:r>
          </a:p>
        </p:txBody>
      </p:sp>
      <p:sp>
        <p:nvSpPr>
          <p:cNvPr id="4" name="Retângulo 3"/>
          <p:cNvSpPr/>
          <p:nvPr/>
        </p:nvSpPr>
        <p:spPr>
          <a:xfrm>
            <a:off x="1873912" y="5711960"/>
            <a:ext cx="5530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https://portal.tcm.sp.gov.br/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5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38" y="4334280"/>
            <a:ext cx="656535" cy="41310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873912" y="4324944"/>
            <a:ext cx="2540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sce@tcm.sp.gov.br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48" y="4902054"/>
            <a:ext cx="609653" cy="60965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873919" y="5018452"/>
            <a:ext cx="2089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(11) 5080-1100</a:t>
            </a: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38" y="5647306"/>
            <a:ext cx="642763" cy="65181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040673" y="2802264"/>
            <a:ext cx="10863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Apresentação: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Rafael Valverde Arantes – Secretário de Controle Externo</a:t>
            </a:r>
            <a:endParaRPr lang="pt-BR" sz="2400" b="1" dirty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Helen Cristina Steffen – Coordenadora de Controle Externo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040673" y="1764392"/>
            <a:ext cx="113995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Tribunal de Contas do Município de São Paulo (TCMSP) </a:t>
            </a:r>
          </a:p>
          <a:p>
            <a:r>
              <a:rPr lang="pt-BR" sz="2600" b="1" dirty="0">
                <a:solidFill>
                  <a:schemeClr val="bg1"/>
                </a:solidFill>
              </a:rPr>
              <a:t>Secretaria de Controle Externo (SCE) </a:t>
            </a:r>
          </a:p>
        </p:txBody>
      </p:sp>
    </p:spTree>
    <p:extLst>
      <p:ext uri="{BB962C8B-B14F-4D97-AF65-F5344CB8AC3E}">
        <p14:creationId xmlns:p14="http://schemas.microsoft.com/office/powerpoint/2010/main" val="366182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547F4B-F146-FD4F-B3C6-A98E6924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" y="1006331"/>
            <a:ext cx="11556275" cy="1325563"/>
          </a:xfrm>
        </p:spPr>
        <p:txBody>
          <a:bodyPr>
            <a:noAutofit/>
          </a:bodyPr>
          <a:lstStyle/>
          <a:p>
            <a:r>
              <a:rPr lang="pt-BR" sz="3600" b="1" dirty="0"/>
              <a:t>Contexto normativo - cidade de São Paulo</a:t>
            </a:r>
            <a:br>
              <a:rPr lang="pt-BR" sz="3600" b="1" dirty="0"/>
            </a:br>
            <a:endParaRPr lang="pt-BR" sz="3600" b="1" dirty="0"/>
          </a:p>
        </p:txBody>
      </p:sp>
      <p:cxnSp>
        <p:nvCxnSpPr>
          <p:cNvPr id="34" name="line 28"/>
          <p:cNvCxnSpPr/>
          <p:nvPr/>
        </p:nvCxnSpPr>
        <p:spPr>
          <a:xfrm>
            <a:off x="185562" y="4257723"/>
            <a:ext cx="11937393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hape 0"/>
          <p:cNvSpPr/>
          <p:nvPr/>
        </p:nvSpPr>
        <p:spPr>
          <a:xfrm>
            <a:off x="1017207" y="3963614"/>
            <a:ext cx="410076" cy="217593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Autofit/>
          </a:bodyPr>
          <a:lstStyle/>
          <a:p>
            <a:pPr algn="ctr"/>
            <a:r>
              <a:rPr lang="en-US" sz="2400" b="1" dirty="0"/>
              <a:t>2021</a:t>
            </a:r>
          </a:p>
        </p:txBody>
      </p:sp>
      <p:sp>
        <p:nvSpPr>
          <p:cNvPr id="36" name="Oval 29"/>
          <p:cNvSpPr/>
          <p:nvPr/>
        </p:nvSpPr>
        <p:spPr>
          <a:xfrm>
            <a:off x="1035520" y="3998152"/>
            <a:ext cx="373451" cy="3665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endParaRPr lang="en-US"/>
          </a:p>
        </p:txBody>
      </p:sp>
      <p:sp>
        <p:nvSpPr>
          <p:cNvPr id="37" name="shape 38"/>
          <p:cNvSpPr/>
          <p:nvPr/>
        </p:nvSpPr>
        <p:spPr>
          <a:xfrm flipV="1">
            <a:off x="6187767" y="2102745"/>
            <a:ext cx="404979" cy="22745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Autofit/>
          </a:bodyPr>
          <a:lstStyle/>
          <a:p>
            <a:pPr algn="ctr"/>
            <a:r>
              <a:rPr lang="en-US" sz="2400" b="1" dirty="0"/>
              <a:t>2022</a:t>
            </a:r>
          </a:p>
        </p:txBody>
      </p:sp>
      <p:sp>
        <p:nvSpPr>
          <p:cNvPr id="38" name="Oval 39"/>
          <p:cNvSpPr/>
          <p:nvPr/>
        </p:nvSpPr>
        <p:spPr>
          <a:xfrm flipV="1">
            <a:off x="6203853" y="4005195"/>
            <a:ext cx="368808" cy="36880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endParaRPr lang="en-US"/>
          </a:p>
        </p:txBody>
      </p:sp>
      <p:sp>
        <p:nvSpPr>
          <p:cNvPr id="47" name="Text 52"/>
          <p:cNvSpPr txBox="1"/>
          <p:nvPr/>
        </p:nvSpPr>
        <p:spPr>
          <a:xfrm>
            <a:off x="1477896" y="4222888"/>
            <a:ext cx="4465701" cy="1169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 err="1">
                <a:solidFill>
                  <a:schemeClr val="tx2"/>
                </a:solidFill>
              </a:rPr>
              <a:t>Portaria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Secretaria</a:t>
            </a:r>
            <a:r>
              <a:rPr lang="en-US" sz="1600" dirty="0">
                <a:solidFill>
                  <a:schemeClr val="tx2"/>
                </a:solidFill>
              </a:rPr>
              <a:t> Municipal da </a:t>
            </a:r>
            <a:r>
              <a:rPr lang="en-US" sz="1600" dirty="0" err="1">
                <a:solidFill>
                  <a:schemeClr val="tx2"/>
                </a:solidFill>
              </a:rPr>
              <a:t>Fazenda</a:t>
            </a:r>
            <a:r>
              <a:rPr lang="en-US" sz="1600" dirty="0">
                <a:solidFill>
                  <a:schemeClr val="tx2"/>
                </a:solidFill>
              </a:rPr>
              <a:t> – nº 338/2021 - </a:t>
            </a:r>
            <a:r>
              <a:rPr lang="pt-BR" sz="1600" dirty="0"/>
              <a:t>Dispõe sobre a </a:t>
            </a:r>
            <a:r>
              <a:rPr lang="pt-BR" sz="1600" b="1" dirty="0"/>
              <a:t>prestação de garantias nas licitações e contratações da Administração Direta</a:t>
            </a:r>
            <a:endParaRPr lang="en-US" sz="1600" b="1" dirty="0"/>
          </a:p>
        </p:txBody>
      </p:sp>
      <p:sp>
        <p:nvSpPr>
          <p:cNvPr id="48" name="Text 53"/>
          <p:cNvSpPr txBox="1"/>
          <p:nvPr/>
        </p:nvSpPr>
        <p:spPr>
          <a:xfrm>
            <a:off x="6644999" y="2043517"/>
            <a:ext cx="5198655" cy="829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1600" b="1" dirty="0"/>
              <a:t>Decreto Municipal nº 62.100/2022 </a:t>
            </a:r>
            <a:r>
              <a:rPr lang="pt-BR" sz="1600" dirty="0"/>
              <a:t>- Dispõe sobre </a:t>
            </a:r>
            <a:r>
              <a:rPr lang="pt-BR" sz="1600" b="1" dirty="0"/>
              <a:t>normas de licitação e contratos administrativos </a:t>
            </a:r>
            <a:r>
              <a:rPr lang="pt-BR" sz="1600" dirty="0"/>
              <a:t>para a Administração Pública direta, autárquica e fundacional do Município de São Paulo, </a:t>
            </a:r>
            <a:r>
              <a:rPr lang="pt-BR" sz="1600" b="1" dirty="0"/>
              <a:t>nos termos previstos na Lei Federal nº 14.133</a:t>
            </a:r>
            <a:r>
              <a:rPr lang="pt-BR" sz="1600" dirty="0"/>
              <a:t>, de 1º de abril de 2021, bem como consolida a regulamentação da matéria em âmbito municipal. </a:t>
            </a:r>
            <a:endParaRPr lang="en-US" sz="1600" dirty="0"/>
          </a:p>
        </p:txBody>
      </p:sp>
      <p:sp>
        <p:nvSpPr>
          <p:cNvPr id="53" name="Rectangle 1"/>
          <p:cNvSpPr/>
          <p:nvPr/>
        </p:nvSpPr>
        <p:spPr>
          <a:xfrm>
            <a:off x="115383" y="1865808"/>
            <a:ext cx="12022183" cy="1197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22"/>
          <p:cNvSpPr/>
          <p:nvPr/>
        </p:nvSpPr>
        <p:spPr>
          <a:xfrm>
            <a:off x="115383" y="6305008"/>
            <a:ext cx="12022183" cy="1197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4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547F4B-F146-FD4F-B3C6-A98E6924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" y="1006331"/>
            <a:ext cx="11556275" cy="1325563"/>
          </a:xfrm>
        </p:spPr>
        <p:txBody>
          <a:bodyPr>
            <a:noAutofit/>
          </a:bodyPr>
          <a:lstStyle/>
          <a:p>
            <a:r>
              <a:rPr lang="pt-BR" sz="3600" b="1" dirty="0"/>
              <a:t>Contexto normativo - cidade de São Paulo</a:t>
            </a:r>
            <a:br>
              <a:rPr lang="pt-BR" sz="3600" b="1" dirty="0"/>
            </a:br>
            <a:endParaRPr lang="pt-BR" sz="3600" b="1" dirty="0"/>
          </a:p>
        </p:txBody>
      </p:sp>
      <p:cxnSp>
        <p:nvCxnSpPr>
          <p:cNvPr id="34" name="line 28"/>
          <p:cNvCxnSpPr/>
          <p:nvPr/>
        </p:nvCxnSpPr>
        <p:spPr>
          <a:xfrm>
            <a:off x="185562" y="4179343"/>
            <a:ext cx="11937393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hape 41"/>
          <p:cNvSpPr/>
          <p:nvPr/>
        </p:nvSpPr>
        <p:spPr>
          <a:xfrm>
            <a:off x="495335" y="4042193"/>
            <a:ext cx="404979" cy="220163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Autofit/>
          </a:bodyPr>
          <a:lstStyle/>
          <a:p>
            <a:pPr algn="ctr"/>
            <a:r>
              <a:rPr lang="en-US" sz="2400" b="1" dirty="0"/>
              <a:t>2023</a:t>
            </a:r>
          </a:p>
        </p:txBody>
      </p:sp>
      <p:sp>
        <p:nvSpPr>
          <p:cNvPr id="40" name="Oval 42"/>
          <p:cNvSpPr/>
          <p:nvPr/>
        </p:nvSpPr>
        <p:spPr>
          <a:xfrm>
            <a:off x="513420" y="4061639"/>
            <a:ext cx="368808" cy="36880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endParaRPr lang="en-US"/>
          </a:p>
        </p:txBody>
      </p:sp>
      <p:sp>
        <p:nvSpPr>
          <p:cNvPr id="42" name="Oval 45"/>
          <p:cNvSpPr/>
          <p:nvPr/>
        </p:nvSpPr>
        <p:spPr>
          <a:xfrm flipV="1">
            <a:off x="3261504" y="3921698"/>
            <a:ext cx="368808" cy="36880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endParaRPr lang="en-US"/>
          </a:p>
        </p:txBody>
      </p:sp>
      <p:sp>
        <p:nvSpPr>
          <p:cNvPr id="44" name="Oval 48"/>
          <p:cNvSpPr/>
          <p:nvPr/>
        </p:nvSpPr>
        <p:spPr>
          <a:xfrm>
            <a:off x="7881711" y="3996553"/>
            <a:ext cx="335280" cy="3352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endParaRPr lang="en-US"/>
          </a:p>
        </p:txBody>
      </p:sp>
      <p:sp>
        <p:nvSpPr>
          <p:cNvPr id="49" name="Text 54"/>
          <p:cNvSpPr txBox="1"/>
          <p:nvPr/>
        </p:nvSpPr>
        <p:spPr>
          <a:xfrm>
            <a:off x="3700433" y="1996953"/>
            <a:ext cx="8491567" cy="21823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b="1" dirty="0" err="1"/>
              <a:t>Instruções</a:t>
            </a:r>
            <a:r>
              <a:rPr lang="en-US" sz="1400" b="1" dirty="0"/>
              <a:t> </a:t>
            </a:r>
            <a:r>
              <a:rPr lang="en-US" sz="1400" b="1" dirty="0" err="1"/>
              <a:t>Normativas</a:t>
            </a:r>
            <a:r>
              <a:rPr lang="en-US" sz="1400" b="1" dirty="0"/>
              <a:t> </a:t>
            </a:r>
            <a:r>
              <a:rPr lang="en-US" sz="1400" b="1" dirty="0" err="1"/>
              <a:t>Secretaria</a:t>
            </a:r>
            <a:r>
              <a:rPr lang="en-US" sz="1400" b="1" dirty="0"/>
              <a:t> Municipal de </a:t>
            </a:r>
            <a:r>
              <a:rPr lang="en-US" sz="1400" b="1" dirty="0" err="1"/>
              <a:t>Gestão</a:t>
            </a:r>
            <a:r>
              <a:rPr lang="en-US" sz="1400" b="1" dirty="0"/>
              <a:t> (SEGES): </a:t>
            </a:r>
          </a:p>
          <a:p>
            <a:r>
              <a:rPr lang="en-US" sz="1400" dirty="0"/>
              <a:t>01/2023 – </a:t>
            </a:r>
            <a:r>
              <a:rPr lang="en-US" sz="1400" b="1" dirty="0" err="1"/>
              <a:t>Estudo</a:t>
            </a:r>
            <a:r>
              <a:rPr lang="en-US" sz="1400" b="1" dirty="0"/>
              <a:t> </a:t>
            </a:r>
            <a:r>
              <a:rPr lang="en-US" sz="1400" b="1" dirty="0" err="1"/>
              <a:t>Técnico</a:t>
            </a:r>
            <a:r>
              <a:rPr lang="en-US" sz="1400" b="1" dirty="0"/>
              <a:t> </a:t>
            </a:r>
            <a:r>
              <a:rPr lang="en-US" sz="1400" b="1" dirty="0" err="1"/>
              <a:t>Preliminar</a:t>
            </a:r>
            <a:r>
              <a:rPr lang="en-US" sz="1400" b="1" dirty="0"/>
              <a:t> </a:t>
            </a:r>
            <a:r>
              <a:rPr lang="en-US" sz="1400" dirty="0"/>
              <a:t>(</a:t>
            </a:r>
            <a:r>
              <a:rPr lang="en-US" sz="1400" dirty="0" err="1"/>
              <a:t>alterado</a:t>
            </a:r>
            <a:r>
              <a:rPr lang="en-US" sz="1400" dirty="0"/>
              <a:t> pela IN 05/2023)</a:t>
            </a:r>
          </a:p>
          <a:p>
            <a:r>
              <a:rPr lang="en-US" sz="1400" dirty="0"/>
              <a:t>02/2023 - </a:t>
            </a:r>
            <a:r>
              <a:rPr lang="en-US" sz="1400" b="1" dirty="0"/>
              <a:t>S</a:t>
            </a:r>
            <a:r>
              <a:rPr lang="pt-BR" sz="1400" b="1" dirty="0" err="1"/>
              <a:t>istemas</a:t>
            </a:r>
            <a:r>
              <a:rPr lang="pt-BR" sz="1400" b="1" dirty="0"/>
              <a:t> para processamento das licitações </a:t>
            </a:r>
            <a:r>
              <a:rPr lang="pt-BR" sz="1400" dirty="0"/>
              <a:t>realizadas sob a forma eletrônica</a:t>
            </a:r>
          </a:p>
          <a:p>
            <a:r>
              <a:rPr lang="pt-BR" sz="1400" dirty="0"/>
              <a:t>03/2023 - </a:t>
            </a:r>
            <a:r>
              <a:rPr lang="pt-BR" sz="1400" b="1" dirty="0"/>
              <a:t>Sítio eletrônico oficial</a:t>
            </a:r>
            <a:r>
              <a:rPr lang="pt-BR" sz="1400" dirty="0"/>
              <a:t> para disponibilização de atos e documentos </a:t>
            </a:r>
          </a:p>
          <a:p>
            <a:r>
              <a:rPr lang="pt-BR" sz="1400" dirty="0"/>
              <a:t>04/2023 - </a:t>
            </a:r>
            <a:r>
              <a:rPr lang="pt-BR" sz="1400" b="1" dirty="0"/>
              <a:t>Governança das contratações públicas</a:t>
            </a:r>
            <a:r>
              <a:rPr lang="pt-BR" sz="1400" dirty="0"/>
              <a:t> </a:t>
            </a:r>
          </a:p>
          <a:p>
            <a:r>
              <a:rPr lang="pt-BR" sz="1400" dirty="0"/>
              <a:t>06/2023 - </a:t>
            </a:r>
            <a:r>
              <a:rPr lang="pt-BR" sz="1400" b="1" dirty="0"/>
              <a:t>Pesquisa de preços</a:t>
            </a:r>
          </a:p>
          <a:p>
            <a:r>
              <a:rPr lang="pt-BR" sz="1400" dirty="0"/>
              <a:t>07/2023 - </a:t>
            </a:r>
            <a:r>
              <a:rPr lang="pt-BR" sz="1400" b="1" dirty="0"/>
              <a:t>Atuação do Agente de Contratação, da Comissão de Contratação e da Equipe de Apoio</a:t>
            </a:r>
          </a:p>
          <a:p>
            <a:r>
              <a:rPr lang="pt-BR" sz="1400" dirty="0"/>
              <a:t>08/2023 - </a:t>
            </a:r>
            <a:r>
              <a:rPr lang="pt-BR" sz="1400" b="1" dirty="0"/>
              <a:t>Plano de Contratações Anual</a:t>
            </a:r>
          </a:p>
          <a:p>
            <a:endParaRPr lang="pt-BR" sz="1600" dirty="0"/>
          </a:p>
        </p:txBody>
      </p:sp>
      <p:sp>
        <p:nvSpPr>
          <p:cNvPr id="50" name="Text 55"/>
          <p:cNvSpPr txBox="1"/>
          <p:nvPr/>
        </p:nvSpPr>
        <p:spPr>
          <a:xfrm>
            <a:off x="918398" y="4198088"/>
            <a:ext cx="2186786" cy="21545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1" dirty="0" err="1"/>
              <a:t>Decreto</a:t>
            </a:r>
            <a:r>
              <a:rPr lang="en-US" sz="1600" b="1" dirty="0"/>
              <a:t> Municipal nº 62.436/2023 </a:t>
            </a:r>
            <a:r>
              <a:rPr lang="en-US" sz="1600" dirty="0"/>
              <a:t>- </a:t>
            </a:r>
            <a:r>
              <a:rPr lang="pt-BR" sz="1600" dirty="0"/>
              <a:t>Confere nova redação ao </a:t>
            </a:r>
            <a:r>
              <a:rPr lang="pt-BR" sz="1600" b="1" dirty="0"/>
              <a:t>artigo 153 </a:t>
            </a:r>
            <a:r>
              <a:rPr lang="pt-BR" sz="1600" dirty="0"/>
              <a:t>do Decreto nº 62.100/2022</a:t>
            </a:r>
            <a:endParaRPr lang="en-US" sz="1600" dirty="0"/>
          </a:p>
          <a:p>
            <a:endParaRPr lang="en-US" sz="1600" b="1" dirty="0"/>
          </a:p>
          <a:p>
            <a:r>
              <a:rPr lang="pt-BR" sz="1600" dirty="0"/>
              <a:t> </a:t>
            </a:r>
            <a:endParaRPr lang="en-US" sz="1600" dirty="0"/>
          </a:p>
          <a:p>
            <a:r>
              <a:rPr lang="en-US" sz="1600" dirty="0"/>
              <a:t> </a:t>
            </a:r>
          </a:p>
          <a:p>
            <a:endParaRPr lang="en-US" sz="1600" dirty="0"/>
          </a:p>
        </p:txBody>
      </p:sp>
      <p:sp>
        <p:nvSpPr>
          <p:cNvPr id="51" name="Text 56"/>
          <p:cNvSpPr txBox="1"/>
          <p:nvPr/>
        </p:nvSpPr>
        <p:spPr>
          <a:xfrm>
            <a:off x="8216991" y="4134047"/>
            <a:ext cx="3905964" cy="1169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b="1" dirty="0" err="1"/>
              <a:t>Portarias</a:t>
            </a:r>
            <a:r>
              <a:rPr lang="en-US" sz="1400" b="1" dirty="0"/>
              <a:t>:</a:t>
            </a:r>
            <a:r>
              <a:rPr lang="en-US" sz="1400" dirty="0"/>
              <a:t> </a:t>
            </a:r>
          </a:p>
          <a:p>
            <a:r>
              <a:rPr lang="en-US" sz="1400" dirty="0"/>
              <a:t>SEGES 06/2023 – </a:t>
            </a:r>
            <a:r>
              <a:rPr lang="en-US" sz="1400" b="1" dirty="0" err="1"/>
              <a:t>Competências</a:t>
            </a:r>
            <a:r>
              <a:rPr lang="en-US" sz="1400" b="1" dirty="0"/>
              <a:t> à </a:t>
            </a:r>
            <a:r>
              <a:rPr lang="en-US" sz="1400" b="1" dirty="0" err="1"/>
              <a:t>Cobes</a:t>
            </a:r>
            <a:r>
              <a:rPr lang="en-US" sz="1400" b="1" dirty="0"/>
              <a:t> para </a:t>
            </a:r>
            <a:r>
              <a:rPr lang="pt-BR" sz="1400" b="1" dirty="0"/>
              <a:t>procedimentos para o registro de preços</a:t>
            </a:r>
          </a:p>
          <a:p>
            <a:r>
              <a:rPr lang="pt-BR" sz="1400" dirty="0"/>
              <a:t>PGM 12/2023 - </a:t>
            </a:r>
            <a:r>
              <a:rPr lang="pt-BR" sz="1400" b="1" dirty="0"/>
              <a:t>Emissão de análise jurídica </a:t>
            </a:r>
          </a:p>
          <a:p>
            <a:r>
              <a:rPr lang="pt-BR" sz="1400" dirty="0"/>
              <a:t>SIURB 16/2023 - </a:t>
            </a:r>
            <a:r>
              <a:rPr lang="pt-BR" sz="1400" b="1" dirty="0"/>
              <a:t>Licitações de obras e serviços de engenharia </a:t>
            </a:r>
            <a:r>
              <a:rPr lang="pt-BR" sz="1400" dirty="0"/>
              <a:t>que especifica de forma presencial</a:t>
            </a:r>
          </a:p>
          <a:p>
            <a:endParaRPr lang="en-US" sz="1400" dirty="0"/>
          </a:p>
        </p:txBody>
      </p:sp>
      <p:sp>
        <p:nvSpPr>
          <p:cNvPr id="53" name="Rectangle 1"/>
          <p:cNvSpPr/>
          <p:nvPr/>
        </p:nvSpPr>
        <p:spPr>
          <a:xfrm>
            <a:off x="115383" y="1865808"/>
            <a:ext cx="12022183" cy="1197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22"/>
          <p:cNvSpPr/>
          <p:nvPr/>
        </p:nvSpPr>
        <p:spPr>
          <a:xfrm>
            <a:off x="115383" y="6305008"/>
            <a:ext cx="12022183" cy="1197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4" grpId="0" animBg="1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BC57067-8486-01AC-3B1F-0E7D1935E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dirty="0">
                <a:solidFill>
                  <a:schemeClr val="bg1"/>
                </a:solidFill>
              </a:rPr>
              <a:t>Procedimentos adotados pelo TCMSP nas fiscalizações das contratações públicas </a:t>
            </a:r>
          </a:p>
        </p:txBody>
      </p:sp>
    </p:spTree>
    <p:extLst>
      <p:ext uri="{BB962C8B-B14F-4D97-AF65-F5344CB8AC3E}">
        <p14:creationId xmlns:p14="http://schemas.microsoft.com/office/powerpoint/2010/main" val="141644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547F4B-F146-FD4F-B3C6-A98E6924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9" y="746652"/>
            <a:ext cx="11878491" cy="1325563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Atuação do TCMSP nas contratações públicas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012FDDF0-8F1F-4165-958B-82968D999D18}"/>
              </a:ext>
            </a:extLst>
          </p:cNvPr>
          <p:cNvSpPr/>
          <p:nvPr/>
        </p:nvSpPr>
        <p:spPr>
          <a:xfrm>
            <a:off x="1105990" y="4110108"/>
            <a:ext cx="539552" cy="2715356"/>
          </a:xfrm>
          <a:prstGeom prst="rect">
            <a:avLst/>
          </a:prstGeom>
          <a:gradFill>
            <a:gsLst>
              <a:gs pos="93000">
                <a:schemeClr val="tx1">
                  <a:lumMod val="50000"/>
                </a:schemeClr>
              </a:gs>
              <a:gs pos="61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DC99D79F-0D2A-44B7-AC40-DCD4A301CFD1}"/>
              </a:ext>
            </a:extLst>
          </p:cNvPr>
          <p:cNvSpPr/>
          <p:nvPr/>
        </p:nvSpPr>
        <p:spPr>
          <a:xfrm>
            <a:off x="1105990" y="1800808"/>
            <a:ext cx="539552" cy="2160240"/>
          </a:xfrm>
          <a:prstGeom prst="rect">
            <a:avLst/>
          </a:prstGeom>
          <a:gradFill flip="none" rotWithShape="0">
            <a:gsLst>
              <a:gs pos="100000">
                <a:srgbClr val="990000"/>
              </a:gs>
              <a:gs pos="61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xmlns="" id="{B808DC6C-985E-413D-BDE7-BF75E042A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990" y="3977746"/>
            <a:ext cx="9814554" cy="112424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50000">
                <a:srgbClr val="CC3300">
                  <a:gamma/>
                  <a:shade val="46275"/>
                  <a:invGamma/>
                </a:srgbClr>
              </a:gs>
              <a:gs pos="100000">
                <a:srgbClr val="CC33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xmlns="" id="{2F31AEA0-51BD-490C-B454-91F008FF588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595" y="5324735"/>
            <a:ext cx="2752348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b="1" dirty="0">
                <a:cs typeface="Arial" panose="020B0604020202020204" pitchFamily="34" charset="0"/>
              </a:rPr>
              <a:t>TRIBUNAL DE CONTAS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xmlns="" id="{72D3721B-7724-4B01-BD8F-19233A7E9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57" y="2950589"/>
            <a:ext cx="12835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b="1" dirty="0">
                <a:solidFill>
                  <a:srgbClr val="C00000"/>
                </a:solidFill>
                <a:cs typeface="Arial" panose="020B0604020202020204" pitchFamily="34" charset="0"/>
              </a:rPr>
              <a:t>EDITAL</a:t>
            </a: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xmlns="" id="{E8BA38F9-34FE-43C6-8B66-871F718F1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2895" y="2769646"/>
            <a:ext cx="2258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b="1" dirty="0">
                <a:solidFill>
                  <a:srgbClr val="C00000"/>
                </a:solidFill>
                <a:cs typeface="Arial" panose="020B0604020202020204" pitchFamily="34" charset="0"/>
              </a:rPr>
              <a:t>CONTRATAÇÃO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xmlns="" id="{9D9F173F-97EF-441B-8459-9F6B5641B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9341" y="2279971"/>
            <a:ext cx="20003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C00000"/>
                </a:solidFill>
                <a:cs typeface="Arial" panose="020B0604020202020204" pitchFamily="34" charset="0"/>
              </a:rPr>
              <a:t>EXECUÇÃO DO CONTRATO</a:t>
            </a:r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xmlns="" id="{70FDCD35-1358-4B8B-9384-5199D84E3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4097" y="3268993"/>
            <a:ext cx="2174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b="1" dirty="0">
                <a:solidFill>
                  <a:srgbClr val="C00000"/>
                </a:solidFill>
                <a:cs typeface="Arial" panose="020B0604020202020204" pitchFamily="34" charset="0"/>
              </a:rPr>
              <a:t>ADITAMENTOS</a:t>
            </a: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xmlns="" id="{71C49E3C-E05D-4895-86D3-101E3630F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397" y="4805558"/>
            <a:ext cx="24939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1600" b="1" dirty="0">
                <a:cs typeface="Arial" panose="020B0604020202020204" pitchFamily="34" charset="0"/>
              </a:rPr>
              <a:t>ACOMPANHAMENTO DE EDITAL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xmlns="" id="{DD57ED2E-A900-4E2C-B57F-7D96DA3B5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806" y="5988564"/>
            <a:ext cx="235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1600" b="1" dirty="0">
                <a:cs typeface="Arial" panose="020B0604020202020204" pitchFamily="34" charset="0"/>
              </a:rPr>
              <a:t>ACOMPANHAMENTO DA LICITAÇÃO</a:t>
            </a: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xmlns="" id="{5FDF7A2A-6682-437C-87C5-702340E2E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202" y="4686686"/>
            <a:ext cx="1368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1600" b="1" dirty="0">
                <a:cs typeface="Arial" panose="020B0604020202020204" pitchFamily="34" charset="0"/>
              </a:rPr>
              <a:t>ANÁLISE DE CONTRATO</a:t>
            </a: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xmlns="" id="{8A6B5CF0-F205-4D19-A23B-01DA6075A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4552" y="4524801"/>
            <a:ext cx="309646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pt-BR" sz="1600" b="1" dirty="0">
                <a:cs typeface="Arial" panose="020B0604020202020204" pitchFamily="34" charset="0"/>
              </a:rPr>
              <a:t>ACOMPANHAMENTO DE EXECUÇÃO CONTRATUAL: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lang="pt-BR" sz="1600" b="1" dirty="0">
                <a:cs typeface="Arial" panose="020B0604020202020204" pitchFamily="34" charset="0"/>
              </a:rPr>
              <a:t>  CONTRATOS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pt-BR" sz="1600" b="1" dirty="0">
                <a:cs typeface="Arial" panose="020B0604020202020204" pitchFamily="34" charset="0"/>
              </a:rPr>
              <a:t>  CONVÊNIOS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pt-BR" sz="1600" b="1" dirty="0">
                <a:cs typeface="Arial" panose="020B0604020202020204" pitchFamily="34" charset="0"/>
              </a:rPr>
              <a:t>  OBRAS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xmlns="" id="{E44B2451-CA57-473B-883A-265B65C57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0527" y="4968458"/>
            <a:ext cx="172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1600" b="1" dirty="0">
                <a:cs typeface="Arial" panose="020B0604020202020204" pitchFamily="34" charset="0"/>
              </a:rPr>
              <a:t>ANÁLISE DOS ADITAMENTOS</a:t>
            </a:r>
          </a:p>
        </p:txBody>
      </p:sp>
      <p:sp>
        <p:nvSpPr>
          <p:cNvPr id="41" name="Line 17">
            <a:extLst>
              <a:ext uri="{FF2B5EF4-FFF2-40B4-BE49-F238E27FC236}">
                <a16:creationId xmlns:a16="http://schemas.microsoft.com/office/drawing/2014/main" xmlns="" id="{8A2F2D43-051D-4F9A-92B8-B961ED131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909" y="2673637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Box 5">
            <a:extLst>
              <a:ext uri="{FF2B5EF4-FFF2-40B4-BE49-F238E27FC236}">
                <a16:creationId xmlns:a16="http://schemas.microsoft.com/office/drawing/2014/main" xmlns="" id="{D0D7E58B-A676-4CF8-8C6B-4F94AFB8F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208" y="2303435"/>
            <a:ext cx="1863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b="1" dirty="0">
                <a:solidFill>
                  <a:srgbClr val="C00000"/>
                </a:solidFill>
                <a:cs typeface="Arial" panose="020B0604020202020204" pitchFamily="34" charset="0"/>
              </a:rPr>
              <a:t>LICITAÇÃO</a:t>
            </a:r>
          </a:p>
        </p:txBody>
      </p:sp>
      <p:sp>
        <p:nvSpPr>
          <p:cNvPr id="52" name="Line 17">
            <a:extLst>
              <a:ext uri="{FF2B5EF4-FFF2-40B4-BE49-F238E27FC236}">
                <a16:creationId xmlns:a16="http://schemas.microsoft.com/office/drawing/2014/main" xmlns="" id="{D3843DA5-2198-4B40-A306-A50D9C22D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8022" y="3261398"/>
            <a:ext cx="0" cy="6996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xmlns="" id="{169581AD-917B-4F8D-AE87-64B2F6338BED}"/>
              </a:ext>
            </a:extLst>
          </p:cNvPr>
          <p:cNvCxnSpPr>
            <a:cxnSpLocks/>
          </p:cNvCxnSpPr>
          <p:nvPr/>
        </p:nvCxnSpPr>
        <p:spPr>
          <a:xfrm>
            <a:off x="2526892" y="4092690"/>
            <a:ext cx="0" cy="6995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xmlns="" id="{5B49FCE3-2F63-4DD1-9D98-3BE807F916FF}"/>
              </a:ext>
            </a:extLst>
          </p:cNvPr>
          <p:cNvCxnSpPr>
            <a:cxnSpLocks/>
          </p:cNvCxnSpPr>
          <p:nvPr/>
        </p:nvCxnSpPr>
        <p:spPr>
          <a:xfrm>
            <a:off x="4070673" y="4093039"/>
            <a:ext cx="15552" cy="187831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Line 17">
            <a:extLst>
              <a:ext uri="{FF2B5EF4-FFF2-40B4-BE49-F238E27FC236}">
                <a16:creationId xmlns:a16="http://schemas.microsoft.com/office/drawing/2014/main" xmlns="" id="{DB8B3BB5-FB89-4494-A248-BFB21EB601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7438" y="3123995"/>
            <a:ext cx="2520" cy="81730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xmlns="" id="{08F18CD8-5160-4C57-A7C1-38DCEC1638B3}"/>
              </a:ext>
            </a:extLst>
          </p:cNvPr>
          <p:cNvCxnSpPr>
            <a:cxnSpLocks/>
          </p:cNvCxnSpPr>
          <p:nvPr/>
        </p:nvCxnSpPr>
        <p:spPr>
          <a:xfrm flipH="1">
            <a:off x="5187439" y="4096603"/>
            <a:ext cx="4280" cy="52215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17">
            <a:extLst>
              <a:ext uri="{FF2B5EF4-FFF2-40B4-BE49-F238E27FC236}">
                <a16:creationId xmlns:a16="http://schemas.microsoft.com/office/drawing/2014/main" xmlns="" id="{AF5CF7DC-BE6D-4827-B047-11C0529792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75047" y="3560839"/>
            <a:ext cx="0" cy="38045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xmlns="" id="{23CE4682-2A0B-4AEE-9C0C-56B31E543AA5}"/>
              </a:ext>
            </a:extLst>
          </p:cNvPr>
          <p:cNvCxnSpPr>
            <a:cxnSpLocks/>
          </p:cNvCxnSpPr>
          <p:nvPr/>
        </p:nvCxnSpPr>
        <p:spPr>
          <a:xfrm flipH="1">
            <a:off x="6875047" y="4091198"/>
            <a:ext cx="4280" cy="8532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17">
            <a:extLst>
              <a:ext uri="{FF2B5EF4-FFF2-40B4-BE49-F238E27FC236}">
                <a16:creationId xmlns:a16="http://schemas.microsoft.com/office/drawing/2014/main" xmlns="" id="{2D9610EB-A491-45B3-AEFD-0607D96C2F82}"/>
              </a:ext>
            </a:extLst>
          </p:cNvPr>
          <p:cNvSpPr>
            <a:spLocks noChangeShapeType="1"/>
          </p:cNvSpPr>
          <p:nvPr/>
        </p:nvSpPr>
        <p:spPr bwMode="auto">
          <a:xfrm>
            <a:off x="8818562" y="2878726"/>
            <a:ext cx="1" cy="108717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xmlns="" id="{C3B07EF0-F666-4949-BBAB-7EDC60DC1772}"/>
              </a:ext>
            </a:extLst>
          </p:cNvPr>
          <p:cNvCxnSpPr>
            <a:cxnSpLocks/>
          </p:cNvCxnSpPr>
          <p:nvPr/>
        </p:nvCxnSpPr>
        <p:spPr>
          <a:xfrm flipH="1">
            <a:off x="8818561" y="4105658"/>
            <a:ext cx="4280" cy="44697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3">
            <a:extLst>
              <a:ext uri="{FF2B5EF4-FFF2-40B4-BE49-F238E27FC236}">
                <a16:creationId xmlns:a16="http://schemas.microsoft.com/office/drawing/2014/main" xmlns="" id="{97CE86D4-47E5-4CD8-907F-1E0BF6E62C9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27556" y="2591534"/>
            <a:ext cx="2446549" cy="58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b="1" dirty="0"/>
              <a:t>ADMINISTRAÇÃO</a:t>
            </a: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pt-BR" sz="1600" b="1" dirty="0"/>
          </a:p>
        </p:txBody>
      </p:sp>
      <p:sp>
        <p:nvSpPr>
          <p:cNvPr id="3" name="Retângulo 2"/>
          <p:cNvSpPr/>
          <p:nvPr/>
        </p:nvSpPr>
        <p:spPr>
          <a:xfrm>
            <a:off x="1645542" y="4799816"/>
            <a:ext cx="2264607" cy="590517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Retângulo 63"/>
          <p:cNvSpPr/>
          <p:nvPr/>
        </p:nvSpPr>
        <p:spPr>
          <a:xfrm>
            <a:off x="8214552" y="4524801"/>
            <a:ext cx="2584077" cy="66055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Retângulo 64"/>
          <p:cNvSpPr/>
          <p:nvPr/>
        </p:nvSpPr>
        <p:spPr>
          <a:xfrm>
            <a:off x="3050599" y="5988564"/>
            <a:ext cx="2264607" cy="590517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64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41" grpId="0" animBg="1"/>
      <p:bldP spid="46" grpId="0"/>
      <p:bldP spid="52" grpId="0" animBg="1"/>
      <p:bldP spid="57" grpId="0" animBg="1"/>
      <p:bldP spid="59" grpId="0" animBg="1"/>
      <p:bldP spid="61" grpId="0" animBg="1"/>
      <p:bldP spid="63" grpId="0"/>
      <p:bldP spid="3" grpId="0" animBg="1"/>
      <p:bldP spid="64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547F4B-F146-FD4F-B3C6-A98E6924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4395"/>
            <a:ext cx="12191999" cy="1325563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/>
              <a:t>Acompanhamentos</a:t>
            </a:r>
            <a:endParaRPr lang="pt-BR" sz="3600" b="1" dirty="0">
              <a:solidFill>
                <a:schemeClr val="accent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83620" y="2159621"/>
            <a:ext cx="1095973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000" dirty="0"/>
              <a:t>São </a:t>
            </a:r>
            <a:r>
              <a:rPr lang="pt-BR" sz="2000" b="1" dirty="0"/>
              <a:t>verificações sistemáticas </a:t>
            </a:r>
            <a:r>
              <a:rPr lang="pt-BR" sz="2000" dirty="0"/>
              <a:t>das atividades dos órgãos e entidades jurisdicionados ao Tribunal, de maneira </a:t>
            </a:r>
            <a:r>
              <a:rPr lang="pt-BR" sz="2000" b="1" dirty="0"/>
              <a:t>seletiva e concomitante</a:t>
            </a:r>
            <a:r>
              <a:rPr lang="pt-BR" sz="2000" dirty="0"/>
              <a:t>, feitas de ofício, com base em critérios de seleção e objetivos estabelecidos em norma interna da Secretaria de Controle Externo, ou ainda por deliberação dos Conselheiros ou dos órgãos colegiados superiores (Câmaras e Pleno) (</a:t>
            </a:r>
            <a:r>
              <a:rPr lang="pt-BR" sz="2000" b="1" dirty="0"/>
              <a:t>Resolução TCMSP nº 06/2000).</a:t>
            </a:r>
            <a:endParaRPr lang="pt-BR" sz="2000" dirty="0"/>
          </a:p>
          <a:p>
            <a:pPr lvl="0" algn="just"/>
            <a:endParaRPr lang="en-US" sz="2000" dirty="0"/>
          </a:p>
          <a:p>
            <a:pPr algn="just"/>
            <a:r>
              <a:rPr lang="pt-BR" sz="2000" dirty="0"/>
              <a:t>A principal característica desse tipo de trabalho é a </a:t>
            </a:r>
            <a:r>
              <a:rPr lang="pt-BR" sz="2000" b="1" u="sng" dirty="0"/>
              <a:t>concomitância</a:t>
            </a:r>
            <a:r>
              <a:rPr lang="pt-BR" sz="2000" dirty="0"/>
              <a:t>, ou seja, a fiscalização atua durante a execução dos atos pela administração municipal para verificar a regularidade e conformidade com os normativos vigentes. </a:t>
            </a:r>
            <a:endParaRPr lang="pt-BR" sz="2000" b="1" dirty="0"/>
          </a:p>
          <a:p>
            <a:pPr lvl="0"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1965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ítulo 1">
            <a:extLst>
              <a:ext uri="{FF2B5EF4-FFF2-40B4-BE49-F238E27FC236}">
                <a16:creationId xmlns:a16="http://schemas.microsoft.com/office/drawing/2014/main" xmlns="" id="{5C547F4B-F146-FD4F-B3C6-A98E6924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3" y="893596"/>
            <a:ext cx="11878491" cy="1325563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Acompanhamentos realizados pelo TCMSP</a:t>
            </a:r>
          </a:p>
        </p:txBody>
      </p:sp>
      <p:grpSp>
        <p:nvGrpSpPr>
          <p:cNvPr id="148" name="Group 54"/>
          <p:cNvGrpSpPr/>
          <p:nvPr/>
        </p:nvGrpSpPr>
        <p:grpSpPr>
          <a:xfrm>
            <a:off x="2039286" y="2052696"/>
            <a:ext cx="2036412" cy="3765156"/>
            <a:chOff x="2291844" y="2813661"/>
            <a:chExt cx="2036412" cy="3765156"/>
          </a:xfrm>
        </p:grpSpPr>
        <p:sp>
          <p:nvSpPr>
            <p:cNvPr id="149" name="Oval 47"/>
            <p:cNvSpPr/>
            <p:nvPr/>
          </p:nvSpPr>
          <p:spPr>
            <a:xfrm>
              <a:off x="3215544" y="2813661"/>
              <a:ext cx="167054" cy="16705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/>
              <a:endParaRPr lang="en-US" sz="600" b="1"/>
            </a:p>
          </p:txBody>
        </p:sp>
        <p:sp>
          <p:nvSpPr>
            <p:cNvPr id="150" name="Rounded Rectangle 48"/>
            <p:cNvSpPr/>
            <p:nvPr/>
          </p:nvSpPr>
          <p:spPr>
            <a:xfrm>
              <a:off x="2365893" y="4045272"/>
              <a:ext cx="1863426" cy="253354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800" b="1" dirty="0"/>
            </a:p>
          </p:txBody>
        </p:sp>
        <p:sp>
          <p:nvSpPr>
            <p:cNvPr id="151" name="Oval 50"/>
            <p:cNvSpPr/>
            <p:nvPr/>
          </p:nvSpPr>
          <p:spPr>
            <a:xfrm>
              <a:off x="2884366" y="3715560"/>
              <a:ext cx="826477" cy="826477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000" b="1"/>
            </a:p>
          </p:txBody>
        </p:sp>
        <p:cxnSp>
          <p:nvCxnSpPr>
            <p:cNvPr id="152" name="Straight Connector 52"/>
            <p:cNvCxnSpPr>
              <a:cxnSpLocks/>
              <a:stCxn id="149" idx="4"/>
              <a:endCxn id="151" idx="0"/>
            </p:cNvCxnSpPr>
            <p:nvPr/>
          </p:nvCxnSpPr>
          <p:spPr>
            <a:xfrm flipH="1">
              <a:off x="3297605" y="2980715"/>
              <a:ext cx="1466" cy="7348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53"/>
            <p:cNvSpPr txBox="1"/>
            <p:nvPr/>
          </p:nvSpPr>
          <p:spPr>
            <a:xfrm>
              <a:off x="2291844" y="4624754"/>
              <a:ext cx="2036412" cy="18456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1600" b="1" dirty="0" err="1"/>
                <a:t>Acompanhamento</a:t>
              </a:r>
              <a:r>
                <a:rPr lang="en-US" sz="1600" b="1" dirty="0"/>
                <a:t> de </a:t>
              </a:r>
              <a:r>
                <a:rPr lang="en-US" sz="1600" b="1" dirty="0" err="1"/>
                <a:t>Edital</a:t>
              </a:r>
              <a:endParaRPr lang="en-US" sz="1600" b="1" dirty="0"/>
            </a:p>
          </p:txBody>
        </p:sp>
      </p:grpSp>
      <p:grpSp>
        <p:nvGrpSpPr>
          <p:cNvPr id="154" name="Group 55"/>
          <p:cNvGrpSpPr/>
          <p:nvPr/>
        </p:nvGrpSpPr>
        <p:grpSpPr>
          <a:xfrm>
            <a:off x="4025060" y="2052696"/>
            <a:ext cx="1989284" cy="3765136"/>
            <a:chOff x="2315408" y="2813661"/>
            <a:chExt cx="1989284" cy="3765136"/>
          </a:xfrm>
        </p:grpSpPr>
        <p:sp>
          <p:nvSpPr>
            <p:cNvPr id="155" name="Oval 56"/>
            <p:cNvSpPr/>
            <p:nvPr/>
          </p:nvSpPr>
          <p:spPr>
            <a:xfrm>
              <a:off x="3215544" y="2813661"/>
              <a:ext cx="167054" cy="1670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/>
              <a:endParaRPr lang="en-US" sz="600" b="1"/>
            </a:p>
          </p:txBody>
        </p:sp>
        <p:sp>
          <p:nvSpPr>
            <p:cNvPr id="156" name="Rounded Rectangle 57"/>
            <p:cNvSpPr/>
            <p:nvPr/>
          </p:nvSpPr>
          <p:spPr>
            <a:xfrm>
              <a:off x="2368389" y="4045272"/>
              <a:ext cx="1860804" cy="25335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000" b="1" dirty="0"/>
            </a:p>
          </p:txBody>
        </p:sp>
        <p:sp>
          <p:nvSpPr>
            <p:cNvPr id="157" name="Oval 58"/>
            <p:cNvSpPr/>
            <p:nvPr/>
          </p:nvSpPr>
          <p:spPr>
            <a:xfrm>
              <a:off x="2884366" y="3715560"/>
              <a:ext cx="826477" cy="8264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000" b="1"/>
            </a:p>
          </p:txBody>
        </p:sp>
        <p:cxnSp>
          <p:nvCxnSpPr>
            <p:cNvPr id="158" name="Straight Connector 59"/>
            <p:cNvCxnSpPr>
              <a:cxnSpLocks/>
              <a:stCxn id="155" idx="4"/>
              <a:endCxn id="157" idx="0"/>
            </p:cNvCxnSpPr>
            <p:nvPr/>
          </p:nvCxnSpPr>
          <p:spPr>
            <a:xfrm flipH="1">
              <a:off x="3297605" y="2980715"/>
              <a:ext cx="1466" cy="73484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60"/>
            <p:cNvSpPr txBox="1"/>
            <p:nvPr/>
          </p:nvSpPr>
          <p:spPr>
            <a:xfrm>
              <a:off x="2315408" y="4624754"/>
              <a:ext cx="1989284" cy="18456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1600" b="1" dirty="0" err="1"/>
                <a:t>Acompanhamento</a:t>
              </a:r>
              <a:r>
                <a:rPr lang="en-US" sz="1600" b="1" dirty="0"/>
                <a:t> de </a:t>
              </a:r>
              <a:r>
                <a:rPr lang="en-US" sz="1600" b="1" dirty="0" err="1"/>
                <a:t>Licitação</a:t>
              </a:r>
              <a:r>
                <a:rPr lang="en-US" sz="1600" b="1" dirty="0"/>
                <a:t> </a:t>
              </a:r>
            </a:p>
          </p:txBody>
        </p:sp>
      </p:grpSp>
      <p:grpSp>
        <p:nvGrpSpPr>
          <p:cNvPr id="160" name="Group 61"/>
          <p:cNvGrpSpPr/>
          <p:nvPr/>
        </p:nvGrpSpPr>
        <p:grpSpPr>
          <a:xfrm>
            <a:off x="5920619" y="2052696"/>
            <a:ext cx="2047983" cy="3765122"/>
            <a:chOff x="2286059" y="2813661"/>
            <a:chExt cx="2047983" cy="3765122"/>
          </a:xfrm>
        </p:grpSpPr>
        <p:sp>
          <p:nvSpPr>
            <p:cNvPr id="161" name="Oval 62"/>
            <p:cNvSpPr/>
            <p:nvPr/>
          </p:nvSpPr>
          <p:spPr>
            <a:xfrm>
              <a:off x="3215544" y="2813661"/>
              <a:ext cx="167054" cy="1670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/>
              <a:endParaRPr lang="en-US" sz="600" b="1"/>
            </a:p>
          </p:txBody>
        </p:sp>
        <p:sp>
          <p:nvSpPr>
            <p:cNvPr id="162" name="Rounded Rectangle 63"/>
            <p:cNvSpPr/>
            <p:nvPr/>
          </p:nvSpPr>
          <p:spPr>
            <a:xfrm>
              <a:off x="2388267" y="4045272"/>
              <a:ext cx="1860804" cy="253351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000" b="1" dirty="0"/>
            </a:p>
          </p:txBody>
        </p:sp>
        <p:sp>
          <p:nvSpPr>
            <p:cNvPr id="163" name="Oval 64"/>
            <p:cNvSpPr/>
            <p:nvPr/>
          </p:nvSpPr>
          <p:spPr>
            <a:xfrm>
              <a:off x="2884366" y="3715560"/>
              <a:ext cx="826477" cy="82647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000" b="1"/>
            </a:p>
          </p:txBody>
        </p:sp>
        <p:cxnSp>
          <p:nvCxnSpPr>
            <p:cNvPr id="164" name="Straight Connector 65"/>
            <p:cNvCxnSpPr>
              <a:cxnSpLocks/>
              <a:stCxn id="161" idx="4"/>
              <a:endCxn id="163" idx="0"/>
            </p:cNvCxnSpPr>
            <p:nvPr/>
          </p:nvCxnSpPr>
          <p:spPr>
            <a:xfrm flipH="1">
              <a:off x="3297605" y="2980715"/>
              <a:ext cx="1466" cy="73484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66"/>
            <p:cNvSpPr txBox="1"/>
            <p:nvPr/>
          </p:nvSpPr>
          <p:spPr>
            <a:xfrm>
              <a:off x="2286059" y="4624754"/>
              <a:ext cx="2047983" cy="18456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pt-BR" sz="1600" b="1" dirty="0"/>
                <a:t>Acompanhamento de Execução de contratos e termos congêneres </a:t>
              </a:r>
            </a:p>
          </p:txBody>
        </p:sp>
      </p:grpSp>
      <p:grpSp>
        <p:nvGrpSpPr>
          <p:cNvPr id="166" name="Group 67"/>
          <p:cNvGrpSpPr/>
          <p:nvPr/>
        </p:nvGrpSpPr>
        <p:grpSpPr>
          <a:xfrm>
            <a:off x="7863740" y="2052696"/>
            <a:ext cx="2053770" cy="3765118"/>
            <a:chOff x="2376518" y="2813661"/>
            <a:chExt cx="1867064" cy="3765118"/>
          </a:xfrm>
        </p:grpSpPr>
        <p:sp>
          <p:nvSpPr>
            <p:cNvPr id="167" name="Oval 68"/>
            <p:cNvSpPr/>
            <p:nvPr/>
          </p:nvSpPr>
          <p:spPr>
            <a:xfrm>
              <a:off x="3215544" y="2813661"/>
              <a:ext cx="167054" cy="16705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/>
              <a:endParaRPr lang="en-US" sz="600" b="1"/>
            </a:p>
          </p:txBody>
        </p:sp>
        <p:sp>
          <p:nvSpPr>
            <p:cNvPr id="168" name="Rounded Rectangle 69"/>
            <p:cNvSpPr/>
            <p:nvPr/>
          </p:nvSpPr>
          <p:spPr>
            <a:xfrm>
              <a:off x="2462910" y="4045272"/>
              <a:ext cx="1691640" cy="253350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000" b="1" dirty="0"/>
            </a:p>
          </p:txBody>
        </p:sp>
        <p:sp>
          <p:nvSpPr>
            <p:cNvPr id="169" name="Oval 70"/>
            <p:cNvSpPr/>
            <p:nvPr/>
          </p:nvSpPr>
          <p:spPr>
            <a:xfrm>
              <a:off x="2884366" y="3715560"/>
              <a:ext cx="826477" cy="82647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000" b="1"/>
            </a:p>
          </p:txBody>
        </p:sp>
        <p:cxnSp>
          <p:nvCxnSpPr>
            <p:cNvPr id="170" name="Straight Connector 71"/>
            <p:cNvCxnSpPr>
              <a:cxnSpLocks/>
              <a:stCxn id="167" idx="4"/>
              <a:endCxn id="169" idx="0"/>
            </p:cNvCxnSpPr>
            <p:nvPr/>
          </p:nvCxnSpPr>
          <p:spPr>
            <a:xfrm flipH="1">
              <a:off x="3297605" y="2980715"/>
              <a:ext cx="1466" cy="73484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72"/>
            <p:cNvSpPr txBox="1"/>
            <p:nvPr/>
          </p:nvSpPr>
          <p:spPr>
            <a:xfrm>
              <a:off x="2376518" y="4624754"/>
              <a:ext cx="1867064" cy="18456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pt-BR" sz="1600" b="1" dirty="0"/>
                <a:t>Acompanhamento de processos de desestatizações</a:t>
              </a:r>
            </a:p>
          </p:txBody>
        </p:sp>
      </p:grpSp>
      <p:grpSp>
        <p:nvGrpSpPr>
          <p:cNvPr id="172" name="Group 73"/>
          <p:cNvGrpSpPr/>
          <p:nvPr/>
        </p:nvGrpSpPr>
        <p:grpSpPr>
          <a:xfrm>
            <a:off x="9853696" y="2052696"/>
            <a:ext cx="2033103" cy="3765102"/>
            <a:chOff x="2385913" y="2813661"/>
            <a:chExt cx="1848275" cy="3765102"/>
          </a:xfrm>
        </p:grpSpPr>
        <p:sp>
          <p:nvSpPr>
            <p:cNvPr id="173" name="Oval 74"/>
            <p:cNvSpPr/>
            <p:nvPr/>
          </p:nvSpPr>
          <p:spPr>
            <a:xfrm>
              <a:off x="3215544" y="2813661"/>
              <a:ext cx="167054" cy="16705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/>
              <a:endParaRPr lang="en-US" sz="600" b="1"/>
            </a:p>
          </p:txBody>
        </p:sp>
        <p:sp>
          <p:nvSpPr>
            <p:cNvPr id="174" name="Rounded Rectangle 75"/>
            <p:cNvSpPr/>
            <p:nvPr/>
          </p:nvSpPr>
          <p:spPr>
            <a:xfrm>
              <a:off x="2462910" y="4045272"/>
              <a:ext cx="1691639" cy="25334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000" b="1"/>
            </a:p>
          </p:txBody>
        </p:sp>
        <p:sp>
          <p:nvSpPr>
            <p:cNvPr id="175" name="Oval 76"/>
            <p:cNvSpPr/>
            <p:nvPr/>
          </p:nvSpPr>
          <p:spPr>
            <a:xfrm>
              <a:off x="2884366" y="3715560"/>
              <a:ext cx="826477" cy="82647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000" b="1"/>
            </a:p>
          </p:txBody>
        </p:sp>
        <p:cxnSp>
          <p:nvCxnSpPr>
            <p:cNvPr id="176" name="Straight Connector 77"/>
            <p:cNvCxnSpPr>
              <a:cxnSpLocks/>
              <a:stCxn id="173" idx="4"/>
              <a:endCxn id="175" idx="0"/>
            </p:cNvCxnSpPr>
            <p:nvPr/>
          </p:nvCxnSpPr>
          <p:spPr>
            <a:xfrm flipH="1">
              <a:off x="3297605" y="2980715"/>
              <a:ext cx="1466" cy="734845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78"/>
            <p:cNvSpPr txBox="1"/>
            <p:nvPr/>
          </p:nvSpPr>
          <p:spPr>
            <a:xfrm>
              <a:off x="2385913" y="4624754"/>
              <a:ext cx="1848275" cy="18456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b="1" dirty="0" err="1"/>
                <a:t>Acompanhamentos</a:t>
              </a:r>
              <a:r>
                <a:rPr lang="en-US" sz="1600" b="1" dirty="0"/>
                <a:t> que </a:t>
              </a:r>
              <a:r>
                <a:rPr lang="en-US" sz="1600" b="1" dirty="0" err="1"/>
                <a:t>subsidiam</a:t>
              </a:r>
              <a:r>
                <a:rPr lang="en-US" sz="1600" b="1" dirty="0"/>
                <a:t> </a:t>
              </a:r>
              <a:r>
                <a:rPr lang="en-US" sz="1600" b="1" dirty="0" err="1"/>
                <a:t>os</a:t>
              </a:r>
              <a:r>
                <a:rPr lang="en-US" sz="1600" b="1" dirty="0"/>
                <a:t> </a:t>
              </a:r>
              <a:r>
                <a:rPr lang="en-US" sz="1600" b="1" dirty="0" err="1"/>
                <a:t>Relatórios</a:t>
              </a:r>
              <a:r>
                <a:rPr lang="en-US" sz="1600" b="1" dirty="0"/>
                <a:t> </a:t>
              </a:r>
              <a:r>
                <a:rPr lang="en-US" sz="1600" b="1" dirty="0" err="1"/>
                <a:t>Anuais</a:t>
              </a:r>
              <a:r>
                <a:rPr lang="en-US" sz="1600" b="1" dirty="0"/>
                <a:t> de </a:t>
              </a:r>
              <a:r>
                <a:rPr lang="en-US" sz="1600" b="1" dirty="0" err="1"/>
                <a:t>Fiscalização</a:t>
              </a:r>
              <a:r>
                <a:rPr lang="en-US" sz="1600" b="1" dirty="0"/>
                <a:t> (</a:t>
              </a:r>
              <a:r>
                <a:rPr lang="en-US" sz="1600" b="1" dirty="0" err="1"/>
                <a:t>contas</a:t>
              </a:r>
              <a:r>
                <a:rPr lang="en-US" sz="1600" b="1" dirty="0"/>
                <a:t>) – LRF etc.</a:t>
              </a:r>
            </a:p>
          </p:txBody>
        </p:sp>
      </p:grpSp>
      <p:pic>
        <p:nvPicPr>
          <p:cNvPr id="17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12" y="2890877"/>
            <a:ext cx="749873" cy="774259"/>
          </a:xfrm>
          <a:prstGeom prst="rect">
            <a:avLst/>
          </a:prstGeom>
        </p:spPr>
      </p:pic>
      <p:pic>
        <p:nvPicPr>
          <p:cNvPr id="17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218" y="2949655"/>
            <a:ext cx="896190" cy="902286"/>
          </a:xfrm>
          <a:prstGeom prst="rect">
            <a:avLst/>
          </a:prstGeom>
        </p:spPr>
      </p:pic>
      <p:pic>
        <p:nvPicPr>
          <p:cNvPr id="18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43" y="2837407"/>
            <a:ext cx="798645" cy="798645"/>
          </a:xfrm>
          <a:prstGeom prst="rect">
            <a:avLst/>
          </a:prstGeom>
        </p:spPr>
      </p:pic>
      <p:pic>
        <p:nvPicPr>
          <p:cNvPr id="181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971" y="3078655"/>
            <a:ext cx="731583" cy="743776"/>
          </a:xfrm>
          <a:prstGeom prst="rect">
            <a:avLst/>
          </a:prstGeom>
        </p:spPr>
      </p:pic>
      <p:pic>
        <p:nvPicPr>
          <p:cNvPr id="182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04" y="3001476"/>
            <a:ext cx="798645" cy="798645"/>
          </a:xfrm>
          <a:prstGeom prst="rect">
            <a:avLst/>
          </a:prstGeom>
        </p:spPr>
      </p:pic>
      <p:grpSp>
        <p:nvGrpSpPr>
          <p:cNvPr id="183" name="Group 7"/>
          <p:cNvGrpSpPr/>
          <p:nvPr/>
        </p:nvGrpSpPr>
        <p:grpSpPr>
          <a:xfrm>
            <a:off x="0" y="2100243"/>
            <a:ext cx="12192000" cy="900113"/>
            <a:chOff x="0" y="2897188"/>
            <a:chExt cx="12192000" cy="900113"/>
          </a:xfrm>
        </p:grpSpPr>
        <p:sp>
          <p:nvSpPr>
            <p:cNvPr id="184" name="Freeform 31"/>
            <p:cNvSpPr>
              <a:spLocks/>
            </p:cNvSpPr>
            <p:nvPr/>
          </p:nvSpPr>
          <p:spPr bwMode="auto">
            <a:xfrm>
              <a:off x="2178050" y="2897188"/>
              <a:ext cx="10013950" cy="0"/>
            </a:xfrm>
            <a:custGeom>
              <a:avLst/>
              <a:gdLst>
                <a:gd name="T0" fmla="*/ 6308 w 6308"/>
                <a:gd name="T1" fmla="*/ 6258 w 6308"/>
                <a:gd name="T2" fmla="*/ 6208 w 6308"/>
                <a:gd name="T3" fmla="*/ 6158 w 6308"/>
                <a:gd name="T4" fmla="*/ 6108 w 6308"/>
                <a:gd name="T5" fmla="*/ 6058 w 6308"/>
                <a:gd name="T6" fmla="*/ 0 w 63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6308">
                  <a:moveTo>
                    <a:pt x="6308" y="0"/>
                  </a:moveTo>
                  <a:lnTo>
                    <a:pt x="6258" y="0"/>
                  </a:lnTo>
                  <a:lnTo>
                    <a:pt x="6208" y="0"/>
                  </a:lnTo>
                  <a:lnTo>
                    <a:pt x="6158" y="0"/>
                  </a:lnTo>
                  <a:lnTo>
                    <a:pt x="6108" y="0"/>
                  </a:lnTo>
                  <a:lnTo>
                    <a:pt x="6058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grpSp>
          <p:nvGrpSpPr>
            <p:cNvPr id="185" name="Group 38"/>
            <p:cNvGrpSpPr/>
            <p:nvPr/>
          </p:nvGrpSpPr>
          <p:grpSpPr>
            <a:xfrm>
              <a:off x="0" y="3797300"/>
              <a:ext cx="903288" cy="0"/>
              <a:chOff x="0" y="3797300"/>
              <a:chExt cx="903288" cy="0"/>
            </a:xfrm>
          </p:grpSpPr>
          <p:sp>
            <p:nvSpPr>
              <p:cNvPr id="191" name="Freeform 17"/>
              <p:cNvSpPr>
                <a:spLocks/>
              </p:cNvSpPr>
              <p:nvPr/>
            </p:nvSpPr>
            <p:spPr bwMode="auto">
              <a:xfrm>
                <a:off x="0" y="3797300"/>
                <a:ext cx="903288" cy="0"/>
              </a:xfrm>
              <a:custGeom>
                <a:avLst/>
                <a:gdLst>
                  <a:gd name="T0" fmla="*/ 569 w 569"/>
                  <a:gd name="T1" fmla="*/ 217 w 569"/>
                  <a:gd name="T2" fmla="*/ 174 w 569"/>
                  <a:gd name="T3" fmla="*/ 130 w 569"/>
                  <a:gd name="T4" fmla="*/ 87 w 569"/>
                  <a:gd name="T5" fmla="*/ 43 w 569"/>
                  <a:gd name="T6" fmla="*/ 0 w 56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569">
                    <a:moveTo>
                      <a:pt x="569" y="0"/>
                    </a:moveTo>
                    <a:lnTo>
                      <a:pt x="217" y="0"/>
                    </a:lnTo>
                    <a:lnTo>
                      <a:pt x="174" y="0"/>
                    </a:lnTo>
                    <a:lnTo>
                      <a:pt x="130" y="0"/>
                    </a:lnTo>
                    <a:lnTo>
                      <a:pt x="87" y="0"/>
                    </a:lnTo>
                    <a:lnTo>
                      <a:pt x="4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92" name="Freeform 19"/>
              <p:cNvSpPr>
                <a:spLocks/>
              </p:cNvSpPr>
              <p:nvPr/>
            </p:nvSpPr>
            <p:spPr bwMode="auto">
              <a:xfrm>
                <a:off x="68263" y="3797300"/>
                <a:ext cx="835025" cy="0"/>
              </a:xfrm>
              <a:custGeom>
                <a:avLst/>
                <a:gdLst>
                  <a:gd name="T0" fmla="*/ 526 w 526"/>
                  <a:gd name="T1" fmla="*/ 174 w 526"/>
                  <a:gd name="T2" fmla="*/ 131 w 526"/>
                  <a:gd name="T3" fmla="*/ 87 w 526"/>
                  <a:gd name="T4" fmla="*/ 44 w 526"/>
                  <a:gd name="T5" fmla="*/ 0 w 52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26">
                    <a:moveTo>
                      <a:pt x="526" y="0"/>
                    </a:moveTo>
                    <a:lnTo>
                      <a:pt x="174" y="0"/>
                    </a:lnTo>
                    <a:lnTo>
                      <a:pt x="131" y="0"/>
                    </a:lnTo>
                    <a:lnTo>
                      <a:pt x="87" y="0"/>
                    </a:lnTo>
                    <a:lnTo>
                      <a:pt x="4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93" name="Freeform 21"/>
              <p:cNvSpPr>
                <a:spLocks/>
              </p:cNvSpPr>
              <p:nvPr/>
            </p:nvSpPr>
            <p:spPr bwMode="auto">
              <a:xfrm>
                <a:off x="138113" y="3797300"/>
                <a:ext cx="765175" cy="0"/>
              </a:xfrm>
              <a:custGeom>
                <a:avLst/>
                <a:gdLst>
                  <a:gd name="T0" fmla="*/ 482 w 482"/>
                  <a:gd name="T1" fmla="*/ 130 w 482"/>
                  <a:gd name="T2" fmla="*/ 87 w 482"/>
                  <a:gd name="T3" fmla="*/ 43 w 482"/>
                  <a:gd name="T4" fmla="*/ 0 w 4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82">
                    <a:moveTo>
                      <a:pt x="482" y="0"/>
                    </a:moveTo>
                    <a:lnTo>
                      <a:pt x="130" y="0"/>
                    </a:lnTo>
                    <a:lnTo>
                      <a:pt x="87" y="0"/>
                    </a:lnTo>
                    <a:lnTo>
                      <a:pt x="4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94" name="Freeform 23"/>
              <p:cNvSpPr>
                <a:spLocks/>
              </p:cNvSpPr>
              <p:nvPr/>
            </p:nvSpPr>
            <p:spPr bwMode="auto">
              <a:xfrm>
                <a:off x="206375" y="3797300"/>
                <a:ext cx="696913" cy="0"/>
              </a:xfrm>
              <a:custGeom>
                <a:avLst/>
                <a:gdLst>
                  <a:gd name="T0" fmla="*/ 439 w 439"/>
                  <a:gd name="T1" fmla="*/ 87 w 439"/>
                  <a:gd name="T2" fmla="*/ 44 w 439"/>
                  <a:gd name="T3" fmla="*/ 0 w 4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39">
                    <a:moveTo>
                      <a:pt x="439" y="0"/>
                    </a:moveTo>
                    <a:lnTo>
                      <a:pt x="87" y="0"/>
                    </a:lnTo>
                    <a:lnTo>
                      <a:pt x="4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95" name="Freeform 25"/>
              <p:cNvSpPr>
                <a:spLocks/>
              </p:cNvSpPr>
              <p:nvPr/>
            </p:nvSpPr>
            <p:spPr bwMode="auto">
              <a:xfrm>
                <a:off x="276225" y="3797300"/>
                <a:ext cx="627063" cy="0"/>
              </a:xfrm>
              <a:custGeom>
                <a:avLst/>
                <a:gdLst>
                  <a:gd name="T0" fmla="*/ 395 w 395"/>
                  <a:gd name="T1" fmla="*/ 43 w 395"/>
                  <a:gd name="T2" fmla="*/ 0 w 39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95">
                    <a:moveTo>
                      <a:pt x="395" y="0"/>
                    </a:moveTo>
                    <a:lnTo>
                      <a:pt x="4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96" name="Line 32"/>
              <p:cNvSpPr>
                <a:spLocks noChangeShapeType="1"/>
              </p:cNvSpPr>
              <p:nvPr/>
            </p:nvSpPr>
            <p:spPr bwMode="auto">
              <a:xfrm flipH="1">
                <a:off x="344488" y="3797300"/>
                <a:ext cx="558800" cy="0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</p:grpSp>
        <p:sp>
          <p:nvSpPr>
            <p:cNvPr id="186" name="Freeform 30"/>
            <p:cNvSpPr>
              <a:spLocks/>
            </p:cNvSpPr>
            <p:nvPr/>
          </p:nvSpPr>
          <p:spPr bwMode="auto">
            <a:xfrm>
              <a:off x="1179513" y="2897188"/>
              <a:ext cx="998538" cy="900113"/>
            </a:xfrm>
            <a:custGeom>
              <a:avLst/>
              <a:gdLst>
                <a:gd name="T0" fmla="*/ 629 w 629"/>
                <a:gd name="T1" fmla="*/ 0 h 567"/>
                <a:gd name="T2" fmla="*/ 343 w 629"/>
                <a:gd name="T3" fmla="*/ 291 h 567"/>
                <a:gd name="T4" fmla="*/ 43 w 629"/>
                <a:gd name="T5" fmla="*/ 567 h 567"/>
                <a:gd name="T6" fmla="*/ 0 w 629"/>
                <a:gd name="T7" fmla="*/ 567 h 567"/>
                <a:gd name="T8" fmla="*/ 300 w 629"/>
                <a:gd name="T9" fmla="*/ 291 h 567"/>
                <a:gd name="T10" fmla="*/ 586 w 629"/>
                <a:gd name="T11" fmla="*/ 0 h 567"/>
                <a:gd name="T12" fmla="*/ 629 w 629"/>
                <a:gd name="T1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9" h="567">
                  <a:moveTo>
                    <a:pt x="629" y="0"/>
                  </a:moveTo>
                  <a:cubicBezTo>
                    <a:pt x="629" y="0"/>
                    <a:pt x="343" y="19"/>
                    <a:pt x="343" y="291"/>
                  </a:cubicBezTo>
                  <a:cubicBezTo>
                    <a:pt x="343" y="562"/>
                    <a:pt x="43" y="567"/>
                    <a:pt x="43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300" y="562"/>
                    <a:pt x="300" y="291"/>
                  </a:cubicBezTo>
                  <a:cubicBezTo>
                    <a:pt x="300" y="19"/>
                    <a:pt x="586" y="0"/>
                    <a:pt x="586" y="0"/>
                  </a:cubicBezTo>
                  <a:lnTo>
                    <a:pt x="629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87" name="Freeform 29"/>
            <p:cNvSpPr>
              <a:spLocks/>
            </p:cNvSpPr>
            <p:nvPr/>
          </p:nvSpPr>
          <p:spPr bwMode="auto">
            <a:xfrm>
              <a:off x="1109663" y="2897188"/>
              <a:ext cx="1000125" cy="900113"/>
            </a:xfrm>
            <a:custGeom>
              <a:avLst/>
              <a:gdLst>
                <a:gd name="T0" fmla="*/ 630 w 630"/>
                <a:gd name="T1" fmla="*/ 0 h 567"/>
                <a:gd name="T2" fmla="*/ 344 w 630"/>
                <a:gd name="T3" fmla="*/ 291 h 567"/>
                <a:gd name="T4" fmla="*/ 44 w 630"/>
                <a:gd name="T5" fmla="*/ 567 h 567"/>
                <a:gd name="T6" fmla="*/ 0 w 630"/>
                <a:gd name="T7" fmla="*/ 567 h 567"/>
                <a:gd name="T8" fmla="*/ 300 w 630"/>
                <a:gd name="T9" fmla="*/ 291 h 567"/>
                <a:gd name="T10" fmla="*/ 586 w 630"/>
                <a:gd name="T11" fmla="*/ 0 h 567"/>
                <a:gd name="T12" fmla="*/ 630 w 630"/>
                <a:gd name="T1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0" h="567">
                  <a:moveTo>
                    <a:pt x="630" y="0"/>
                  </a:moveTo>
                  <a:cubicBezTo>
                    <a:pt x="630" y="0"/>
                    <a:pt x="344" y="19"/>
                    <a:pt x="344" y="291"/>
                  </a:cubicBezTo>
                  <a:cubicBezTo>
                    <a:pt x="344" y="562"/>
                    <a:pt x="44" y="567"/>
                    <a:pt x="44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300" y="562"/>
                    <a:pt x="300" y="291"/>
                  </a:cubicBezTo>
                  <a:cubicBezTo>
                    <a:pt x="300" y="19"/>
                    <a:pt x="586" y="0"/>
                    <a:pt x="586" y="0"/>
                  </a:cubicBezTo>
                  <a:lnTo>
                    <a:pt x="63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88" name="Freeform 28"/>
            <p:cNvSpPr>
              <a:spLocks/>
            </p:cNvSpPr>
            <p:nvPr/>
          </p:nvSpPr>
          <p:spPr bwMode="auto">
            <a:xfrm>
              <a:off x="1041400" y="2897188"/>
              <a:ext cx="998538" cy="900113"/>
            </a:xfrm>
            <a:custGeom>
              <a:avLst/>
              <a:gdLst>
                <a:gd name="T0" fmla="*/ 629 w 629"/>
                <a:gd name="T1" fmla="*/ 0 h 567"/>
                <a:gd name="T2" fmla="*/ 343 w 629"/>
                <a:gd name="T3" fmla="*/ 291 h 567"/>
                <a:gd name="T4" fmla="*/ 43 w 629"/>
                <a:gd name="T5" fmla="*/ 567 h 567"/>
                <a:gd name="T6" fmla="*/ 0 w 629"/>
                <a:gd name="T7" fmla="*/ 567 h 567"/>
                <a:gd name="T8" fmla="*/ 300 w 629"/>
                <a:gd name="T9" fmla="*/ 291 h 567"/>
                <a:gd name="T10" fmla="*/ 586 w 629"/>
                <a:gd name="T11" fmla="*/ 0 h 567"/>
                <a:gd name="T12" fmla="*/ 629 w 629"/>
                <a:gd name="T1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9" h="567">
                  <a:moveTo>
                    <a:pt x="629" y="0"/>
                  </a:moveTo>
                  <a:cubicBezTo>
                    <a:pt x="629" y="0"/>
                    <a:pt x="343" y="19"/>
                    <a:pt x="343" y="291"/>
                  </a:cubicBezTo>
                  <a:cubicBezTo>
                    <a:pt x="343" y="562"/>
                    <a:pt x="43" y="567"/>
                    <a:pt x="43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300" y="562"/>
                    <a:pt x="300" y="291"/>
                  </a:cubicBezTo>
                  <a:cubicBezTo>
                    <a:pt x="300" y="19"/>
                    <a:pt x="586" y="0"/>
                    <a:pt x="586" y="0"/>
                  </a:cubicBezTo>
                  <a:lnTo>
                    <a:pt x="6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89" name="Freeform 27"/>
            <p:cNvSpPr>
              <a:spLocks/>
            </p:cNvSpPr>
            <p:nvPr/>
          </p:nvSpPr>
          <p:spPr bwMode="auto">
            <a:xfrm>
              <a:off x="973138" y="2897188"/>
              <a:ext cx="998538" cy="900113"/>
            </a:xfrm>
            <a:custGeom>
              <a:avLst/>
              <a:gdLst>
                <a:gd name="T0" fmla="*/ 629 w 629"/>
                <a:gd name="T1" fmla="*/ 0 h 567"/>
                <a:gd name="T2" fmla="*/ 343 w 629"/>
                <a:gd name="T3" fmla="*/ 291 h 567"/>
                <a:gd name="T4" fmla="*/ 43 w 629"/>
                <a:gd name="T5" fmla="*/ 567 h 567"/>
                <a:gd name="T6" fmla="*/ 0 w 629"/>
                <a:gd name="T7" fmla="*/ 567 h 567"/>
                <a:gd name="T8" fmla="*/ 300 w 629"/>
                <a:gd name="T9" fmla="*/ 291 h 567"/>
                <a:gd name="T10" fmla="*/ 585 w 629"/>
                <a:gd name="T11" fmla="*/ 0 h 567"/>
                <a:gd name="T12" fmla="*/ 629 w 629"/>
                <a:gd name="T1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9" h="567">
                  <a:moveTo>
                    <a:pt x="629" y="0"/>
                  </a:moveTo>
                  <a:cubicBezTo>
                    <a:pt x="629" y="0"/>
                    <a:pt x="343" y="19"/>
                    <a:pt x="343" y="291"/>
                  </a:cubicBezTo>
                  <a:cubicBezTo>
                    <a:pt x="343" y="562"/>
                    <a:pt x="43" y="567"/>
                    <a:pt x="43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300" y="562"/>
                    <a:pt x="300" y="291"/>
                  </a:cubicBezTo>
                  <a:cubicBezTo>
                    <a:pt x="300" y="19"/>
                    <a:pt x="585" y="0"/>
                    <a:pt x="585" y="0"/>
                  </a:cubicBezTo>
                  <a:lnTo>
                    <a:pt x="62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90" name="Freeform 26"/>
            <p:cNvSpPr>
              <a:spLocks/>
            </p:cNvSpPr>
            <p:nvPr/>
          </p:nvSpPr>
          <p:spPr bwMode="auto">
            <a:xfrm>
              <a:off x="903288" y="2897188"/>
              <a:ext cx="998538" cy="900113"/>
            </a:xfrm>
            <a:custGeom>
              <a:avLst/>
              <a:gdLst>
                <a:gd name="T0" fmla="*/ 629 w 629"/>
                <a:gd name="T1" fmla="*/ 0 h 567"/>
                <a:gd name="T2" fmla="*/ 344 w 629"/>
                <a:gd name="T3" fmla="*/ 291 h 567"/>
                <a:gd name="T4" fmla="*/ 44 w 629"/>
                <a:gd name="T5" fmla="*/ 567 h 567"/>
                <a:gd name="T6" fmla="*/ 0 w 629"/>
                <a:gd name="T7" fmla="*/ 567 h 567"/>
                <a:gd name="T8" fmla="*/ 300 w 629"/>
                <a:gd name="T9" fmla="*/ 291 h 567"/>
                <a:gd name="T10" fmla="*/ 586 w 629"/>
                <a:gd name="T11" fmla="*/ 0 h 567"/>
                <a:gd name="T12" fmla="*/ 629 w 629"/>
                <a:gd name="T1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9" h="567">
                  <a:moveTo>
                    <a:pt x="629" y="0"/>
                  </a:moveTo>
                  <a:cubicBezTo>
                    <a:pt x="629" y="0"/>
                    <a:pt x="344" y="19"/>
                    <a:pt x="344" y="291"/>
                  </a:cubicBezTo>
                  <a:cubicBezTo>
                    <a:pt x="344" y="562"/>
                    <a:pt x="44" y="567"/>
                    <a:pt x="44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300" y="562"/>
                    <a:pt x="300" y="291"/>
                  </a:cubicBezTo>
                  <a:cubicBezTo>
                    <a:pt x="300" y="19"/>
                    <a:pt x="586" y="0"/>
                    <a:pt x="586" y="0"/>
                  </a:cubicBezTo>
                  <a:lnTo>
                    <a:pt x="62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69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2581</Words>
  <Application>Microsoft Office PowerPoint</Application>
  <PresentationFormat>Widescreen</PresentationFormat>
  <Paragraphs>203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Calibri </vt:lpstr>
      <vt:lpstr>Calibri Bold</vt:lpstr>
      <vt:lpstr>Calibri Light</vt:lpstr>
      <vt:lpstr>Open Sans</vt:lpstr>
      <vt:lpstr>Roboto</vt:lpstr>
      <vt:lpstr>Tema do Office</vt:lpstr>
      <vt:lpstr>Atuação do TCMSP em contratações públicas</vt:lpstr>
      <vt:lpstr>Apresentação</vt:lpstr>
      <vt:lpstr>Apresentação do PowerPoint</vt:lpstr>
      <vt:lpstr>Contexto normativo - cidade de São Paulo </vt:lpstr>
      <vt:lpstr>Contexto normativo - cidade de São Paulo </vt:lpstr>
      <vt:lpstr>Apresentação do PowerPoint</vt:lpstr>
      <vt:lpstr>Atuação do TCMSP nas contratações públicas</vt:lpstr>
      <vt:lpstr>Acompanhamentos</vt:lpstr>
      <vt:lpstr>Acompanhamentos realizados pelo TCMSP</vt:lpstr>
      <vt:lpstr>Obrigatoriedade por valor conforme o Plano Anual de Fiscalização (PAF)</vt:lpstr>
      <vt:lpstr>Etapas processuais dos Acompanhamentos de Editais e de Execução – Resolução TCMSP nº 18/2019</vt:lpstr>
      <vt:lpstr>Mesas técnicas durante os Acompanhamentos de Editais</vt:lpstr>
      <vt:lpstr>Mesas técnicas - objetivos</vt:lpstr>
      <vt:lpstr>Benefícios quantificados (método MQB1) – Acompanhamentos de Edital</vt:lpstr>
      <vt:lpstr>Apresentação do PowerPoint</vt:lpstr>
      <vt:lpstr>Apresentação do PowerPoint</vt:lpstr>
      <vt:lpstr>Estudo Técnico Preliminar (ETP)</vt:lpstr>
      <vt:lpstr>Estudo Técnico Preliminar (ETP)</vt:lpstr>
      <vt:lpstr>Orçamento</vt:lpstr>
      <vt:lpstr>Orçamento</vt:lpstr>
      <vt:lpstr>Segregação de funções</vt:lpstr>
      <vt:lpstr>Segregação de funções</vt:lpstr>
      <vt:lpstr>Parecer jurídico</vt:lpstr>
      <vt:lpstr>Parecer jurídico</vt:lpstr>
      <vt:lpstr>Análise de Riscos</vt:lpstr>
      <vt:lpstr>Análise de Riscos</vt:lpstr>
      <vt:lpstr>Apresentação do PowerPoint</vt:lpstr>
      <vt:lpstr>Principais desafios da NLLC para a atuação do controle externo</vt:lpstr>
      <vt:lpstr>Principais desafios da NLLC para a atuação do controle externo</vt:lpstr>
      <vt:lpstr>Obrigada!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GEOVANA DOS SANTOS TEIXEIRA FERREIRA</dc:creator>
  <cp:lastModifiedBy>Helen Cristina Steffen</cp:lastModifiedBy>
  <cp:revision>96</cp:revision>
  <dcterms:created xsi:type="dcterms:W3CDTF">2024-05-03T11:37:53Z</dcterms:created>
  <dcterms:modified xsi:type="dcterms:W3CDTF">2024-05-13T19:12:28Z</dcterms:modified>
</cp:coreProperties>
</file>